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Lst>
  <p:notesMasterIdLst>
    <p:notesMasterId r:id="rId1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slideLayout" Target="../slideLayouts/slideLayout1.xml"/><Relationship Id="rId11"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image" Target="../media/image-100-2.png"/><Relationship Id="rId3" Type="http://schemas.openxmlformats.org/officeDocument/2006/relationships/image" Target="../media/image-100-3.png"/><Relationship Id="rId4" Type="http://schemas.openxmlformats.org/officeDocument/2006/relationships/image" Target="../media/image-100-4.png"/><Relationship Id="rId5" Type="http://schemas.openxmlformats.org/officeDocument/2006/relationships/image" Target="../media/image-100-5.png"/><Relationship Id="rId6" Type="http://schemas.openxmlformats.org/officeDocument/2006/relationships/image" Target="../media/image-100-6.png"/><Relationship Id="rId7" Type="http://schemas.openxmlformats.org/officeDocument/2006/relationships/image" Target="../media/image-100-7.png"/><Relationship Id="rId8" Type="http://schemas.openxmlformats.org/officeDocument/2006/relationships/image" Target="../media/image-100-8.png"/><Relationship Id="rId9" Type="http://schemas.openxmlformats.org/officeDocument/2006/relationships/image" Target="../media/image-100-9.png"/><Relationship Id="rId10" Type="http://schemas.openxmlformats.org/officeDocument/2006/relationships/image" Target="../media/image-100-10.png"/><Relationship Id="rId11" Type="http://schemas.openxmlformats.org/officeDocument/2006/relationships/image" Target="../media/image-100-11.png"/><Relationship Id="rId12" Type="http://schemas.openxmlformats.org/officeDocument/2006/relationships/image" Target="../media/image-100-12.png"/><Relationship Id="rId13" Type="http://schemas.openxmlformats.org/officeDocument/2006/relationships/slideLayout" Target="../slideLayouts/slideLayout1.xml"/><Relationship Id="rId1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png"/><Relationship Id="rId2" Type="http://schemas.openxmlformats.org/officeDocument/2006/relationships/image" Target="../media/image-101-2.png"/><Relationship Id="rId3" Type="http://schemas.openxmlformats.org/officeDocument/2006/relationships/image" Target="../media/image-101-3.png"/><Relationship Id="rId4" Type="http://schemas.openxmlformats.org/officeDocument/2006/relationships/image" Target="../media/image-101-4.png"/><Relationship Id="rId5" Type="http://schemas.openxmlformats.org/officeDocument/2006/relationships/image" Target="../media/image-101-5.png"/><Relationship Id="rId6" Type="http://schemas.openxmlformats.org/officeDocument/2006/relationships/image" Target="../media/image-101-6.png"/><Relationship Id="rId7" Type="http://schemas.openxmlformats.org/officeDocument/2006/relationships/image" Target="../media/image-101-7.png"/><Relationship Id="rId8" Type="http://schemas.openxmlformats.org/officeDocument/2006/relationships/image" Target="../media/image-101-8.png"/><Relationship Id="rId9" Type="http://schemas.openxmlformats.org/officeDocument/2006/relationships/image" Target="../media/image-101-9.png"/><Relationship Id="rId10" Type="http://schemas.openxmlformats.org/officeDocument/2006/relationships/image" Target="../media/image-101-10.png"/><Relationship Id="rId11" Type="http://schemas.openxmlformats.org/officeDocument/2006/relationships/image" Target="../media/image-101-11.png"/><Relationship Id="rId12" Type="http://schemas.openxmlformats.org/officeDocument/2006/relationships/image" Target="../media/image-101-12.png"/><Relationship Id="rId13" Type="http://schemas.openxmlformats.org/officeDocument/2006/relationships/image" Target="../media/image-101-13.png"/><Relationship Id="rId14" Type="http://schemas.openxmlformats.org/officeDocument/2006/relationships/image" Target="../media/image-101-14.png"/><Relationship Id="rId15" Type="http://schemas.openxmlformats.org/officeDocument/2006/relationships/image" Target="../media/image-101-15.png"/><Relationship Id="rId16" Type="http://schemas.openxmlformats.org/officeDocument/2006/relationships/image" Target="../media/image-101-16.png"/><Relationship Id="rId17" Type="http://schemas.openxmlformats.org/officeDocument/2006/relationships/image" Target="../media/image-101-17.png"/><Relationship Id="rId18" Type="http://schemas.openxmlformats.org/officeDocument/2006/relationships/image" Target="../media/image-101-18.png"/><Relationship Id="rId19" Type="http://schemas.openxmlformats.org/officeDocument/2006/relationships/slideLayout" Target="../slideLayouts/slideLayout1.xml"/><Relationship Id="rId20"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png"/><Relationship Id="rId2" Type="http://schemas.openxmlformats.org/officeDocument/2006/relationships/image" Target="../media/image-102-2.png"/><Relationship Id="rId3" Type="http://schemas.openxmlformats.org/officeDocument/2006/relationships/image" Target="../media/image-102-3.png"/><Relationship Id="rId4" Type="http://schemas.openxmlformats.org/officeDocument/2006/relationships/image" Target="../media/image-102-4.png"/><Relationship Id="rId5" Type="http://schemas.openxmlformats.org/officeDocument/2006/relationships/image" Target="../media/image-102-5.png"/><Relationship Id="rId6" Type="http://schemas.openxmlformats.org/officeDocument/2006/relationships/image" Target="../media/image-102-6.png"/><Relationship Id="rId7" Type="http://schemas.openxmlformats.org/officeDocument/2006/relationships/image" Target="../media/image-102-7.png"/><Relationship Id="rId8" Type="http://schemas.openxmlformats.org/officeDocument/2006/relationships/image" Target="../media/image-102-8.png"/><Relationship Id="rId9" Type="http://schemas.openxmlformats.org/officeDocument/2006/relationships/image" Target="../media/image-102-9.png"/><Relationship Id="rId10" Type="http://schemas.openxmlformats.org/officeDocument/2006/relationships/image" Target="../media/image-102-10.png"/><Relationship Id="rId11" Type="http://schemas.openxmlformats.org/officeDocument/2006/relationships/image" Target="../media/image-102-11.png"/><Relationship Id="rId12" Type="http://schemas.openxmlformats.org/officeDocument/2006/relationships/image" Target="../media/image-102-12.png"/><Relationship Id="rId13" Type="http://schemas.openxmlformats.org/officeDocument/2006/relationships/image" Target="../media/image-102-13.png"/><Relationship Id="rId14" Type="http://schemas.openxmlformats.org/officeDocument/2006/relationships/image" Target="../media/image-102-14.png"/><Relationship Id="rId15" Type="http://schemas.openxmlformats.org/officeDocument/2006/relationships/image" Target="../media/image-102-15.png"/><Relationship Id="rId16" Type="http://schemas.openxmlformats.org/officeDocument/2006/relationships/slideLayout" Target="../slideLayouts/slideLayout1.xml"/><Relationship Id="rId17"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image" Target="../media/image-103-2.png"/><Relationship Id="rId3" Type="http://schemas.openxmlformats.org/officeDocument/2006/relationships/image" Target="../media/image-103-3.png"/><Relationship Id="rId4" Type="http://schemas.openxmlformats.org/officeDocument/2006/relationships/image" Target="../media/image-103-4.png"/><Relationship Id="rId5" Type="http://schemas.openxmlformats.org/officeDocument/2006/relationships/image" Target="../media/image-103-5.png"/><Relationship Id="rId6" Type="http://schemas.openxmlformats.org/officeDocument/2006/relationships/slideLayout" Target="../slideLayouts/slideLayout1.xml"/><Relationship Id="rId7"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image-104-1.png"/><Relationship Id="rId2" Type="http://schemas.openxmlformats.org/officeDocument/2006/relationships/image" Target="../media/image-104-2.png"/><Relationship Id="rId3" Type="http://schemas.openxmlformats.org/officeDocument/2006/relationships/image" Target="../media/image-104-3.png"/><Relationship Id="rId4" Type="http://schemas.openxmlformats.org/officeDocument/2006/relationships/image" Target="../media/image-104-4.png"/><Relationship Id="rId5" Type="http://schemas.openxmlformats.org/officeDocument/2006/relationships/image" Target="../media/image-104-5.png"/><Relationship Id="rId6" Type="http://schemas.openxmlformats.org/officeDocument/2006/relationships/image" Target="../media/image-104-6.png"/><Relationship Id="rId7" Type="http://schemas.openxmlformats.org/officeDocument/2006/relationships/image" Target="../media/image-104-7.png"/><Relationship Id="rId8" Type="http://schemas.openxmlformats.org/officeDocument/2006/relationships/image" Target="../media/image-104-8.png"/><Relationship Id="rId9" Type="http://schemas.openxmlformats.org/officeDocument/2006/relationships/image" Target="../media/image-104-9.png"/><Relationship Id="rId10" Type="http://schemas.openxmlformats.org/officeDocument/2006/relationships/image" Target="../media/image-104-10.png"/><Relationship Id="rId11" Type="http://schemas.openxmlformats.org/officeDocument/2006/relationships/image" Target="../media/image-104-11.png"/><Relationship Id="rId12" Type="http://schemas.openxmlformats.org/officeDocument/2006/relationships/image" Target="../media/image-104-12.png"/><Relationship Id="rId13" Type="http://schemas.openxmlformats.org/officeDocument/2006/relationships/image" Target="../media/image-104-13.png"/><Relationship Id="rId14" Type="http://schemas.openxmlformats.org/officeDocument/2006/relationships/image" Target="../media/image-104-14.png"/><Relationship Id="rId15" Type="http://schemas.openxmlformats.org/officeDocument/2006/relationships/slideLayout" Target="../slideLayouts/slideLayout1.xml"/><Relationship Id="rId16"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image-105-1.png"/><Relationship Id="rId2" Type="http://schemas.openxmlformats.org/officeDocument/2006/relationships/image" Target="../media/image-105-2.png"/><Relationship Id="rId3" Type="http://schemas.openxmlformats.org/officeDocument/2006/relationships/image" Target="../media/image-105-3.png"/><Relationship Id="rId4" Type="http://schemas.openxmlformats.org/officeDocument/2006/relationships/image" Target="../media/image-105-4.png"/><Relationship Id="rId5" Type="http://schemas.openxmlformats.org/officeDocument/2006/relationships/image" Target="../media/image-105-5.png"/><Relationship Id="rId6" Type="http://schemas.openxmlformats.org/officeDocument/2006/relationships/image" Target="../media/image-105-6.png"/><Relationship Id="rId7" Type="http://schemas.openxmlformats.org/officeDocument/2006/relationships/image" Target="../media/image-105-7.png"/><Relationship Id="rId8" Type="http://schemas.openxmlformats.org/officeDocument/2006/relationships/image" Target="../media/image-105-8.png"/><Relationship Id="rId9" Type="http://schemas.openxmlformats.org/officeDocument/2006/relationships/image" Target="../media/image-105-9.png"/><Relationship Id="rId10" Type="http://schemas.openxmlformats.org/officeDocument/2006/relationships/image" Target="../media/image-105-10.png"/><Relationship Id="rId11" Type="http://schemas.openxmlformats.org/officeDocument/2006/relationships/image" Target="../media/image-105-11.png"/><Relationship Id="rId12" Type="http://schemas.openxmlformats.org/officeDocument/2006/relationships/slideLayout" Target="../slideLayouts/slideLayout1.xml"/><Relationship Id="rId1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image-106-1.png"/><Relationship Id="rId2" Type="http://schemas.openxmlformats.org/officeDocument/2006/relationships/image" Target="../media/image-106-2.png"/><Relationship Id="rId3" Type="http://schemas.openxmlformats.org/officeDocument/2006/relationships/image" Target="../media/image-106-3.png"/><Relationship Id="rId4" Type="http://schemas.openxmlformats.org/officeDocument/2006/relationships/image" Target="../media/image-106-4.png"/><Relationship Id="rId5" Type="http://schemas.openxmlformats.org/officeDocument/2006/relationships/image" Target="../media/image-106-5.png"/><Relationship Id="rId6" Type="http://schemas.openxmlformats.org/officeDocument/2006/relationships/image" Target="../media/image-106-6.png"/><Relationship Id="rId7" Type="http://schemas.openxmlformats.org/officeDocument/2006/relationships/image" Target="../media/image-106-7.png"/><Relationship Id="rId8" Type="http://schemas.openxmlformats.org/officeDocument/2006/relationships/image" Target="../media/image-106-8.png"/><Relationship Id="rId9" Type="http://schemas.openxmlformats.org/officeDocument/2006/relationships/image" Target="../media/image-106-9.png"/><Relationship Id="rId10" Type="http://schemas.openxmlformats.org/officeDocument/2006/relationships/image" Target="../media/image-106-10.png"/><Relationship Id="rId11" Type="http://schemas.openxmlformats.org/officeDocument/2006/relationships/image" Target="../media/image-106-11.png"/><Relationship Id="rId12" Type="http://schemas.openxmlformats.org/officeDocument/2006/relationships/image" Target="../media/image-106-12.png"/><Relationship Id="rId13" Type="http://schemas.openxmlformats.org/officeDocument/2006/relationships/image" Target="../media/image-106-13.png"/><Relationship Id="rId14" Type="http://schemas.openxmlformats.org/officeDocument/2006/relationships/image" Target="../media/image-106-14.png"/><Relationship Id="rId15" Type="http://schemas.openxmlformats.org/officeDocument/2006/relationships/image" Target="../media/image-106-15.png"/><Relationship Id="rId16" Type="http://schemas.openxmlformats.org/officeDocument/2006/relationships/image" Target="../media/image-106-16.png"/><Relationship Id="rId17" Type="http://schemas.openxmlformats.org/officeDocument/2006/relationships/image" Target="../media/image-106-17.png"/><Relationship Id="rId18" Type="http://schemas.openxmlformats.org/officeDocument/2006/relationships/image" Target="../media/image-106-18.png"/><Relationship Id="rId19" Type="http://schemas.openxmlformats.org/officeDocument/2006/relationships/slideLayout" Target="../slideLayouts/slideLayout1.xml"/><Relationship Id="rId20"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image-107-1.png"/><Relationship Id="rId2" Type="http://schemas.openxmlformats.org/officeDocument/2006/relationships/image" Target="../media/image-107-2.png"/><Relationship Id="rId3" Type="http://schemas.openxmlformats.org/officeDocument/2006/relationships/image" Target="../media/image-107-3.png"/><Relationship Id="rId4" Type="http://schemas.openxmlformats.org/officeDocument/2006/relationships/image" Target="../media/image-107-4.png"/><Relationship Id="rId5" Type="http://schemas.openxmlformats.org/officeDocument/2006/relationships/image" Target="../media/image-107-5.png"/><Relationship Id="rId6" Type="http://schemas.openxmlformats.org/officeDocument/2006/relationships/image" Target="../media/image-107-6.png"/><Relationship Id="rId7" Type="http://schemas.openxmlformats.org/officeDocument/2006/relationships/image" Target="../media/image-107-7.png"/><Relationship Id="rId8" Type="http://schemas.openxmlformats.org/officeDocument/2006/relationships/image" Target="../media/image-107-8.png"/><Relationship Id="rId9" Type="http://schemas.openxmlformats.org/officeDocument/2006/relationships/image" Target="../media/image-107-9.png"/><Relationship Id="rId10" Type="http://schemas.openxmlformats.org/officeDocument/2006/relationships/image" Target="../media/image-107-10.png"/><Relationship Id="rId11" Type="http://schemas.openxmlformats.org/officeDocument/2006/relationships/slideLayout" Target="../slideLayouts/slideLayout1.xml"/><Relationship Id="rId1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image-108-1.png"/><Relationship Id="rId2" Type="http://schemas.openxmlformats.org/officeDocument/2006/relationships/image" Target="../media/image-108-2.png"/><Relationship Id="rId3" Type="http://schemas.openxmlformats.org/officeDocument/2006/relationships/image" Target="../media/image-108-3.png"/><Relationship Id="rId4" Type="http://schemas.openxmlformats.org/officeDocument/2006/relationships/image" Target="../media/image-108-4.png"/><Relationship Id="rId5" Type="http://schemas.openxmlformats.org/officeDocument/2006/relationships/image" Target="../media/image-108-5.png"/><Relationship Id="rId6" Type="http://schemas.openxmlformats.org/officeDocument/2006/relationships/image" Target="../media/image-108-6.png"/><Relationship Id="rId7" Type="http://schemas.openxmlformats.org/officeDocument/2006/relationships/image" Target="../media/image-108-7.png"/><Relationship Id="rId8" Type="http://schemas.openxmlformats.org/officeDocument/2006/relationships/image" Target="../media/image-108-8.png"/><Relationship Id="rId9" Type="http://schemas.openxmlformats.org/officeDocument/2006/relationships/image" Target="../media/image-108-9.png"/><Relationship Id="rId10" Type="http://schemas.openxmlformats.org/officeDocument/2006/relationships/image" Target="../media/image-108-10.png"/><Relationship Id="rId11" Type="http://schemas.openxmlformats.org/officeDocument/2006/relationships/image" Target="../media/image-108-11.png"/><Relationship Id="rId12" Type="http://schemas.openxmlformats.org/officeDocument/2006/relationships/image" Target="../media/image-108-12.png"/><Relationship Id="rId13" Type="http://schemas.openxmlformats.org/officeDocument/2006/relationships/image" Target="../media/image-108-13.png"/><Relationship Id="rId14" Type="http://schemas.openxmlformats.org/officeDocument/2006/relationships/image" Target="../media/image-108-14.png"/><Relationship Id="rId15" Type="http://schemas.openxmlformats.org/officeDocument/2006/relationships/image" Target="../media/image-108-15.png"/><Relationship Id="rId16" Type="http://schemas.openxmlformats.org/officeDocument/2006/relationships/image" Target="../media/image-108-16.png"/><Relationship Id="rId17" Type="http://schemas.openxmlformats.org/officeDocument/2006/relationships/image" Target="../media/image-108-17.png"/><Relationship Id="rId18" Type="http://schemas.openxmlformats.org/officeDocument/2006/relationships/image" Target="../media/image-108-18.png"/><Relationship Id="rId19" Type="http://schemas.openxmlformats.org/officeDocument/2006/relationships/slideLayout" Target="../slideLayouts/slideLayout1.xml"/><Relationship Id="rId20"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109-1.png"/><Relationship Id="rId2" Type="http://schemas.openxmlformats.org/officeDocument/2006/relationships/image" Target="../media/image-109-2.png"/><Relationship Id="rId3" Type="http://schemas.openxmlformats.org/officeDocument/2006/relationships/image" Target="../media/image-109-3.png"/><Relationship Id="rId4" Type="http://schemas.openxmlformats.org/officeDocument/2006/relationships/image" Target="../media/image-109-4.png"/><Relationship Id="rId5" Type="http://schemas.openxmlformats.org/officeDocument/2006/relationships/image" Target="../media/image-109-5.png"/><Relationship Id="rId6" Type="http://schemas.openxmlformats.org/officeDocument/2006/relationships/image" Target="../media/image-109-6.png"/><Relationship Id="rId7" Type="http://schemas.openxmlformats.org/officeDocument/2006/relationships/image" Target="../media/image-109-7.png"/><Relationship Id="rId8" Type="http://schemas.openxmlformats.org/officeDocument/2006/relationships/image" Target="../media/image-109-8.png"/><Relationship Id="rId9" Type="http://schemas.openxmlformats.org/officeDocument/2006/relationships/image" Target="../media/image-109-9.png"/><Relationship Id="rId10" Type="http://schemas.openxmlformats.org/officeDocument/2006/relationships/image" Target="../media/image-109-10.png"/><Relationship Id="rId11" Type="http://schemas.openxmlformats.org/officeDocument/2006/relationships/image" Target="../media/image-109-11.png"/><Relationship Id="rId12" Type="http://schemas.openxmlformats.org/officeDocument/2006/relationships/slideLayout" Target="../slideLayouts/slideLayout1.xml"/><Relationship Id="rId1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image-110-1.png"/><Relationship Id="rId2" Type="http://schemas.openxmlformats.org/officeDocument/2006/relationships/image" Target="../media/image-110-2.png"/><Relationship Id="rId3" Type="http://schemas.openxmlformats.org/officeDocument/2006/relationships/image" Target="../media/image-110-3.png"/><Relationship Id="rId4" Type="http://schemas.openxmlformats.org/officeDocument/2006/relationships/image" Target="../media/image-110-4.png"/><Relationship Id="rId5" Type="http://schemas.openxmlformats.org/officeDocument/2006/relationships/image" Target="../media/image-110-5.png"/><Relationship Id="rId6" Type="http://schemas.openxmlformats.org/officeDocument/2006/relationships/image" Target="../media/image-110-6.png"/><Relationship Id="rId7" Type="http://schemas.openxmlformats.org/officeDocument/2006/relationships/slideLayout" Target="../slideLayouts/slideLayout1.xml"/><Relationship Id="rId8"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image-111-1.png"/><Relationship Id="rId2" Type="http://schemas.openxmlformats.org/officeDocument/2006/relationships/image" Target="../media/image-111-2.png"/><Relationship Id="rId3" Type="http://schemas.openxmlformats.org/officeDocument/2006/relationships/image" Target="../media/image-111-3.png"/><Relationship Id="rId4" Type="http://schemas.openxmlformats.org/officeDocument/2006/relationships/image" Target="../media/image-111-4.png"/><Relationship Id="rId5" Type="http://schemas.openxmlformats.org/officeDocument/2006/relationships/image" Target="../media/image-111-5.png"/><Relationship Id="rId6" Type="http://schemas.openxmlformats.org/officeDocument/2006/relationships/image" Target="../media/image-111-6.png"/><Relationship Id="rId7" Type="http://schemas.openxmlformats.org/officeDocument/2006/relationships/image" Target="../media/image-111-7.png"/><Relationship Id="rId8" Type="http://schemas.openxmlformats.org/officeDocument/2006/relationships/image" Target="../media/image-111-8.png"/><Relationship Id="rId9" Type="http://schemas.openxmlformats.org/officeDocument/2006/relationships/image" Target="../media/image-111-9.png"/><Relationship Id="rId10" Type="http://schemas.openxmlformats.org/officeDocument/2006/relationships/image" Target="../media/image-111-10.png"/><Relationship Id="rId11" Type="http://schemas.openxmlformats.org/officeDocument/2006/relationships/image" Target="../media/image-111-11.png"/><Relationship Id="rId12" Type="http://schemas.openxmlformats.org/officeDocument/2006/relationships/slideLayout" Target="../slideLayouts/slideLayout1.xml"/><Relationship Id="rId1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image-112-1.png"/><Relationship Id="rId2" Type="http://schemas.openxmlformats.org/officeDocument/2006/relationships/image" Target="../media/image-112-2.png"/><Relationship Id="rId3" Type="http://schemas.openxmlformats.org/officeDocument/2006/relationships/image" Target="../media/image-112-3.png"/><Relationship Id="rId4" Type="http://schemas.openxmlformats.org/officeDocument/2006/relationships/image" Target="../media/image-112-4.png"/><Relationship Id="rId5" Type="http://schemas.openxmlformats.org/officeDocument/2006/relationships/image" Target="../media/image-112-5.png"/><Relationship Id="rId6" Type="http://schemas.openxmlformats.org/officeDocument/2006/relationships/image" Target="../media/image-112-6.png"/><Relationship Id="rId7" Type="http://schemas.openxmlformats.org/officeDocument/2006/relationships/image" Target="../media/image-112-7.png"/><Relationship Id="rId8" Type="http://schemas.openxmlformats.org/officeDocument/2006/relationships/image" Target="../media/image-112-8.png"/><Relationship Id="rId9" Type="http://schemas.openxmlformats.org/officeDocument/2006/relationships/image" Target="../media/image-112-9.png"/><Relationship Id="rId10" Type="http://schemas.openxmlformats.org/officeDocument/2006/relationships/image" Target="../media/image-112-10.png"/><Relationship Id="rId11" Type="http://schemas.openxmlformats.org/officeDocument/2006/relationships/image" Target="../media/image-112-11.png"/><Relationship Id="rId12" Type="http://schemas.openxmlformats.org/officeDocument/2006/relationships/image" Target="../media/image-112-12.png"/><Relationship Id="rId13" Type="http://schemas.openxmlformats.org/officeDocument/2006/relationships/image" Target="../media/image-112-13.png"/><Relationship Id="rId14" Type="http://schemas.openxmlformats.org/officeDocument/2006/relationships/image" Target="../media/image-112-14.png"/><Relationship Id="rId15" Type="http://schemas.openxmlformats.org/officeDocument/2006/relationships/image" Target="../media/image-112-15.png"/><Relationship Id="rId16" Type="http://schemas.openxmlformats.org/officeDocument/2006/relationships/image" Target="../media/image-112-16.png"/><Relationship Id="rId17" Type="http://schemas.openxmlformats.org/officeDocument/2006/relationships/image" Target="../media/image-112-17.png"/><Relationship Id="rId18" Type="http://schemas.openxmlformats.org/officeDocument/2006/relationships/image" Target="../media/image-112-18.png"/><Relationship Id="rId19" Type="http://schemas.openxmlformats.org/officeDocument/2006/relationships/slideLayout" Target="../slideLayouts/slideLayout1.xml"/><Relationship Id="rId20"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image-113-1.png"/><Relationship Id="rId2" Type="http://schemas.openxmlformats.org/officeDocument/2006/relationships/image" Target="../media/image-113-2.png"/><Relationship Id="rId3" Type="http://schemas.openxmlformats.org/officeDocument/2006/relationships/image" Target="../media/image-113-3.png"/><Relationship Id="rId4" Type="http://schemas.openxmlformats.org/officeDocument/2006/relationships/image" Target="../media/image-113-4.png"/><Relationship Id="rId5" Type="http://schemas.openxmlformats.org/officeDocument/2006/relationships/image" Target="../media/image-113-5.png"/><Relationship Id="rId6" Type="http://schemas.openxmlformats.org/officeDocument/2006/relationships/image" Target="../media/image-113-6.png"/><Relationship Id="rId7" Type="http://schemas.openxmlformats.org/officeDocument/2006/relationships/image" Target="../media/image-113-7.png"/><Relationship Id="rId8" Type="http://schemas.openxmlformats.org/officeDocument/2006/relationships/image" Target="../media/image-113-8.png"/><Relationship Id="rId9" Type="http://schemas.openxmlformats.org/officeDocument/2006/relationships/image" Target="../media/image-113-9.png"/><Relationship Id="rId10" Type="http://schemas.openxmlformats.org/officeDocument/2006/relationships/image" Target="../media/image-113-10.png"/><Relationship Id="rId11" Type="http://schemas.openxmlformats.org/officeDocument/2006/relationships/image" Target="../media/image-113-11.png"/><Relationship Id="rId12" Type="http://schemas.openxmlformats.org/officeDocument/2006/relationships/image" Target="../media/image-113-12.png"/><Relationship Id="rId13" Type="http://schemas.openxmlformats.org/officeDocument/2006/relationships/image" Target="../media/image-113-13.png"/><Relationship Id="rId14" Type="http://schemas.openxmlformats.org/officeDocument/2006/relationships/image" Target="../media/image-113-14.png"/><Relationship Id="rId15" Type="http://schemas.openxmlformats.org/officeDocument/2006/relationships/slideLayout" Target="../slideLayouts/slideLayout1.xml"/><Relationship Id="rId16"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image" Target="../media/image-12-21.png"/><Relationship Id="rId22" Type="http://schemas.openxmlformats.org/officeDocument/2006/relationships/slideLayout" Target="../slideLayouts/slideLayout1.xml"/><Relationship Id="rId2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slideLayout" Target="../slideLayouts/slideLayout1.xml"/><Relationship Id="rId2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slideLayout" Target="../slideLayouts/slideLayout1.xml"/><Relationship Id="rId2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image" Target="../media/image-15-18.png"/><Relationship Id="rId19" Type="http://schemas.openxmlformats.org/officeDocument/2006/relationships/image" Target="../media/image-15-19.png"/><Relationship Id="rId20" Type="http://schemas.openxmlformats.org/officeDocument/2006/relationships/image" Target="../media/image-15-20.png"/><Relationship Id="rId21" Type="http://schemas.openxmlformats.org/officeDocument/2006/relationships/image" Target="../media/image-15-21.png"/><Relationship Id="rId22" Type="http://schemas.openxmlformats.org/officeDocument/2006/relationships/image" Target="../media/image-15-22.png"/><Relationship Id="rId23" Type="http://schemas.openxmlformats.org/officeDocument/2006/relationships/image" Target="../media/image-15-23.png"/><Relationship Id="rId24" Type="http://schemas.openxmlformats.org/officeDocument/2006/relationships/image" Target="../media/image-15-24.png"/><Relationship Id="rId25" Type="http://schemas.openxmlformats.org/officeDocument/2006/relationships/image" Target="../media/image-15-25.png"/><Relationship Id="rId26" Type="http://schemas.openxmlformats.org/officeDocument/2006/relationships/slideLayout" Target="../slideLayouts/slideLayout1.xml"/><Relationship Id="rId2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slideLayout" Target="../slideLayouts/slideLayout1.xml"/><Relationship Id="rId1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slideLayout" Target="../slideLayouts/slideLayout1.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slideLayout" Target="../slideLayouts/slideLayout1.xml"/><Relationship Id="rId8"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slideLayout" Target="../slideLayouts/slideLayout1.xml"/><Relationship Id="rId1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slideLayout" Target="../slideLayouts/slideLayout1.xml"/><Relationship Id="rId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slideLayout" Target="../slideLayouts/slideLayout1.xml"/><Relationship Id="rId1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9" Type="http://schemas.openxmlformats.org/officeDocument/2006/relationships/image" Target="../media/image-22-9.png"/><Relationship Id="rId10" Type="http://schemas.openxmlformats.org/officeDocument/2006/relationships/image" Target="../media/image-22-10.png"/><Relationship Id="rId11" Type="http://schemas.openxmlformats.org/officeDocument/2006/relationships/image" Target="../media/image-22-11.png"/><Relationship Id="rId12" Type="http://schemas.openxmlformats.org/officeDocument/2006/relationships/image" Target="../media/image-22-12.png"/><Relationship Id="rId13" Type="http://schemas.openxmlformats.org/officeDocument/2006/relationships/image" Target="../media/image-22-13.png"/><Relationship Id="rId14" Type="http://schemas.openxmlformats.org/officeDocument/2006/relationships/image" Target="../media/image-22-14.png"/><Relationship Id="rId15" Type="http://schemas.openxmlformats.org/officeDocument/2006/relationships/image" Target="../media/image-22-15.png"/><Relationship Id="rId16" Type="http://schemas.openxmlformats.org/officeDocument/2006/relationships/slideLayout" Target="../slideLayouts/slideLayout1.xml"/><Relationship Id="rId1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3-10.png"/><Relationship Id="rId11" Type="http://schemas.openxmlformats.org/officeDocument/2006/relationships/image" Target="../media/image-23-11.png"/><Relationship Id="rId12" Type="http://schemas.openxmlformats.org/officeDocument/2006/relationships/slideLayout" Target="../slideLayouts/slideLayout1.xml"/><Relationship Id="rId1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sv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4-10.png"/><Relationship Id="rId11" Type="http://schemas.openxmlformats.org/officeDocument/2006/relationships/image" Target="../media/image-24-11.png"/><Relationship Id="rId12" Type="http://schemas.openxmlformats.org/officeDocument/2006/relationships/image" Target="../media/image-24-12.png"/><Relationship Id="rId13" Type="http://schemas.openxmlformats.org/officeDocument/2006/relationships/image" Target="../media/image-24-13.png"/><Relationship Id="rId14" Type="http://schemas.openxmlformats.org/officeDocument/2006/relationships/image" Target="../media/image-24-14.png"/><Relationship Id="rId15" Type="http://schemas.openxmlformats.org/officeDocument/2006/relationships/slideLayout" Target="../slideLayouts/slideLayout1.xml"/><Relationship Id="rId1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image" Target="../media/image-25-9.png"/><Relationship Id="rId10" Type="http://schemas.openxmlformats.org/officeDocument/2006/relationships/image" Target="../media/image-25-10.png"/><Relationship Id="rId11" Type="http://schemas.openxmlformats.org/officeDocument/2006/relationships/image" Target="../media/image-25-11.png"/><Relationship Id="rId12" Type="http://schemas.openxmlformats.org/officeDocument/2006/relationships/image" Target="../media/image-25-12.png"/><Relationship Id="rId13" Type="http://schemas.openxmlformats.org/officeDocument/2006/relationships/image" Target="../media/image-25-13.png"/><Relationship Id="rId14" Type="http://schemas.openxmlformats.org/officeDocument/2006/relationships/image" Target="../media/image-25-14.png"/><Relationship Id="rId15" Type="http://schemas.openxmlformats.org/officeDocument/2006/relationships/image" Target="../media/image-25-15.png"/><Relationship Id="rId16" Type="http://schemas.openxmlformats.org/officeDocument/2006/relationships/image" Target="../media/image-25-16.png"/><Relationship Id="rId17" Type="http://schemas.openxmlformats.org/officeDocument/2006/relationships/image" Target="../media/image-25-17.png"/><Relationship Id="rId18" Type="http://schemas.openxmlformats.org/officeDocument/2006/relationships/image" Target="../media/image-25-18.png"/><Relationship Id="rId19" Type="http://schemas.openxmlformats.org/officeDocument/2006/relationships/image" Target="../media/image-25-19.png"/><Relationship Id="rId20" Type="http://schemas.openxmlformats.org/officeDocument/2006/relationships/image" Target="../media/image-25-20.png"/><Relationship Id="rId21" Type="http://schemas.openxmlformats.org/officeDocument/2006/relationships/image" Target="../media/image-25-21.png"/><Relationship Id="rId22" Type="http://schemas.openxmlformats.org/officeDocument/2006/relationships/image" Target="../media/image-25-22.png"/><Relationship Id="rId23" Type="http://schemas.openxmlformats.org/officeDocument/2006/relationships/slideLayout" Target="../slideLayouts/slideLayout1.xml"/><Relationship Id="rId2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image" Target="../media/image-26-10.png"/><Relationship Id="rId11" Type="http://schemas.openxmlformats.org/officeDocument/2006/relationships/image" Target="../media/image-26-11.png"/><Relationship Id="rId12" Type="http://schemas.openxmlformats.org/officeDocument/2006/relationships/image" Target="../media/image-26-12.png"/><Relationship Id="rId13" Type="http://schemas.openxmlformats.org/officeDocument/2006/relationships/image" Target="../media/image-26-13.png"/><Relationship Id="rId14" Type="http://schemas.openxmlformats.org/officeDocument/2006/relationships/image" Target="../media/image-26-14.png"/><Relationship Id="rId15" Type="http://schemas.openxmlformats.org/officeDocument/2006/relationships/image" Target="../media/image-26-15.png"/><Relationship Id="rId16" Type="http://schemas.openxmlformats.org/officeDocument/2006/relationships/image" Target="../media/image-26-16.png"/><Relationship Id="rId17" Type="http://schemas.openxmlformats.org/officeDocument/2006/relationships/image" Target="../media/image-26-17.png"/><Relationship Id="rId18" Type="http://schemas.openxmlformats.org/officeDocument/2006/relationships/image" Target="../media/image-26-18.png"/><Relationship Id="rId19" Type="http://schemas.openxmlformats.org/officeDocument/2006/relationships/slideLayout" Target="../slideLayouts/slideLayout1.xml"/><Relationship Id="rId2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slideLayout" Target="../slideLayouts/slideLayout1.xml"/><Relationship Id="rId8"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png"/><Relationship Id="rId6" Type="http://schemas.openxmlformats.org/officeDocument/2006/relationships/image" Target="../media/image-28-6.png"/><Relationship Id="rId7" Type="http://schemas.openxmlformats.org/officeDocument/2006/relationships/image" Target="../media/image-28-7.png"/><Relationship Id="rId8" Type="http://schemas.openxmlformats.org/officeDocument/2006/relationships/image" Target="../media/image-28-8.png"/><Relationship Id="rId9" Type="http://schemas.openxmlformats.org/officeDocument/2006/relationships/image" Target="../media/image-28-9.png"/><Relationship Id="rId10" Type="http://schemas.openxmlformats.org/officeDocument/2006/relationships/image" Target="../media/image-28-10.png"/><Relationship Id="rId11" Type="http://schemas.openxmlformats.org/officeDocument/2006/relationships/image" Target="../media/image-28-11.png"/><Relationship Id="rId12" Type="http://schemas.openxmlformats.org/officeDocument/2006/relationships/image" Target="../media/image-28-12.png"/><Relationship Id="rId13" Type="http://schemas.openxmlformats.org/officeDocument/2006/relationships/image" Target="../media/image-28-13.png"/><Relationship Id="rId14" Type="http://schemas.openxmlformats.org/officeDocument/2006/relationships/slideLayout" Target="../slideLayouts/slideLayout1.xml"/><Relationship Id="rId1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image" Target="../media/image-29-6.png"/><Relationship Id="rId7" Type="http://schemas.openxmlformats.org/officeDocument/2006/relationships/image" Target="../media/image-29-7.png"/><Relationship Id="rId8" Type="http://schemas.openxmlformats.org/officeDocument/2006/relationships/image" Target="../media/image-29-8.png"/><Relationship Id="rId9" Type="http://schemas.openxmlformats.org/officeDocument/2006/relationships/image" Target="../media/image-29-9.png"/><Relationship Id="rId10" Type="http://schemas.openxmlformats.org/officeDocument/2006/relationships/image" Target="../media/image-29-10.png"/><Relationship Id="rId11" Type="http://schemas.openxmlformats.org/officeDocument/2006/relationships/image" Target="../media/image-29-11.png"/><Relationship Id="rId12" Type="http://schemas.openxmlformats.org/officeDocument/2006/relationships/image" Target="../media/image-29-12.png"/><Relationship Id="rId13" Type="http://schemas.openxmlformats.org/officeDocument/2006/relationships/image" Target="../media/image-29-13.png"/><Relationship Id="rId14" Type="http://schemas.openxmlformats.org/officeDocument/2006/relationships/image" Target="../media/image-29-14.png"/><Relationship Id="rId15" Type="http://schemas.openxmlformats.org/officeDocument/2006/relationships/image" Target="../media/image-29-15.png"/><Relationship Id="rId16" Type="http://schemas.openxmlformats.org/officeDocument/2006/relationships/image" Target="../media/image-29-16.png"/><Relationship Id="rId17" Type="http://schemas.openxmlformats.org/officeDocument/2006/relationships/image" Target="../media/image-29-17.png"/><Relationship Id="rId18" Type="http://schemas.openxmlformats.org/officeDocument/2006/relationships/image" Target="../media/image-29-18.png"/><Relationship Id="rId19" Type="http://schemas.openxmlformats.org/officeDocument/2006/relationships/slideLayout" Target="../slideLayouts/slideLayout1.xml"/><Relationship Id="rId20"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slideLayout" Target="../slideLayouts/slideLayout1.xml"/><Relationship Id="rId1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image" Target="../media/image-30-9.png"/><Relationship Id="rId10" Type="http://schemas.openxmlformats.org/officeDocument/2006/relationships/image" Target="../media/image-30-10.png"/><Relationship Id="rId11" Type="http://schemas.openxmlformats.org/officeDocument/2006/relationships/slideLayout" Target="../slideLayouts/slideLayout1.xml"/><Relationship Id="rId1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1-10.png"/><Relationship Id="rId11" Type="http://schemas.openxmlformats.org/officeDocument/2006/relationships/image" Target="../media/image-31-11.png"/><Relationship Id="rId12" Type="http://schemas.openxmlformats.org/officeDocument/2006/relationships/image" Target="../media/image-31-12.png"/><Relationship Id="rId13" Type="http://schemas.openxmlformats.org/officeDocument/2006/relationships/image" Target="../media/image-31-13.png"/><Relationship Id="rId14" Type="http://schemas.openxmlformats.org/officeDocument/2006/relationships/image" Target="../media/image-31-14.png"/><Relationship Id="rId15" Type="http://schemas.openxmlformats.org/officeDocument/2006/relationships/image" Target="../media/image-31-15.png"/><Relationship Id="rId16" Type="http://schemas.openxmlformats.org/officeDocument/2006/relationships/slideLayout" Target="../slideLayouts/slideLayout1.xml"/><Relationship Id="rId17"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image" Target="../media/image-32-8.png"/><Relationship Id="rId9" Type="http://schemas.openxmlformats.org/officeDocument/2006/relationships/image" Target="../media/image-32-9.png"/><Relationship Id="rId10" Type="http://schemas.openxmlformats.org/officeDocument/2006/relationships/image" Target="../media/image-32-10.png"/><Relationship Id="rId11" Type="http://schemas.openxmlformats.org/officeDocument/2006/relationships/image" Target="../media/image-32-11.png"/><Relationship Id="rId12" Type="http://schemas.openxmlformats.org/officeDocument/2006/relationships/slideLayout" Target="../slideLayouts/slideLayout1.xml"/><Relationship Id="rId1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png"/><Relationship Id="rId6" Type="http://schemas.openxmlformats.org/officeDocument/2006/relationships/image" Target="../media/image-33-6.png"/><Relationship Id="rId7" Type="http://schemas.openxmlformats.org/officeDocument/2006/relationships/image" Target="../media/image-33-7.png"/><Relationship Id="rId8" Type="http://schemas.openxmlformats.org/officeDocument/2006/relationships/image" Target="../media/image-33-8.png"/><Relationship Id="rId9" Type="http://schemas.openxmlformats.org/officeDocument/2006/relationships/image" Target="../media/image-33-9.png"/><Relationship Id="rId10" Type="http://schemas.openxmlformats.org/officeDocument/2006/relationships/image" Target="../media/image-33-10.png"/><Relationship Id="rId11" Type="http://schemas.openxmlformats.org/officeDocument/2006/relationships/image" Target="../media/image-33-11.png"/><Relationship Id="rId12" Type="http://schemas.openxmlformats.org/officeDocument/2006/relationships/image" Target="../media/image-33-12.png"/><Relationship Id="rId13" Type="http://schemas.openxmlformats.org/officeDocument/2006/relationships/image" Target="../media/image-33-13.png"/><Relationship Id="rId14" Type="http://schemas.openxmlformats.org/officeDocument/2006/relationships/image" Target="../media/image-33-14.png"/><Relationship Id="rId15" Type="http://schemas.openxmlformats.org/officeDocument/2006/relationships/image" Target="../media/image-33-15.png"/><Relationship Id="rId16" Type="http://schemas.openxmlformats.org/officeDocument/2006/relationships/slideLayout" Target="../slideLayouts/slideLayout1.xml"/><Relationship Id="rId17"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image" Target="../media/image-34-5.png"/><Relationship Id="rId6" Type="http://schemas.openxmlformats.org/officeDocument/2006/relationships/image" Target="../media/image-34-6.png"/><Relationship Id="rId7" Type="http://schemas.openxmlformats.org/officeDocument/2006/relationships/image" Target="../media/image-34-7.png"/><Relationship Id="rId8" Type="http://schemas.openxmlformats.org/officeDocument/2006/relationships/image" Target="../media/image-34-8.png"/><Relationship Id="rId9" Type="http://schemas.openxmlformats.org/officeDocument/2006/relationships/image" Target="../media/image-34-9.png"/><Relationship Id="rId10" Type="http://schemas.openxmlformats.org/officeDocument/2006/relationships/image" Target="../media/image-34-10.png"/><Relationship Id="rId11" Type="http://schemas.openxmlformats.org/officeDocument/2006/relationships/image" Target="../media/image-34-11.png"/><Relationship Id="rId12" Type="http://schemas.openxmlformats.org/officeDocument/2006/relationships/image" Target="../media/image-34-12.png"/><Relationship Id="rId13" Type="http://schemas.openxmlformats.org/officeDocument/2006/relationships/image" Target="../media/image-34-13.png"/><Relationship Id="rId14" Type="http://schemas.openxmlformats.org/officeDocument/2006/relationships/image" Target="../media/image-34-14.png"/><Relationship Id="rId15" Type="http://schemas.openxmlformats.org/officeDocument/2006/relationships/image" Target="../media/image-34-15.png"/><Relationship Id="rId16" Type="http://schemas.openxmlformats.org/officeDocument/2006/relationships/slideLayout" Target="../slideLayouts/slideLayout1.xml"/><Relationship Id="rId17"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image" Target="../media/image-35-5.png"/><Relationship Id="rId6" Type="http://schemas.openxmlformats.org/officeDocument/2006/relationships/image" Target="../media/image-35-6.png"/><Relationship Id="rId7" Type="http://schemas.openxmlformats.org/officeDocument/2006/relationships/image" Target="../media/image-35-7.png"/><Relationship Id="rId8" Type="http://schemas.openxmlformats.org/officeDocument/2006/relationships/slideLayout" Target="../slideLayouts/slideLayout1.xml"/><Relationship Id="rId9"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image" Target="../media/image-36-8.png"/><Relationship Id="rId9" Type="http://schemas.openxmlformats.org/officeDocument/2006/relationships/image" Target="../media/image-36-9.png"/><Relationship Id="rId10" Type="http://schemas.openxmlformats.org/officeDocument/2006/relationships/image" Target="../media/image-36-10.png"/><Relationship Id="rId11" Type="http://schemas.openxmlformats.org/officeDocument/2006/relationships/slideLayout" Target="../slideLayouts/slideLayout1.xml"/><Relationship Id="rId1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image" Target="../media/image-37-6.png"/><Relationship Id="rId7" Type="http://schemas.openxmlformats.org/officeDocument/2006/relationships/slideLayout" Target="../slideLayouts/slideLayout1.xml"/><Relationship Id="rId8"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image" Target="../media/image-38-8.png"/><Relationship Id="rId9" Type="http://schemas.openxmlformats.org/officeDocument/2006/relationships/image" Target="../media/image-38-9.png"/><Relationship Id="rId10" Type="http://schemas.openxmlformats.org/officeDocument/2006/relationships/image" Target="../media/image-38-10.png"/><Relationship Id="rId11" Type="http://schemas.openxmlformats.org/officeDocument/2006/relationships/image" Target="../media/image-38-11.png"/><Relationship Id="rId12" Type="http://schemas.openxmlformats.org/officeDocument/2006/relationships/image" Target="../media/image-38-12.png"/><Relationship Id="rId13" Type="http://schemas.openxmlformats.org/officeDocument/2006/relationships/image" Target="../media/image-38-13.png"/><Relationship Id="rId14" Type="http://schemas.openxmlformats.org/officeDocument/2006/relationships/slideLayout" Target="../slideLayouts/slideLayout1.xml"/><Relationship Id="rId15"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slideLayout" Target="../slideLayouts/slideLayout1.xml"/><Relationship Id="rId10"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slideLayout" Target="../slideLayouts/slideLayout1.xml"/><Relationship Id="rId18"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image" Target="../media/image-40-9.png"/><Relationship Id="rId10" Type="http://schemas.openxmlformats.org/officeDocument/2006/relationships/image" Target="../media/image-40-10.png"/><Relationship Id="rId11" Type="http://schemas.openxmlformats.org/officeDocument/2006/relationships/image" Target="../media/image-40-11.png"/><Relationship Id="rId12" Type="http://schemas.openxmlformats.org/officeDocument/2006/relationships/image" Target="../media/image-40-12.png"/><Relationship Id="rId13" Type="http://schemas.openxmlformats.org/officeDocument/2006/relationships/image" Target="../media/image-40-13.png"/><Relationship Id="rId14" Type="http://schemas.openxmlformats.org/officeDocument/2006/relationships/slideLayout" Target="../slideLayouts/slideLayout1.xml"/><Relationship Id="rId1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image" Target="../media/image-41-6.png"/><Relationship Id="rId7" Type="http://schemas.openxmlformats.org/officeDocument/2006/relationships/image" Target="../media/image-41-7.png"/><Relationship Id="rId8" Type="http://schemas.openxmlformats.org/officeDocument/2006/relationships/image" Target="../media/image-41-8.png"/><Relationship Id="rId9" Type="http://schemas.openxmlformats.org/officeDocument/2006/relationships/slideLayout" Target="../slideLayouts/slideLayout1.xml"/><Relationship Id="rId10"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image" Target="../media/image-42-5.png"/><Relationship Id="rId6" Type="http://schemas.openxmlformats.org/officeDocument/2006/relationships/image" Target="../media/image-42-6.png"/><Relationship Id="rId7" Type="http://schemas.openxmlformats.org/officeDocument/2006/relationships/image" Target="../media/image-42-7.png"/><Relationship Id="rId8" Type="http://schemas.openxmlformats.org/officeDocument/2006/relationships/image" Target="../media/image-42-8.png"/><Relationship Id="rId9" Type="http://schemas.openxmlformats.org/officeDocument/2006/relationships/image" Target="../media/image-42-9.png"/><Relationship Id="rId10" Type="http://schemas.openxmlformats.org/officeDocument/2006/relationships/image" Target="../media/image-42-10.png"/><Relationship Id="rId11" Type="http://schemas.openxmlformats.org/officeDocument/2006/relationships/image" Target="../media/image-42-11.png"/><Relationship Id="rId12" Type="http://schemas.openxmlformats.org/officeDocument/2006/relationships/image" Target="../media/image-42-12.png"/><Relationship Id="rId13" Type="http://schemas.openxmlformats.org/officeDocument/2006/relationships/image" Target="../media/image-42-13.png"/><Relationship Id="rId14" Type="http://schemas.openxmlformats.org/officeDocument/2006/relationships/slideLayout" Target="../slideLayouts/slideLayout1.xml"/><Relationship Id="rId15"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image" Target="../media/image-43-4.png"/><Relationship Id="rId5" Type="http://schemas.openxmlformats.org/officeDocument/2006/relationships/image" Target="../media/image-43-5.png"/><Relationship Id="rId6" Type="http://schemas.openxmlformats.org/officeDocument/2006/relationships/image" Target="../media/image-43-6.png"/><Relationship Id="rId7" Type="http://schemas.openxmlformats.org/officeDocument/2006/relationships/image" Target="../media/image-43-7.png"/><Relationship Id="rId8" Type="http://schemas.openxmlformats.org/officeDocument/2006/relationships/image" Target="../media/image-43-8.png"/><Relationship Id="rId9" Type="http://schemas.openxmlformats.org/officeDocument/2006/relationships/slideLayout" Target="../slideLayouts/slideLayout1.xml"/><Relationship Id="rId10"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4" Type="http://schemas.openxmlformats.org/officeDocument/2006/relationships/image" Target="../media/image-44-4.png"/><Relationship Id="rId5" Type="http://schemas.openxmlformats.org/officeDocument/2006/relationships/image" Target="../media/image-44-5.png"/><Relationship Id="rId6" Type="http://schemas.openxmlformats.org/officeDocument/2006/relationships/image" Target="../media/image-44-6.png"/><Relationship Id="rId7" Type="http://schemas.openxmlformats.org/officeDocument/2006/relationships/image" Target="../media/image-44-7.png"/><Relationship Id="rId8" Type="http://schemas.openxmlformats.org/officeDocument/2006/relationships/image" Target="../media/image-44-8.png"/><Relationship Id="rId9" Type="http://schemas.openxmlformats.org/officeDocument/2006/relationships/image" Target="../media/image-44-9.png"/><Relationship Id="rId10" Type="http://schemas.openxmlformats.org/officeDocument/2006/relationships/image" Target="../media/image-44-10.png"/><Relationship Id="rId11" Type="http://schemas.openxmlformats.org/officeDocument/2006/relationships/image" Target="../media/image-44-11.png"/><Relationship Id="rId12" Type="http://schemas.openxmlformats.org/officeDocument/2006/relationships/image" Target="../media/image-44-12.png"/><Relationship Id="rId13" Type="http://schemas.openxmlformats.org/officeDocument/2006/relationships/image" Target="../media/image-44-13.png"/><Relationship Id="rId14" Type="http://schemas.openxmlformats.org/officeDocument/2006/relationships/slideLayout" Target="../slideLayouts/slideLayout1.xml"/><Relationship Id="rId15"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image" Target="../media/image-45-6.png"/><Relationship Id="rId7" Type="http://schemas.openxmlformats.org/officeDocument/2006/relationships/image" Target="../media/image-45-7.png"/><Relationship Id="rId8" Type="http://schemas.openxmlformats.org/officeDocument/2006/relationships/image" Target="../media/image-45-8.png"/><Relationship Id="rId9" Type="http://schemas.openxmlformats.org/officeDocument/2006/relationships/slideLayout" Target="../slideLayouts/slideLayout1.xml"/><Relationship Id="rId10"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image" Target="../media/image-46-6.png"/><Relationship Id="rId7" Type="http://schemas.openxmlformats.org/officeDocument/2006/relationships/image" Target="../media/image-46-7.png"/><Relationship Id="rId8" Type="http://schemas.openxmlformats.org/officeDocument/2006/relationships/image" Target="../media/image-46-8.png"/><Relationship Id="rId9" Type="http://schemas.openxmlformats.org/officeDocument/2006/relationships/image" Target="../media/image-46-9.png"/><Relationship Id="rId10" Type="http://schemas.openxmlformats.org/officeDocument/2006/relationships/image" Target="../media/image-46-10.png"/><Relationship Id="rId11" Type="http://schemas.openxmlformats.org/officeDocument/2006/relationships/image" Target="../media/image-46-11.png"/><Relationship Id="rId12" Type="http://schemas.openxmlformats.org/officeDocument/2006/relationships/image" Target="../media/image-46-12.png"/><Relationship Id="rId13" Type="http://schemas.openxmlformats.org/officeDocument/2006/relationships/image" Target="../media/image-46-13.png"/><Relationship Id="rId14" Type="http://schemas.openxmlformats.org/officeDocument/2006/relationships/slideLayout" Target="../slideLayouts/slideLayout1.xml"/><Relationship Id="rId15"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png"/><Relationship Id="rId4" Type="http://schemas.openxmlformats.org/officeDocument/2006/relationships/image" Target="../media/image-47-4.png"/><Relationship Id="rId5" Type="http://schemas.openxmlformats.org/officeDocument/2006/relationships/image" Target="../media/image-47-5.png"/><Relationship Id="rId6" Type="http://schemas.openxmlformats.org/officeDocument/2006/relationships/image" Target="../media/image-47-6.png"/><Relationship Id="rId7" Type="http://schemas.openxmlformats.org/officeDocument/2006/relationships/image" Target="../media/image-47-7.png"/><Relationship Id="rId8" Type="http://schemas.openxmlformats.org/officeDocument/2006/relationships/image" Target="../media/image-47-8.png"/><Relationship Id="rId9" Type="http://schemas.openxmlformats.org/officeDocument/2006/relationships/slideLayout" Target="../slideLayouts/slideLayout1.xml"/><Relationship Id="rId10"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4" Type="http://schemas.openxmlformats.org/officeDocument/2006/relationships/image" Target="../media/image-48-4.png"/><Relationship Id="rId5" Type="http://schemas.openxmlformats.org/officeDocument/2006/relationships/image" Target="../media/image-48-5.png"/><Relationship Id="rId6" Type="http://schemas.openxmlformats.org/officeDocument/2006/relationships/image" Target="../media/image-48-6.png"/><Relationship Id="rId7" Type="http://schemas.openxmlformats.org/officeDocument/2006/relationships/image" Target="../media/image-48-7.png"/><Relationship Id="rId8" Type="http://schemas.openxmlformats.org/officeDocument/2006/relationships/image" Target="../media/image-48-8.png"/><Relationship Id="rId9" Type="http://schemas.openxmlformats.org/officeDocument/2006/relationships/image" Target="../media/image-48-9.png"/><Relationship Id="rId10" Type="http://schemas.openxmlformats.org/officeDocument/2006/relationships/image" Target="../media/image-48-10.png"/><Relationship Id="rId11" Type="http://schemas.openxmlformats.org/officeDocument/2006/relationships/image" Target="../media/image-48-11.png"/><Relationship Id="rId12" Type="http://schemas.openxmlformats.org/officeDocument/2006/relationships/image" Target="../media/image-48-12.png"/><Relationship Id="rId13" Type="http://schemas.openxmlformats.org/officeDocument/2006/relationships/image" Target="../media/image-48-13.png"/><Relationship Id="rId14" Type="http://schemas.openxmlformats.org/officeDocument/2006/relationships/slideLayout" Target="../slideLayouts/slideLayout1.xml"/><Relationship Id="rId15"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image" Target="../media/image-49-7.png"/><Relationship Id="rId8" Type="http://schemas.openxmlformats.org/officeDocument/2006/relationships/image" Target="../media/image-49-8.png"/><Relationship Id="rId9" Type="http://schemas.openxmlformats.org/officeDocument/2006/relationships/slideLayout" Target="../slideLayouts/slideLayout1.xml"/><Relationship Id="rId10"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image" Target="../media/image-50-5.png"/><Relationship Id="rId6" Type="http://schemas.openxmlformats.org/officeDocument/2006/relationships/image" Target="../media/image-50-6.png"/><Relationship Id="rId7" Type="http://schemas.openxmlformats.org/officeDocument/2006/relationships/image" Target="../media/image-50-7.png"/><Relationship Id="rId8" Type="http://schemas.openxmlformats.org/officeDocument/2006/relationships/image" Target="../media/image-50-8.png"/><Relationship Id="rId9" Type="http://schemas.openxmlformats.org/officeDocument/2006/relationships/image" Target="../media/image-50-9.png"/><Relationship Id="rId10" Type="http://schemas.openxmlformats.org/officeDocument/2006/relationships/image" Target="../media/image-50-10.png"/><Relationship Id="rId11" Type="http://schemas.openxmlformats.org/officeDocument/2006/relationships/image" Target="../media/image-50-11.png"/><Relationship Id="rId12" Type="http://schemas.openxmlformats.org/officeDocument/2006/relationships/image" Target="../media/image-50-12.png"/><Relationship Id="rId13" Type="http://schemas.openxmlformats.org/officeDocument/2006/relationships/image" Target="../media/image-50-13.png"/><Relationship Id="rId14" Type="http://schemas.openxmlformats.org/officeDocument/2006/relationships/slideLayout" Target="../slideLayouts/slideLayout1.xml"/><Relationship Id="rId15"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png"/><Relationship Id="rId4" Type="http://schemas.openxmlformats.org/officeDocument/2006/relationships/image" Target="../media/image-51-4.png"/><Relationship Id="rId5" Type="http://schemas.openxmlformats.org/officeDocument/2006/relationships/image" Target="../media/image-51-5.png"/><Relationship Id="rId6" Type="http://schemas.openxmlformats.org/officeDocument/2006/relationships/image" Target="../media/image-51-6.png"/><Relationship Id="rId7" Type="http://schemas.openxmlformats.org/officeDocument/2006/relationships/image" Target="../media/image-51-7.png"/><Relationship Id="rId8" Type="http://schemas.openxmlformats.org/officeDocument/2006/relationships/image" Target="../media/image-51-8.png"/><Relationship Id="rId9" Type="http://schemas.openxmlformats.org/officeDocument/2006/relationships/slideLayout" Target="../slideLayouts/slideLayout1.xml"/><Relationship Id="rId10"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image" Target="../media/image-52-5.png"/><Relationship Id="rId6" Type="http://schemas.openxmlformats.org/officeDocument/2006/relationships/image" Target="../media/image-52-6.png"/><Relationship Id="rId7" Type="http://schemas.openxmlformats.org/officeDocument/2006/relationships/image" Target="../media/image-52-7.png"/><Relationship Id="rId8" Type="http://schemas.openxmlformats.org/officeDocument/2006/relationships/image" Target="../media/image-52-8.png"/><Relationship Id="rId9" Type="http://schemas.openxmlformats.org/officeDocument/2006/relationships/image" Target="../media/image-52-9.png"/><Relationship Id="rId10" Type="http://schemas.openxmlformats.org/officeDocument/2006/relationships/image" Target="../media/image-52-10.png"/><Relationship Id="rId11" Type="http://schemas.openxmlformats.org/officeDocument/2006/relationships/image" Target="../media/image-52-11.png"/><Relationship Id="rId12" Type="http://schemas.openxmlformats.org/officeDocument/2006/relationships/image" Target="../media/image-52-12.png"/><Relationship Id="rId13" Type="http://schemas.openxmlformats.org/officeDocument/2006/relationships/image" Target="../media/image-52-13.png"/><Relationship Id="rId14" Type="http://schemas.openxmlformats.org/officeDocument/2006/relationships/slideLayout" Target="../slideLayouts/slideLayout1.xml"/><Relationship Id="rId15"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png"/><Relationship Id="rId4" Type="http://schemas.openxmlformats.org/officeDocument/2006/relationships/image" Target="../media/image-53-4.png"/><Relationship Id="rId5" Type="http://schemas.openxmlformats.org/officeDocument/2006/relationships/image" Target="../media/image-53-5.png"/><Relationship Id="rId6" Type="http://schemas.openxmlformats.org/officeDocument/2006/relationships/image" Target="../media/image-53-6.png"/><Relationship Id="rId7" Type="http://schemas.openxmlformats.org/officeDocument/2006/relationships/image" Target="../media/image-53-7.png"/><Relationship Id="rId8" Type="http://schemas.openxmlformats.org/officeDocument/2006/relationships/image" Target="../media/image-53-8.png"/><Relationship Id="rId9" Type="http://schemas.openxmlformats.org/officeDocument/2006/relationships/slideLayout" Target="../slideLayouts/slideLayout1.xml"/><Relationship Id="rId10"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image" Target="../media/image-54-3.png"/><Relationship Id="rId4" Type="http://schemas.openxmlformats.org/officeDocument/2006/relationships/image" Target="../media/image-54-4.png"/><Relationship Id="rId5" Type="http://schemas.openxmlformats.org/officeDocument/2006/relationships/image" Target="../media/image-54-5.png"/><Relationship Id="rId6" Type="http://schemas.openxmlformats.org/officeDocument/2006/relationships/image" Target="../media/image-54-6.png"/><Relationship Id="rId7" Type="http://schemas.openxmlformats.org/officeDocument/2006/relationships/image" Target="../media/image-54-7.png"/><Relationship Id="rId8" Type="http://schemas.openxmlformats.org/officeDocument/2006/relationships/image" Target="../media/image-54-8.png"/><Relationship Id="rId9" Type="http://schemas.openxmlformats.org/officeDocument/2006/relationships/image" Target="../media/image-54-9.png"/><Relationship Id="rId10" Type="http://schemas.openxmlformats.org/officeDocument/2006/relationships/image" Target="../media/image-54-10.png"/><Relationship Id="rId11" Type="http://schemas.openxmlformats.org/officeDocument/2006/relationships/image" Target="../media/image-54-11.png"/><Relationship Id="rId12" Type="http://schemas.openxmlformats.org/officeDocument/2006/relationships/image" Target="../media/image-54-12.png"/><Relationship Id="rId13" Type="http://schemas.openxmlformats.org/officeDocument/2006/relationships/image" Target="../media/image-54-13.png"/><Relationship Id="rId14" Type="http://schemas.openxmlformats.org/officeDocument/2006/relationships/slideLayout" Target="../slideLayouts/slideLayout1.xml"/><Relationship Id="rId15"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image" Target="../media/image-55-4.png"/><Relationship Id="rId5" Type="http://schemas.openxmlformats.org/officeDocument/2006/relationships/image" Target="../media/image-55-5.png"/><Relationship Id="rId6" Type="http://schemas.openxmlformats.org/officeDocument/2006/relationships/image" Target="../media/image-55-6.png"/><Relationship Id="rId7" Type="http://schemas.openxmlformats.org/officeDocument/2006/relationships/image" Target="../media/image-55-7.png"/><Relationship Id="rId8" Type="http://schemas.openxmlformats.org/officeDocument/2006/relationships/image" Target="../media/image-55-8.png"/><Relationship Id="rId9" Type="http://schemas.openxmlformats.org/officeDocument/2006/relationships/slideLayout" Target="../slideLayouts/slideLayout1.xml"/><Relationship Id="rId10"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image" Target="../media/image-56-3.png"/><Relationship Id="rId4" Type="http://schemas.openxmlformats.org/officeDocument/2006/relationships/image" Target="../media/image-56-4.png"/><Relationship Id="rId5" Type="http://schemas.openxmlformats.org/officeDocument/2006/relationships/image" Target="../media/image-56-5.png"/><Relationship Id="rId6" Type="http://schemas.openxmlformats.org/officeDocument/2006/relationships/image" Target="../media/image-56-6.png"/><Relationship Id="rId7" Type="http://schemas.openxmlformats.org/officeDocument/2006/relationships/image" Target="../media/image-56-7.png"/><Relationship Id="rId8" Type="http://schemas.openxmlformats.org/officeDocument/2006/relationships/image" Target="../media/image-56-8.png"/><Relationship Id="rId9" Type="http://schemas.openxmlformats.org/officeDocument/2006/relationships/image" Target="../media/image-56-9.png"/><Relationship Id="rId10" Type="http://schemas.openxmlformats.org/officeDocument/2006/relationships/image" Target="../media/image-56-10.png"/><Relationship Id="rId11" Type="http://schemas.openxmlformats.org/officeDocument/2006/relationships/image" Target="../media/image-56-11.png"/><Relationship Id="rId12" Type="http://schemas.openxmlformats.org/officeDocument/2006/relationships/image" Target="../media/image-56-12.png"/><Relationship Id="rId13" Type="http://schemas.openxmlformats.org/officeDocument/2006/relationships/image" Target="../media/image-56-13.png"/><Relationship Id="rId14" Type="http://schemas.openxmlformats.org/officeDocument/2006/relationships/slideLayout" Target="../slideLayouts/slideLayout1.xml"/><Relationship Id="rId15"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png"/><Relationship Id="rId4" Type="http://schemas.openxmlformats.org/officeDocument/2006/relationships/image" Target="../media/image-57-4.png"/><Relationship Id="rId5" Type="http://schemas.openxmlformats.org/officeDocument/2006/relationships/image" Target="../media/image-57-5.png"/><Relationship Id="rId6" Type="http://schemas.openxmlformats.org/officeDocument/2006/relationships/image" Target="../media/image-57-6.png"/><Relationship Id="rId7" Type="http://schemas.openxmlformats.org/officeDocument/2006/relationships/image" Target="../media/image-57-7.png"/><Relationship Id="rId8" Type="http://schemas.openxmlformats.org/officeDocument/2006/relationships/image" Target="../media/image-57-8.png"/><Relationship Id="rId9" Type="http://schemas.openxmlformats.org/officeDocument/2006/relationships/slideLayout" Target="../slideLayouts/slideLayout1.xml"/><Relationship Id="rId10"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 Id="rId6" Type="http://schemas.openxmlformats.org/officeDocument/2006/relationships/image" Target="../media/image-58-6.png"/><Relationship Id="rId7" Type="http://schemas.openxmlformats.org/officeDocument/2006/relationships/image" Target="../media/image-58-7.png"/><Relationship Id="rId8" Type="http://schemas.openxmlformats.org/officeDocument/2006/relationships/image" Target="../media/image-58-8.png"/><Relationship Id="rId9" Type="http://schemas.openxmlformats.org/officeDocument/2006/relationships/image" Target="../media/image-58-9.png"/><Relationship Id="rId10" Type="http://schemas.openxmlformats.org/officeDocument/2006/relationships/image" Target="../media/image-58-10.png"/><Relationship Id="rId11" Type="http://schemas.openxmlformats.org/officeDocument/2006/relationships/image" Target="../media/image-58-11.png"/><Relationship Id="rId12" Type="http://schemas.openxmlformats.org/officeDocument/2006/relationships/image" Target="../media/image-58-12.png"/><Relationship Id="rId13" Type="http://schemas.openxmlformats.org/officeDocument/2006/relationships/image" Target="../media/image-58-13.png"/><Relationship Id="rId14" Type="http://schemas.openxmlformats.org/officeDocument/2006/relationships/slideLayout" Target="../slideLayouts/slideLayout1.xml"/><Relationship Id="rId15"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png"/><Relationship Id="rId4" Type="http://schemas.openxmlformats.org/officeDocument/2006/relationships/image" Target="../media/image-59-4.png"/><Relationship Id="rId5" Type="http://schemas.openxmlformats.org/officeDocument/2006/relationships/image" Target="../media/image-59-5.png"/><Relationship Id="rId6" Type="http://schemas.openxmlformats.org/officeDocument/2006/relationships/image" Target="../media/image-59-6.png"/><Relationship Id="rId7" Type="http://schemas.openxmlformats.org/officeDocument/2006/relationships/image" Target="../media/image-59-7.png"/><Relationship Id="rId8" Type="http://schemas.openxmlformats.org/officeDocument/2006/relationships/image" Target="../media/image-59-8.png"/><Relationship Id="rId9" Type="http://schemas.openxmlformats.org/officeDocument/2006/relationships/slideLayout" Target="../slideLayouts/slideLayout1.xml"/><Relationship Id="rId10"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slideLayout" Target="../slideLayouts/slideLayout1.xml"/><Relationship Id="rId15"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png"/><Relationship Id="rId4" Type="http://schemas.openxmlformats.org/officeDocument/2006/relationships/image" Target="../media/image-60-4.png"/><Relationship Id="rId5" Type="http://schemas.openxmlformats.org/officeDocument/2006/relationships/image" Target="../media/image-60-5.png"/><Relationship Id="rId6" Type="http://schemas.openxmlformats.org/officeDocument/2006/relationships/image" Target="../media/image-60-6.png"/><Relationship Id="rId7" Type="http://schemas.openxmlformats.org/officeDocument/2006/relationships/image" Target="../media/image-60-7.png"/><Relationship Id="rId8" Type="http://schemas.openxmlformats.org/officeDocument/2006/relationships/image" Target="../media/image-60-8.png"/><Relationship Id="rId9" Type="http://schemas.openxmlformats.org/officeDocument/2006/relationships/image" Target="../media/image-60-9.png"/><Relationship Id="rId10" Type="http://schemas.openxmlformats.org/officeDocument/2006/relationships/image" Target="../media/image-60-10.png"/><Relationship Id="rId11" Type="http://schemas.openxmlformats.org/officeDocument/2006/relationships/image" Target="../media/image-60-11.png"/><Relationship Id="rId12" Type="http://schemas.openxmlformats.org/officeDocument/2006/relationships/image" Target="../media/image-60-12.png"/><Relationship Id="rId13" Type="http://schemas.openxmlformats.org/officeDocument/2006/relationships/image" Target="../media/image-60-13.png"/><Relationship Id="rId14" Type="http://schemas.openxmlformats.org/officeDocument/2006/relationships/slideLayout" Target="../slideLayouts/slideLayout1.xml"/><Relationship Id="rId15"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image" Target="../media/image-61-4.png"/><Relationship Id="rId5" Type="http://schemas.openxmlformats.org/officeDocument/2006/relationships/image" Target="../media/image-61-5.png"/><Relationship Id="rId6" Type="http://schemas.openxmlformats.org/officeDocument/2006/relationships/image" Target="../media/image-61-6.png"/><Relationship Id="rId7" Type="http://schemas.openxmlformats.org/officeDocument/2006/relationships/image" Target="../media/image-61-7.png"/><Relationship Id="rId8" Type="http://schemas.openxmlformats.org/officeDocument/2006/relationships/image" Target="../media/image-61-8.png"/><Relationship Id="rId9" Type="http://schemas.openxmlformats.org/officeDocument/2006/relationships/slideLayout" Target="../slideLayouts/slideLayout1.xml"/><Relationship Id="rId10"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png"/><Relationship Id="rId4" Type="http://schemas.openxmlformats.org/officeDocument/2006/relationships/image" Target="../media/image-62-4.png"/><Relationship Id="rId5" Type="http://schemas.openxmlformats.org/officeDocument/2006/relationships/image" Target="../media/image-62-5.png"/><Relationship Id="rId6" Type="http://schemas.openxmlformats.org/officeDocument/2006/relationships/image" Target="../media/image-62-6.png"/><Relationship Id="rId7" Type="http://schemas.openxmlformats.org/officeDocument/2006/relationships/image" Target="../media/image-62-7.png"/><Relationship Id="rId8" Type="http://schemas.openxmlformats.org/officeDocument/2006/relationships/image" Target="../media/image-62-8.png"/><Relationship Id="rId9" Type="http://schemas.openxmlformats.org/officeDocument/2006/relationships/image" Target="../media/image-62-9.png"/><Relationship Id="rId10" Type="http://schemas.openxmlformats.org/officeDocument/2006/relationships/image" Target="../media/image-62-10.png"/><Relationship Id="rId11" Type="http://schemas.openxmlformats.org/officeDocument/2006/relationships/image" Target="../media/image-62-11.png"/><Relationship Id="rId12" Type="http://schemas.openxmlformats.org/officeDocument/2006/relationships/image" Target="../media/image-62-12.png"/><Relationship Id="rId13" Type="http://schemas.openxmlformats.org/officeDocument/2006/relationships/image" Target="../media/image-62-13.png"/><Relationship Id="rId14" Type="http://schemas.openxmlformats.org/officeDocument/2006/relationships/image" Target="../media/image-62-14.png"/><Relationship Id="rId15" Type="http://schemas.openxmlformats.org/officeDocument/2006/relationships/slideLayout" Target="../slideLayouts/slideLayout1.xml"/><Relationship Id="rId16"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png"/><Relationship Id="rId4" Type="http://schemas.openxmlformats.org/officeDocument/2006/relationships/image" Target="../media/image-63-4.png"/><Relationship Id="rId5" Type="http://schemas.openxmlformats.org/officeDocument/2006/relationships/image" Target="../media/image-63-5.png"/><Relationship Id="rId6" Type="http://schemas.openxmlformats.org/officeDocument/2006/relationships/image" Target="../media/image-63-6.png"/><Relationship Id="rId7" Type="http://schemas.openxmlformats.org/officeDocument/2006/relationships/image" Target="../media/image-63-7.png"/><Relationship Id="rId8" Type="http://schemas.openxmlformats.org/officeDocument/2006/relationships/image" Target="../media/image-63-8.png"/><Relationship Id="rId9" Type="http://schemas.openxmlformats.org/officeDocument/2006/relationships/slideLayout" Target="../slideLayouts/slideLayout1.xml"/><Relationship Id="rId10"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png"/><Relationship Id="rId4" Type="http://schemas.openxmlformats.org/officeDocument/2006/relationships/image" Target="../media/image-64-4.png"/><Relationship Id="rId5" Type="http://schemas.openxmlformats.org/officeDocument/2006/relationships/image" Target="../media/image-64-5.png"/><Relationship Id="rId6" Type="http://schemas.openxmlformats.org/officeDocument/2006/relationships/image" Target="../media/image-64-6.png"/><Relationship Id="rId7" Type="http://schemas.openxmlformats.org/officeDocument/2006/relationships/image" Target="../media/image-64-7.png"/><Relationship Id="rId8" Type="http://schemas.openxmlformats.org/officeDocument/2006/relationships/image" Target="../media/image-64-8.png"/><Relationship Id="rId9" Type="http://schemas.openxmlformats.org/officeDocument/2006/relationships/image" Target="../media/image-64-9.png"/><Relationship Id="rId10" Type="http://schemas.openxmlformats.org/officeDocument/2006/relationships/image" Target="../media/image-64-10.png"/><Relationship Id="rId11" Type="http://schemas.openxmlformats.org/officeDocument/2006/relationships/image" Target="../media/image-64-11.png"/><Relationship Id="rId12" Type="http://schemas.openxmlformats.org/officeDocument/2006/relationships/image" Target="../media/image-64-12.png"/><Relationship Id="rId13" Type="http://schemas.openxmlformats.org/officeDocument/2006/relationships/image" Target="../media/image-64-13.png"/><Relationship Id="rId14" Type="http://schemas.openxmlformats.org/officeDocument/2006/relationships/slideLayout" Target="../slideLayouts/slideLayout1.xml"/><Relationship Id="rId15"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png"/><Relationship Id="rId4" Type="http://schemas.openxmlformats.org/officeDocument/2006/relationships/image" Target="../media/image-65-4.png"/><Relationship Id="rId5" Type="http://schemas.openxmlformats.org/officeDocument/2006/relationships/image" Target="../media/image-65-5.png"/><Relationship Id="rId6" Type="http://schemas.openxmlformats.org/officeDocument/2006/relationships/image" Target="../media/image-65-6.png"/><Relationship Id="rId7" Type="http://schemas.openxmlformats.org/officeDocument/2006/relationships/image" Target="../media/image-65-7.png"/><Relationship Id="rId8" Type="http://schemas.openxmlformats.org/officeDocument/2006/relationships/image" Target="../media/image-65-8.png"/><Relationship Id="rId9" Type="http://schemas.openxmlformats.org/officeDocument/2006/relationships/slideLayout" Target="../slideLayouts/slideLayout1.xml"/><Relationship Id="rId10"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png"/><Relationship Id="rId4" Type="http://schemas.openxmlformats.org/officeDocument/2006/relationships/image" Target="../media/image-66-4.png"/><Relationship Id="rId5" Type="http://schemas.openxmlformats.org/officeDocument/2006/relationships/image" Target="../media/image-66-5.png"/><Relationship Id="rId6" Type="http://schemas.openxmlformats.org/officeDocument/2006/relationships/image" Target="../media/image-66-6.png"/><Relationship Id="rId7" Type="http://schemas.openxmlformats.org/officeDocument/2006/relationships/image" Target="../media/image-66-7.png"/><Relationship Id="rId8" Type="http://schemas.openxmlformats.org/officeDocument/2006/relationships/image" Target="../media/image-66-8.png"/><Relationship Id="rId9" Type="http://schemas.openxmlformats.org/officeDocument/2006/relationships/image" Target="../media/image-66-9.png"/><Relationship Id="rId10" Type="http://schemas.openxmlformats.org/officeDocument/2006/relationships/image" Target="../media/image-66-10.png"/><Relationship Id="rId11" Type="http://schemas.openxmlformats.org/officeDocument/2006/relationships/image" Target="../media/image-66-11.png"/><Relationship Id="rId12" Type="http://schemas.openxmlformats.org/officeDocument/2006/relationships/image" Target="../media/image-66-12.png"/><Relationship Id="rId13" Type="http://schemas.openxmlformats.org/officeDocument/2006/relationships/image" Target="../media/image-66-13.png"/><Relationship Id="rId14" Type="http://schemas.openxmlformats.org/officeDocument/2006/relationships/image" Target="../media/image-66-14.png"/><Relationship Id="rId15" Type="http://schemas.openxmlformats.org/officeDocument/2006/relationships/slideLayout" Target="../slideLayouts/slideLayout1.xml"/><Relationship Id="rId16"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image" Target="../media/image-67-3.png"/><Relationship Id="rId4" Type="http://schemas.openxmlformats.org/officeDocument/2006/relationships/image" Target="../media/image-67-4.png"/><Relationship Id="rId5" Type="http://schemas.openxmlformats.org/officeDocument/2006/relationships/image" Target="../media/image-67-5.png"/><Relationship Id="rId6" Type="http://schemas.openxmlformats.org/officeDocument/2006/relationships/image" Target="../media/image-67-6.png"/><Relationship Id="rId7" Type="http://schemas.openxmlformats.org/officeDocument/2006/relationships/image" Target="../media/image-67-7.png"/><Relationship Id="rId8" Type="http://schemas.openxmlformats.org/officeDocument/2006/relationships/image" Target="../media/image-67-8.png"/><Relationship Id="rId9" Type="http://schemas.openxmlformats.org/officeDocument/2006/relationships/slideLayout" Target="../slideLayouts/slideLayout1.xml"/><Relationship Id="rId10"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png"/><Relationship Id="rId4" Type="http://schemas.openxmlformats.org/officeDocument/2006/relationships/image" Target="../media/image-68-4.png"/><Relationship Id="rId5" Type="http://schemas.openxmlformats.org/officeDocument/2006/relationships/image" Target="../media/image-68-5.png"/><Relationship Id="rId6" Type="http://schemas.openxmlformats.org/officeDocument/2006/relationships/image" Target="../media/image-68-6.png"/><Relationship Id="rId7" Type="http://schemas.openxmlformats.org/officeDocument/2006/relationships/image" Target="../media/image-68-7.png"/><Relationship Id="rId8" Type="http://schemas.openxmlformats.org/officeDocument/2006/relationships/image" Target="../media/image-68-8.png"/><Relationship Id="rId9" Type="http://schemas.openxmlformats.org/officeDocument/2006/relationships/image" Target="../media/image-68-9.png"/><Relationship Id="rId10" Type="http://schemas.openxmlformats.org/officeDocument/2006/relationships/image" Target="../media/image-68-10.png"/><Relationship Id="rId11" Type="http://schemas.openxmlformats.org/officeDocument/2006/relationships/image" Target="../media/image-68-11.png"/><Relationship Id="rId12" Type="http://schemas.openxmlformats.org/officeDocument/2006/relationships/image" Target="../media/image-68-12.png"/><Relationship Id="rId13" Type="http://schemas.openxmlformats.org/officeDocument/2006/relationships/image" Target="../media/image-68-13.png"/><Relationship Id="rId14" Type="http://schemas.openxmlformats.org/officeDocument/2006/relationships/image" Target="../media/image-68-14.png"/><Relationship Id="rId15" Type="http://schemas.openxmlformats.org/officeDocument/2006/relationships/slideLayout" Target="../slideLayouts/slideLayout1.xml"/><Relationship Id="rId16"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image" Target="../media/image-69-2.png"/><Relationship Id="rId3" Type="http://schemas.openxmlformats.org/officeDocument/2006/relationships/image" Target="../media/image-69-3.png"/><Relationship Id="rId4" Type="http://schemas.openxmlformats.org/officeDocument/2006/relationships/image" Target="../media/image-69-4.png"/><Relationship Id="rId5" Type="http://schemas.openxmlformats.org/officeDocument/2006/relationships/image" Target="../media/image-69-5.png"/><Relationship Id="rId6" Type="http://schemas.openxmlformats.org/officeDocument/2006/relationships/image" Target="../media/image-69-6.png"/><Relationship Id="rId7" Type="http://schemas.openxmlformats.org/officeDocument/2006/relationships/image" Target="../media/image-69-7.png"/><Relationship Id="rId8" Type="http://schemas.openxmlformats.org/officeDocument/2006/relationships/image" Target="../media/image-69-8.png"/><Relationship Id="rId9" Type="http://schemas.openxmlformats.org/officeDocument/2006/relationships/slideLayout" Target="../slideLayouts/slideLayout1.xml"/><Relationship Id="rId10"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slideLayout" Target="../slideLayouts/slideLayout1.xml"/><Relationship Id="rId17"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image" Target="../media/image-70-2.png"/><Relationship Id="rId3" Type="http://schemas.openxmlformats.org/officeDocument/2006/relationships/image" Target="../media/image-70-3.png"/><Relationship Id="rId4" Type="http://schemas.openxmlformats.org/officeDocument/2006/relationships/image" Target="../media/image-70-4.png"/><Relationship Id="rId5" Type="http://schemas.openxmlformats.org/officeDocument/2006/relationships/image" Target="../media/image-70-5.png"/><Relationship Id="rId6" Type="http://schemas.openxmlformats.org/officeDocument/2006/relationships/image" Target="../media/image-70-6.png"/><Relationship Id="rId7" Type="http://schemas.openxmlformats.org/officeDocument/2006/relationships/image" Target="../media/image-70-7.png"/><Relationship Id="rId8" Type="http://schemas.openxmlformats.org/officeDocument/2006/relationships/image" Target="../media/image-70-8.png"/><Relationship Id="rId9" Type="http://schemas.openxmlformats.org/officeDocument/2006/relationships/image" Target="../media/image-70-9.png"/><Relationship Id="rId10" Type="http://schemas.openxmlformats.org/officeDocument/2006/relationships/image" Target="../media/image-70-10.png"/><Relationship Id="rId11" Type="http://schemas.openxmlformats.org/officeDocument/2006/relationships/image" Target="../media/image-70-11.png"/><Relationship Id="rId12" Type="http://schemas.openxmlformats.org/officeDocument/2006/relationships/image" Target="../media/image-70-12.png"/><Relationship Id="rId13" Type="http://schemas.openxmlformats.org/officeDocument/2006/relationships/image" Target="../media/image-70-13.png"/><Relationship Id="rId14" Type="http://schemas.openxmlformats.org/officeDocument/2006/relationships/slideLayout" Target="../slideLayouts/slideLayout1.xml"/><Relationship Id="rId15"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image" Target="../media/image-71-2.png"/><Relationship Id="rId3" Type="http://schemas.openxmlformats.org/officeDocument/2006/relationships/image" Target="../media/image-71-3.png"/><Relationship Id="rId4" Type="http://schemas.openxmlformats.org/officeDocument/2006/relationships/image" Target="../media/image-71-4.png"/><Relationship Id="rId5" Type="http://schemas.openxmlformats.org/officeDocument/2006/relationships/image" Target="../media/image-71-5.png"/><Relationship Id="rId6" Type="http://schemas.openxmlformats.org/officeDocument/2006/relationships/image" Target="../media/image-71-6.png"/><Relationship Id="rId7" Type="http://schemas.openxmlformats.org/officeDocument/2006/relationships/image" Target="../media/image-71-7.png"/><Relationship Id="rId8" Type="http://schemas.openxmlformats.org/officeDocument/2006/relationships/image" Target="../media/image-71-8.png"/><Relationship Id="rId9" Type="http://schemas.openxmlformats.org/officeDocument/2006/relationships/slideLayout" Target="../slideLayouts/slideLayout1.xml"/><Relationship Id="rId10"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image" Target="../media/image-72-2.png"/><Relationship Id="rId3" Type="http://schemas.openxmlformats.org/officeDocument/2006/relationships/image" Target="../media/image-72-3.png"/><Relationship Id="rId4" Type="http://schemas.openxmlformats.org/officeDocument/2006/relationships/image" Target="../media/image-72-4.png"/><Relationship Id="rId5" Type="http://schemas.openxmlformats.org/officeDocument/2006/relationships/image" Target="../media/image-72-5.png"/><Relationship Id="rId6" Type="http://schemas.openxmlformats.org/officeDocument/2006/relationships/image" Target="../media/image-72-6.png"/><Relationship Id="rId7" Type="http://schemas.openxmlformats.org/officeDocument/2006/relationships/image" Target="../media/image-72-7.png"/><Relationship Id="rId8" Type="http://schemas.openxmlformats.org/officeDocument/2006/relationships/image" Target="../media/image-72-8.png"/><Relationship Id="rId9" Type="http://schemas.openxmlformats.org/officeDocument/2006/relationships/image" Target="../media/image-72-9.png"/><Relationship Id="rId10" Type="http://schemas.openxmlformats.org/officeDocument/2006/relationships/image" Target="../media/image-72-10.png"/><Relationship Id="rId11" Type="http://schemas.openxmlformats.org/officeDocument/2006/relationships/image" Target="../media/image-72-11.png"/><Relationship Id="rId12" Type="http://schemas.openxmlformats.org/officeDocument/2006/relationships/image" Target="../media/image-72-12.png"/><Relationship Id="rId13" Type="http://schemas.openxmlformats.org/officeDocument/2006/relationships/image" Target="../media/image-72-13.png"/><Relationship Id="rId14" Type="http://schemas.openxmlformats.org/officeDocument/2006/relationships/slideLayout" Target="../slideLayouts/slideLayout1.xml"/><Relationship Id="rId15"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image" Target="../media/image-73-2.png"/><Relationship Id="rId3" Type="http://schemas.openxmlformats.org/officeDocument/2006/relationships/image" Target="../media/image-73-3.png"/><Relationship Id="rId4" Type="http://schemas.openxmlformats.org/officeDocument/2006/relationships/image" Target="../media/image-73-4.png"/><Relationship Id="rId5" Type="http://schemas.openxmlformats.org/officeDocument/2006/relationships/image" Target="../media/image-73-5.png"/><Relationship Id="rId6" Type="http://schemas.openxmlformats.org/officeDocument/2006/relationships/image" Target="../media/image-73-6.png"/><Relationship Id="rId7" Type="http://schemas.openxmlformats.org/officeDocument/2006/relationships/image" Target="../media/image-73-7.png"/><Relationship Id="rId8" Type="http://schemas.openxmlformats.org/officeDocument/2006/relationships/image" Target="../media/image-73-8.png"/><Relationship Id="rId9" Type="http://schemas.openxmlformats.org/officeDocument/2006/relationships/slideLayout" Target="../slideLayouts/slideLayout1.xml"/><Relationship Id="rId10"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image" Target="../media/image-74-3.png"/><Relationship Id="rId4" Type="http://schemas.openxmlformats.org/officeDocument/2006/relationships/image" Target="../media/image-74-4.png"/><Relationship Id="rId5" Type="http://schemas.openxmlformats.org/officeDocument/2006/relationships/image" Target="../media/image-74-5.png"/><Relationship Id="rId6" Type="http://schemas.openxmlformats.org/officeDocument/2006/relationships/image" Target="../media/image-74-6.png"/><Relationship Id="rId7" Type="http://schemas.openxmlformats.org/officeDocument/2006/relationships/image" Target="../media/image-74-7.png"/><Relationship Id="rId8" Type="http://schemas.openxmlformats.org/officeDocument/2006/relationships/image" Target="../media/image-74-8.png"/><Relationship Id="rId9" Type="http://schemas.openxmlformats.org/officeDocument/2006/relationships/image" Target="../media/image-74-9.png"/><Relationship Id="rId10" Type="http://schemas.openxmlformats.org/officeDocument/2006/relationships/image" Target="../media/image-74-10.png"/><Relationship Id="rId11" Type="http://schemas.openxmlformats.org/officeDocument/2006/relationships/image" Target="../media/image-74-11.png"/><Relationship Id="rId12" Type="http://schemas.openxmlformats.org/officeDocument/2006/relationships/image" Target="../media/image-74-12.png"/><Relationship Id="rId13" Type="http://schemas.openxmlformats.org/officeDocument/2006/relationships/image" Target="../media/image-74-13.png"/><Relationship Id="rId14" Type="http://schemas.openxmlformats.org/officeDocument/2006/relationships/slideLayout" Target="../slideLayouts/slideLayout1.xml"/><Relationship Id="rId15"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png"/><Relationship Id="rId2" Type="http://schemas.openxmlformats.org/officeDocument/2006/relationships/image" Target="../media/image-75-2.png"/><Relationship Id="rId3" Type="http://schemas.openxmlformats.org/officeDocument/2006/relationships/image" Target="../media/image-75-3.png"/><Relationship Id="rId4" Type="http://schemas.openxmlformats.org/officeDocument/2006/relationships/image" Target="../media/image-75-4.png"/><Relationship Id="rId5" Type="http://schemas.openxmlformats.org/officeDocument/2006/relationships/image" Target="../media/image-75-5.png"/><Relationship Id="rId6" Type="http://schemas.openxmlformats.org/officeDocument/2006/relationships/image" Target="../media/image-75-6.png"/><Relationship Id="rId7" Type="http://schemas.openxmlformats.org/officeDocument/2006/relationships/image" Target="../media/image-75-7.png"/><Relationship Id="rId8" Type="http://schemas.openxmlformats.org/officeDocument/2006/relationships/image" Target="../media/image-75-8.png"/><Relationship Id="rId9" Type="http://schemas.openxmlformats.org/officeDocument/2006/relationships/slideLayout" Target="../slideLayouts/slideLayout1.xml"/><Relationship Id="rId10"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image" Target="../media/image-76-2.png"/><Relationship Id="rId3" Type="http://schemas.openxmlformats.org/officeDocument/2006/relationships/image" Target="../media/image-76-3.png"/><Relationship Id="rId4" Type="http://schemas.openxmlformats.org/officeDocument/2006/relationships/image" Target="../media/image-76-4.png"/><Relationship Id="rId5" Type="http://schemas.openxmlformats.org/officeDocument/2006/relationships/image" Target="../media/image-76-5.png"/><Relationship Id="rId6" Type="http://schemas.openxmlformats.org/officeDocument/2006/relationships/image" Target="../media/image-76-6.png"/><Relationship Id="rId7" Type="http://schemas.openxmlformats.org/officeDocument/2006/relationships/image" Target="../media/image-76-7.png"/><Relationship Id="rId8" Type="http://schemas.openxmlformats.org/officeDocument/2006/relationships/image" Target="../media/image-76-8.png"/><Relationship Id="rId9" Type="http://schemas.openxmlformats.org/officeDocument/2006/relationships/image" Target="../media/image-76-9.png"/><Relationship Id="rId10" Type="http://schemas.openxmlformats.org/officeDocument/2006/relationships/image" Target="../media/image-76-10.png"/><Relationship Id="rId11" Type="http://schemas.openxmlformats.org/officeDocument/2006/relationships/image" Target="../media/image-76-11.png"/><Relationship Id="rId12" Type="http://schemas.openxmlformats.org/officeDocument/2006/relationships/image" Target="../media/image-76-12.png"/><Relationship Id="rId13" Type="http://schemas.openxmlformats.org/officeDocument/2006/relationships/image" Target="../media/image-76-13.png"/><Relationship Id="rId14" Type="http://schemas.openxmlformats.org/officeDocument/2006/relationships/slideLayout" Target="../slideLayouts/slideLayout1.xml"/><Relationship Id="rId15"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image" Target="../media/image-77-2.png"/><Relationship Id="rId3" Type="http://schemas.openxmlformats.org/officeDocument/2006/relationships/image" Target="../media/image-77-3.png"/><Relationship Id="rId4" Type="http://schemas.openxmlformats.org/officeDocument/2006/relationships/image" Target="../media/image-77-4.png"/><Relationship Id="rId5" Type="http://schemas.openxmlformats.org/officeDocument/2006/relationships/image" Target="../media/image-77-5.png"/><Relationship Id="rId6" Type="http://schemas.openxmlformats.org/officeDocument/2006/relationships/image" Target="../media/image-77-6.png"/><Relationship Id="rId7" Type="http://schemas.openxmlformats.org/officeDocument/2006/relationships/image" Target="../media/image-77-7.png"/><Relationship Id="rId8" Type="http://schemas.openxmlformats.org/officeDocument/2006/relationships/image" Target="../media/image-77-8.png"/><Relationship Id="rId9" Type="http://schemas.openxmlformats.org/officeDocument/2006/relationships/slideLayout" Target="../slideLayouts/slideLayout1.xml"/><Relationship Id="rId10"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image" Target="../media/image-78-2.png"/><Relationship Id="rId3" Type="http://schemas.openxmlformats.org/officeDocument/2006/relationships/image" Target="../media/image-78-3.png"/><Relationship Id="rId4" Type="http://schemas.openxmlformats.org/officeDocument/2006/relationships/image" Target="../media/image-78-4.png"/><Relationship Id="rId5" Type="http://schemas.openxmlformats.org/officeDocument/2006/relationships/image" Target="../media/image-78-5.png"/><Relationship Id="rId6" Type="http://schemas.openxmlformats.org/officeDocument/2006/relationships/image" Target="../media/image-78-6.png"/><Relationship Id="rId7" Type="http://schemas.openxmlformats.org/officeDocument/2006/relationships/slideLayout" Target="../slideLayouts/slideLayout1.xml"/><Relationship Id="rId8"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png"/><Relationship Id="rId2" Type="http://schemas.openxmlformats.org/officeDocument/2006/relationships/image" Target="../media/image-79-2.png"/><Relationship Id="rId3" Type="http://schemas.openxmlformats.org/officeDocument/2006/relationships/image" Target="../media/image-79-3.png"/><Relationship Id="rId4" Type="http://schemas.openxmlformats.org/officeDocument/2006/relationships/image" Target="../media/image-79-4.png"/><Relationship Id="rId5" Type="http://schemas.openxmlformats.org/officeDocument/2006/relationships/image" Target="../media/image-79-5.png"/><Relationship Id="rId6" Type="http://schemas.openxmlformats.org/officeDocument/2006/relationships/image" Target="../media/image-79-6.png"/><Relationship Id="rId7" Type="http://schemas.openxmlformats.org/officeDocument/2006/relationships/image" Target="../media/image-79-7.png"/><Relationship Id="rId8" Type="http://schemas.openxmlformats.org/officeDocument/2006/relationships/image" Target="../media/image-79-8.png"/><Relationship Id="rId9" Type="http://schemas.openxmlformats.org/officeDocument/2006/relationships/image" Target="../media/image-79-9.png"/><Relationship Id="rId10" Type="http://schemas.openxmlformats.org/officeDocument/2006/relationships/image" Target="../media/image-79-10.png"/><Relationship Id="rId11" Type="http://schemas.openxmlformats.org/officeDocument/2006/relationships/image" Target="../media/image-79-11.png"/><Relationship Id="rId12" Type="http://schemas.openxmlformats.org/officeDocument/2006/relationships/image" Target="../media/image-79-12.png"/><Relationship Id="rId13" Type="http://schemas.openxmlformats.org/officeDocument/2006/relationships/image" Target="../media/image-79-13.png"/><Relationship Id="rId14" Type="http://schemas.openxmlformats.org/officeDocument/2006/relationships/image" Target="../media/image-79-14.png"/><Relationship Id="rId15" Type="http://schemas.openxmlformats.org/officeDocument/2006/relationships/slideLayout" Target="../slideLayouts/slideLayout1.xml"/><Relationship Id="rId16"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slideLayout" Target="../slideLayouts/slideLayout1.xml"/><Relationship Id="rId1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png"/><Relationship Id="rId2" Type="http://schemas.openxmlformats.org/officeDocument/2006/relationships/image" Target="../media/image-80-2.png"/><Relationship Id="rId3" Type="http://schemas.openxmlformats.org/officeDocument/2006/relationships/image" Target="../media/image-80-3.png"/><Relationship Id="rId4" Type="http://schemas.openxmlformats.org/officeDocument/2006/relationships/image" Target="../media/image-80-4.png"/><Relationship Id="rId5" Type="http://schemas.openxmlformats.org/officeDocument/2006/relationships/image" Target="../media/image-80-5.png"/><Relationship Id="rId6" Type="http://schemas.openxmlformats.org/officeDocument/2006/relationships/image" Target="../media/image-80-6.png"/><Relationship Id="rId7" Type="http://schemas.openxmlformats.org/officeDocument/2006/relationships/image" Target="../media/image-80-7.png"/><Relationship Id="rId8" Type="http://schemas.openxmlformats.org/officeDocument/2006/relationships/image" Target="../media/image-80-8.png"/><Relationship Id="rId9" Type="http://schemas.openxmlformats.org/officeDocument/2006/relationships/slideLayout" Target="../slideLayouts/slideLayout1.xml"/><Relationship Id="rId10"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png"/><Relationship Id="rId2" Type="http://schemas.openxmlformats.org/officeDocument/2006/relationships/image" Target="../media/image-81-2.png"/><Relationship Id="rId3" Type="http://schemas.openxmlformats.org/officeDocument/2006/relationships/image" Target="../media/image-81-3.png"/><Relationship Id="rId4" Type="http://schemas.openxmlformats.org/officeDocument/2006/relationships/image" Target="../media/image-81-4.png"/><Relationship Id="rId5" Type="http://schemas.openxmlformats.org/officeDocument/2006/relationships/image" Target="../media/image-81-5.png"/><Relationship Id="rId6" Type="http://schemas.openxmlformats.org/officeDocument/2006/relationships/image" Target="../media/image-81-6.png"/><Relationship Id="rId7" Type="http://schemas.openxmlformats.org/officeDocument/2006/relationships/image" Target="../media/image-81-7.png"/><Relationship Id="rId8" Type="http://schemas.openxmlformats.org/officeDocument/2006/relationships/image" Target="../media/image-81-8.png"/><Relationship Id="rId9" Type="http://schemas.openxmlformats.org/officeDocument/2006/relationships/image" Target="../media/image-81-9.png"/><Relationship Id="rId10" Type="http://schemas.openxmlformats.org/officeDocument/2006/relationships/image" Target="../media/image-81-10.png"/><Relationship Id="rId11" Type="http://schemas.openxmlformats.org/officeDocument/2006/relationships/image" Target="../media/image-81-11.png"/><Relationship Id="rId12" Type="http://schemas.openxmlformats.org/officeDocument/2006/relationships/image" Target="../media/image-81-12.png"/><Relationship Id="rId13" Type="http://schemas.openxmlformats.org/officeDocument/2006/relationships/image" Target="../media/image-81-13.png"/><Relationship Id="rId14" Type="http://schemas.openxmlformats.org/officeDocument/2006/relationships/image" Target="../media/image-81-14.png"/><Relationship Id="rId15" Type="http://schemas.openxmlformats.org/officeDocument/2006/relationships/image" Target="../media/image-81-15.png"/><Relationship Id="rId16" Type="http://schemas.openxmlformats.org/officeDocument/2006/relationships/image" Target="../media/image-81-16.png"/><Relationship Id="rId17" Type="http://schemas.openxmlformats.org/officeDocument/2006/relationships/image" Target="../media/image-81-17.png"/><Relationship Id="rId18" Type="http://schemas.openxmlformats.org/officeDocument/2006/relationships/image" Target="../media/image-81-18.png"/><Relationship Id="rId19" Type="http://schemas.openxmlformats.org/officeDocument/2006/relationships/image" Target="../media/image-81-19.png"/><Relationship Id="rId20" Type="http://schemas.openxmlformats.org/officeDocument/2006/relationships/image" Target="../media/image-81-20.png"/><Relationship Id="rId21" Type="http://schemas.openxmlformats.org/officeDocument/2006/relationships/image" Target="../media/image-81-21.png"/><Relationship Id="rId22" Type="http://schemas.openxmlformats.org/officeDocument/2006/relationships/image" Target="../media/image-81-22.png"/><Relationship Id="rId23" Type="http://schemas.openxmlformats.org/officeDocument/2006/relationships/image" Target="../media/image-81-23.png"/><Relationship Id="rId24" Type="http://schemas.openxmlformats.org/officeDocument/2006/relationships/image" Target="../media/image-81-24.png"/><Relationship Id="rId25" Type="http://schemas.openxmlformats.org/officeDocument/2006/relationships/image" Target="../media/image-81-25.png"/><Relationship Id="rId26" Type="http://schemas.openxmlformats.org/officeDocument/2006/relationships/image" Target="../media/image-81-26.png"/><Relationship Id="rId27" Type="http://schemas.openxmlformats.org/officeDocument/2006/relationships/image" Target="../media/image-81-27.png"/><Relationship Id="rId28" Type="http://schemas.openxmlformats.org/officeDocument/2006/relationships/image" Target="../media/image-81-28.png"/><Relationship Id="rId29" Type="http://schemas.openxmlformats.org/officeDocument/2006/relationships/image" Target="../media/image-81-29.png"/><Relationship Id="rId30" Type="http://schemas.openxmlformats.org/officeDocument/2006/relationships/image" Target="../media/image-81-30.png"/><Relationship Id="rId31" Type="http://schemas.openxmlformats.org/officeDocument/2006/relationships/image" Target="../media/image-81-31.png"/><Relationship Id="rId32" Type="http://schemas.openxmlformats.org/officeDocument/2006/relationships/image" Target="../media/image-81-32.png"/><Relationship Id="rId33" Type="http://schemas.openxmlformats.org/officeDocument/2006/relationships/image" Target="../media/image-81-33.png"/><Relationship Id="rId34" Type="http://schemas.openxmlformats.org/officeDocument/2006/relationships/image" Target="../media/image-81-34.png"/><Relationship Id="rId35" Type="http://schemas.openxmlformats.org/officeDocument/2006/relationships/image" Target="../media/image-81-35.png"/><Relationship Id="rId36" Type="http://schemas.openxmlformats.org/officeDocument/2006/relationships/image" Target="../media/image-81-36.png"/><Relationship Id="rId37" Type="http://schemas.openxmlformats.org/officeDocument/2006/relationships/image" Target="../media/image-81-37.png"/><Relationship Id="rId38" Type="http://schemas.openxmlformats.org/officeDocument/2006/relationships/image" Target="../media/image-81-38.png"/><Relationship Id="rId39" Type="http://schemas.openxmlformats.org/officeDocument/2006/relationships/image" Target="../media/image-81-39.png"/><Relationship Id="rId40" Type="http://schemas.openxmlformats.org/officeDocument/2006/relationships/image" Target="../media/image-81-40.png"/><Relationship Id="rId41" Type="http://schemas.openxmlformats.org/officeDocument/2006/relationships/image" Target="../media/image-81-41.png"/><Relationship Id="rId42" Type="http://schemas.openxmlformats.org/officeDocument/2006/relationships/image" Target="../media/image-81-42.png"/><Relationship Id="rId43" Type="http://schemas.openxmlformats.org/officeDocument/2006/relationships/slideLayout" Target="../slideLayouts/slideLayout1.xml"/><Relationship Id="rId4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image" Target="../media/image-82-2.png"/><Relationship Id="rId3" Type="http://schemas.openxmlformats.org/officeDocument/2006/relationships/image" Target="../media/image-82-3.png"/><Relationship Id="rId4" Type="http://schemas.openxmlformats.org/officeDocument/2006/relationships/image" Target="../media/image-82-4.png"/><Relationship Id="rId5" Type="http://schemas.openxmlformats.org/officeDocument/2006/relationships/image" Target="../media/image-82-5.png"/><Relationship Id="rId6" Type="http://schemas.openxmlformats.org/officeDocument/2006/relationships/image" Target="../media/image-82-6.png"/><Relationship Id="rId7" Type="http://schemas.openxmlformats.org/officeDocument/2006/relationships/image" Target="../media/image-82-7.png"/><Relationship Id="rId8" Type="http://schemas.openxmlformats.org/officeDocument/2006/relationships/image" Target="../media/image-82-8.png"/><Relationship Id="rId9" Type="http://schemas.openxmlformats.org/officeDocument/2006/relationships/image" Target="../media/image-82-9.png"/><Relationship Id="rId10" Type="http://schemas.openxmlformats.org/officeDocument/2006/relationships/image" Target="../media/image-82-10.png"/><Relationship Id="rId11" Type="http://schemas.openxmlformats.org/officeDocument/2006/relationships/image" Target="../media/image-82-11.png"/><Relationship Id="rId12" Type="http://schemas.openxmlformats.org/officeDocument/2006/relationships/image" Target="../media/image-82-12.png"/><Relationship Id="rId13" Type="http://schemas.openxmlformats.org/officeDocument/2006/relationships/image" Target="../media/image-82-13.png"/><Relationship Id="rId14" Type="http://schemas.openxmlformats.org/officeDocument/2006/relationships/image" Target="../media/image-82-14.png"/><Relationship Id="rId15" Type="http://schemas.openxmlformats.org/officeDocument/2006/relationships/image" Target="../media/image-82-15.png"/><Relationship Id="rId16" Type="http://schemas.openxmlformats.org/officeDocument/2006/relationships/image" Target="../media/image-82-16.png"/><Relationship Id="rId17" Type="http://schemas.openxmlformats.org/officeDocument/2006/relationships/image" Target="../media/image-82-17.png"/><Relationship Id="rId18" Type="http://schemas.openxmlformats.org/officeDocument/2006/relationships/slideLayout" Target="../slideLayouts/slideLayout1.xml"/><Relationship Id="rId19"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image" Target="../media/image-83-2.png"/><Relationship Id="rId3" Type="http://schemas.openxmlformats.org/officeDocument/2006/relationships/image" Target="../media/image-83-3.png"/><Relationship Id="rId4" Type="http://schemas.openxmlformats.org/officeDocument/2006/relationships/image" Target="../media/image-83-4.png"/><Relationship Id="rId5" Type="http://schemas.openxmlformats.org/officeDocument/2006/relationships/image" Target="../media/image-83-5.png"/><Relationship Id="rId6" Type="http://schemas.openxmlformats.org/officeDocument/2006/relationships/image" Target="../media/image-83-6.png"/><Relationship Id="rId7" Type="http://schemas.openxmlformats.org/officeDocument/2006/relationships/image" Target="../media/image-83-7.png"/><Relationship Id="rId8" Type="http://schemas.openxmlformats.org/officeDocument/2006/relationships/image" Target="../media/image-83-8.png"/><Relationship Id="rId9" Type="http://schemas.openxmlformats.org/officeDocument/2006/relationships/image" Target="../media/image-83-9.png"/><Relationship Id="rId10" Type="http://schemas.openxmlformats.org/officeDocument/2006/relationships/image" Target="../media/image-83-10.png"/><Relationship Id="rId11" Type="http://schemas.openxmlformats.org/officeDocument/2006/relationships/image" Target="../media/image-83-11.png"/><Relationship Id="rId12" Type="http://schemas.openxmlformats.org/officeDocument/2006/relationships/image" Target="../media/image-83-12.png"/><Relationship Id="rId13" Type="http://schemas.openxmlformats.org/officeDocument/2006/relationships/image" Target="../media/image-83-13.png"/><Relationship Id="rId14" Type="http://schemas.openxmlformats.org/officeDocument/2006/relationships/image" Target="../media/image-83-14.png"/><Relationship Id="rId15" Type="http://schemas.openxmlformats.org/officeDocument/2006/relationships/image" Target="../media/image-83-15.png"/><Relationship Id="rId16" Type="http://schemas.openxmlformats.org/officeDocument/2006/relationships/image" Target="../media/image-83-16.png"/><Relationship Id="rId17" Type="http://schemas.openxmlformats.org/officeDocument/2006/relationships/image" Target="../media/image-83-17.png"/><Relationship Id="rId18" Type="http://schemas.openxmlformats.org/officeDocument/2006/relationships/image" Target="../media/image-83-18.png"/><Relationship Id="rId19" Type="http://schemas.openxmlformats.org/officeDocument/2006/relationships/image" Target="../media/image-83-19.png"/><Relationship Id="rId20" Type="http://schemas.openxmlformats.org/officeDocument/2006/relationships/image" Target="../media/image-83-20.png"/><Relationship Id="rId21" Type="http://schemas.openxmlformats.org/officeDocument/2006/relationships/slideLayout" Target="../slideLayouts/slideLayout1.xml"/><Relationship Id="rId2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png"/><Relationship Id="rId2" Type="http://schemas.openxmlformats.org/officeDocument/2006/relationships/image" Target="../media/image-84-2.png"/><Relationship Id="rId3" Type="http://schemas.openxmlformats.org/officeDocument/2006/relationships/image" Target="../media/image-84-3.png"/><Relationship Id="rId4" Type="http://schemas.openxmlformats.org/officeDocument/2006/relationships/image" Target="../media/image-84-4.png"/><Relationship Id="rId5" Type="http://schemas.openxmlformats.org/officeDocument/2006/relationships/image" Target="../media/image-84-5.png"/><Relationship Id="rId6" Type="http://schemas.openxmlformats.org/officeDocument/2006/relationships/image" Target="../media/image-84-6.png"/><Relationship Id="rId7" Type="http://schemas.openxmlformats.org/officeDocument/2006/relationships/image" Target="../media/image-84-7.png"/><Relationship Id="rId8" Type="http://schemas.openxmlformats.org/officeDocument/2006/relationships/image" Target="../media/image-84-8.png"/><Relationship Id="rId9" Type="http://schemas.openxmlformats.org/officeDocument/2006/relationships/image" Target="../media/image-84-9.png"/><Relationship Id="rId10" Type="http://schemas.openxmlformats.org/officeDocument/2006/relationships/image" Target="../media/image-84-10.png"/><Relationship Id="rId11" Type="http://schemas.openxmlformats.org/officeDocument/2006/relationships/slideLayout" Target="../slideLayouts/slideLayout1.xml"/><Relationship Id="rId1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png"/><Relationship Id="rId2" Type="http://schemas.openxmlformats.org/officeDocument/2006/relationships/image" Target="../media/image-85-2.png"/><Relationship Id="rId3" Type="http://schemas.openxmlformats.org/officeDocument/2006/relationships/image" Target="../media/image-85-3.png"/><Relationship Id="rId4" Type="http://schemas.openxmlformats.org/officeDocument/2006/relationships/image" Target="../media/image-85-4.png"/><Relationship Id="rId5" Type="http://schemas.openxmlformats.org/officeDocument/2006/relationships/image" Target="../media/image-85-5.png"/><Relationship Id="rId6" Type="http://schemas.openxmlformats.org/officeDocument/2006/relationships/image" Target="../media/image-85-6.png"/><Relationship Id="rId7" Type="http://schemas.openxmlformats.org/officeDocument/2006/relationships/image" Target="../media/image-85-7.png"/><Relationship Id="rId8" Type="http://schemas.openxmlformats.org/officeDocument/2006/relationships/image" Target="../media/image-85-8.png"/><Relationship Id="rId9" Type="http://schemas.openxmlformats.org/officeDocument/2006/relationships/image" Target="../media/image-85-9.png"/><Relationship Id="rId10" Type="http://schemas.openxmlformats.org/officeDocument/2006/relationships/image" Target="../media/image-85-10.png"/><Relationship Id="rId11" Type="http://schemas.openxmlformats.org/officeDocument/2006/relationships/image" Target="../media/image-85-11.png"/><Relationship Id="rId12" Type="http://schemas.openxmlformats.org/officeDocument/2006/relationships/image" Target="../media/image-85-12.png"/><Relationship Id="rId13" Type="http://schemas.openxmlformats.org/officeDocument/2006/relationships/image" Target="../media/image-85-13.png"/><Relationship Id="rId14" Type="http://schemas.openxmlformats.org/officeDocument/2006/relationships/image" Target="../media/image-85-14.png"/><Relationship Id="rId15" Type="http://schemas.openxmlformats.org/officeDocument/2006/relationships/slideLayout" Target="../slideLayouts/slideLayout1.xml"/><Relationship Id="rId16"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png"/><Relationship Id="rId2" Type="http://schemas.openxmlformats.org/officeDocument/2006/relationships/image" Target="../media/image-86-2.png"/><Relationship Id="rId3" Type="http://schemas.openxmlformats.org/officeDocument/2006/relationships/image" Target="../media/image-86-3.png"/><Relationship Id="rId4" Type="http://schemas.openxmlformats.org/officeDocument/2006/relationships/image" Target="../media/image-86-4.png"/><Relationship Id="rId5" Type="http://schemas.openxmlformats.org/officeDocument/2006/relationships/image" Target="../media/image-86-5.png"/><Relationship Id="rId6" Type="http://schemas.openxmlformats.org/officeDocument/2006/relationships/image" Target="../media/image-86-6.png"/><Relationship Id="rId7" Type="http://schemas.openxmlformats.org/officeDocument/2006/relationships/image" Target="../media/image-86-7.png"/><Relationship Id="rId8" Type="http://schemas.openxmlformats.org/officeDocument/2006/relationships/image" Target="../media/image-86-8.png"/><Relationship Id="rId9" Type="http://schemas.openxmlformats.org/officeDocument/2006/relationships/image" Target="../media/image-86-9.png"/><Relationship Id="rId10" Type="http://schemas.openxmlformats.org/officeDocument/2006/relationships/image" Target="../media/image-86-10.png"/><Relationship Id="rId11" Type="http://schemas.openxmlformats.org/officeDocument/2006/relationships/image" Target="../media/image-86-11.png"/><Relationship Id="rId12" Type="http://schemas.openxmlformats.org/officeDocument/2006/relationships/image" Target="../media/image-86-12.png"/><Relationship Id="rId13" Type="http://schemas.openxmlformats.org/officeDocument/2006/relationships/image" Target="../media/image-86-13.png"/><Relationship Id="rId14" Type="http://schemas.openxmlformats.org/officeDocument/2006/relationships/image" Target="../media/image-86-14.png"/><Relationship Id="rId15" Type="http://schemas.openxmlformats.org/officeDocument/2006/relationships/image" Target="../media/image-86-15.png"/><Relationship Id="rId16" Type="http://schemas.openxmlformats.org/officeDocument/2006/relationships/image" Target="../media/image-86-16.png"/><Relationship Id="rId17" Type="http://schemas.openxmlformats.org/officeDocument/2006/relationships/image" Target="../media/image-86-17.png"/><Relationship Id="rId18" Type="http://schemas.openxmlformats.org/officeDocument/2006/relationships/slideLayout" Target="../slideLayouts/slideLayout1.xml"/><Relationship Id="rId19"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image" Target="../media/image-87-2.png"/><Relationship Id="rId3" Type="http://schemas.openxmlformats.org/officeDocument/2006/relationships/image" Target="../media/image-87-3.png"/><Relationship Id="rId4" Type="http://schemas.openxmlformats.org/officeDocument/2006/relationships/image" Target="../media/image-87-4.png"/><Relationship Id="rId5" Type="http://schemas.openxmlformats.org/officeDocument/2006/relationships/image" Target="../media/image-87-5.png"/><Relationship Id="rId6" Type="http://schemas.openxmlformats.org/officeDocument/2006/relationships/image" Target="../media/image-87-6.png"/><Relationship Id="rId7" Type="http://schemas.openxmlformats.org/officeDocument/2006/relationships/slideLayout" Target="../slideLayouts/slideLayout1.xml"/><Relationship Id="rId8"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image" Target="../media/image-88-2.png"/><Relationship Id="rId3" Type="http://schemas.openxmlformats.org/officeDocument/2006/relationships/image" Target="../media/image-88-3.png"/><Relationship Id="rId4" Type="http://schemas.openxmlformats.org/officeDocument/2006/relationships/image" Target="../media/image-88-4.png"/><Relationship Id="rId5" Type="http://schemas.openxmlformats.org/officeDocument/2006/relationships/image" Target="../media/image-88-5.png"/><Relationship Id="rId6" Type="http://schemas.openxmlformats.org/officeDocument/2006/relationships/image" Target="../media/image-88-6.png"/><Relationship Id="rId7" Type="http://schemas.openxmlformats.org/officeDocument/2006/relationships/image" Target="../media/image-88-7.png"/><Relationship Id="rId8" Type="http://schemas.openxmlformats.org/officeDocument/2006/relationships/image" Target="../media/image-88-8.png"/><Relationship Id="rId9" Type="http://schemas.openxmlformats.org/officeDocument/2006/relationships/slideLayout" Target="../slideLayouts/slideLayout1.xml"/><Relationship Id="rId10"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png"/><Relationship Id="rId2" Type="http://schemas.openxmlformats.org/officeDocument/2006/relationships/image" Target="../media/image-89-2.png"/><Relationship Id="rId3" Type="http://schemas.openxmlformats.org/officeDocument/2006/relationships/image" Target="../media/image-89-3.png"/><Relationship Id="rId4" Type="http://schemas.openxmlformats.org/officeDocument/2006/relationships/image" Target="../media/image-89-4.png"/><Relationship Id="rId5" Type="http://schemas.openxmlformats.org/officeDocument/2006/relationships/image" Target="../media/image-89-5.png"/><Relationship Id="rId6" Type="http://schemas.openxmlformats.org/officeDocument/2006/relationships/image" Target="../media/image-89-6.png"/><Relationship Id="rId7" Type="http://schemas.openxmlformats.org/officeDocument/2006/relationships/image" Target="../media/image-89-7.png"/><Relationship Id="rId8" Type="http://schemas.openxmlformats.org/officeDocument/2006/relationships/image" Target="../media/image-89-8.png"/><Relationship Id="rId9" Type="http://schemas.openxmlformats.org/officeDocument/2006/relationships/image" Target="../media/image-89-9.png"/><Relationship Id="rId10" Type="http://schemas.openxmlformats.org/officeDocument/2006/relationships/image" Target="../media/image-89-10.png"/><Relationship Id="rId11" Type="http://schemas.openxmlformats.org/officeDocument/2006/relationships/image" Target="../media/image-89-11.png"/><Relationship Id="rId12" Type="http://schemas.openxmlformats.org/officeDocument/2006/relationships/image" Target="../media/image-89-12.png"/><Relationship Id="rId13" Type="http://schemas.openxmlformats.org/officeDocument/2006/relationships/image" Target="../media/image-89-13.png"/><Relationship Id="rId14" Type="http://schemas.openxmlformats.org/officeDocument/2006/relationships/image" Target="../media/image-89-14.png"/><Relationship Id="rId15" Type="http://schemas.openxmlformats.org/officeDocument/2006/relationships/image" Target="../media/image-89-15.png"/><Relationship Id="rId16" Type="http://schemas.openxmlformats.org/officeDocument/2006/relationships/slideLayout" Target="../slideLayouts/slideLayout1.xml"/><Relationship Id="rId17"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slideLayout" Target="../slideLayouts/slideLayout1.xml"/><Relationship Id="rId15"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image" Target="../media/image-90-2.png"/><Relationship Id="rId3" Type="http://schemas.openxmlformats.org/officeDocument/2006/relationships/image" Target="../media/image-90-3.png"/><Relationship Id="rId4" Type="http://schemas.openxmlformats.org/officeDocument/2006/relationships/image" Target="../media/image-90-4.png"/><Relationship Id="rId5" Type="http://schemas.openxmlformats.org/officeDocument/2006/relationships/image" Target="../media/image-90-5.png"/><Relationship Id="rId6" Type="http://schemas.openxmlformats.org/officeDocument/2006/relationships/image" Target="../media/image-90-6.png"/><Relationship Id="rId7" Type="http://schemas.openxmlformats.org/officeDocument/2006/relationships/image" Target="../media/image-90-7.png"/><Relationship Id="rId8" Type="http://schemas.openxmlformats.org/officeDocument/2006/relationships/image" Target="../media/image-90-8.png"/><Relationship Id="rId9" Type="http://schemas.openxmlformats.org/officeDocument/2006/relationships/image" Target="../media/image-90-9.png"/><Relationship Id="rId10" Type="http://schemas.openxmlformats.org/officeDocument/2006/relationships/image" Target="../media/image-90-10.png"/><Relationship Id="rId11" Type="http://schemas.openxmlformats.org/officeDocument/2006/relationships/image" Target="../media/image-90-11.png"/><Relationship Id="rId12" Type="http://schemas.openxmlformats.org/officeDocument/2006/relationships/image" Target="../media/image-90-12.png"/><Relationship Id="rId13" Type="http://schemas.openxmlformats.org/officeDocument/2006/relationships/image" Target="../media/image-90-13.png"/><Relationship Id="rId14" Type="http://schemas.openxmlformats.org/officeDocument/2006/relationships/image" Target="../media/image-90-14.png"/><Relationship Id="rId15" Type="http://schemas.openxmlformats.org/officeDocument/2006/relationships/image" Target="../media/image-90-15.png"/><Relationship Id="rId16" Type="http://schemas.openxmlformats.org/officeDocument/2006/relationships/image" Target="../media/image-90-16.png"/><Relationship Id="rId17" Type="http://schemas.openxmlformats.org/officeDocument/2006/relationships/slideLayout" Target="../slideLayouts/slideLayout1.xml"/><Relationship Id="rId18"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png"/><Relationship Id="rId2" Type="http://schemas.openxmlformats.org/officeDocument/2006/relationships/image" Target="../media/image-91-2.png"/><Relationship Id="rId3" Type="http://schemas.openxmlformats.org/officeDocument/2006/relationships/image" Target="../media/image-91-3.png"/><Relationship Id="rId4" Type="http://schemas.openxmlformats.org/officeDocument/2006/relationships/image" Target="../media/image-91-4.png"/><Relationship Id="rId5" Type="http://schemas.openxmlformats.org/officeDocument/2006/relationships/image" Target="../media/image-91-5.png"/><Relationship Id="rId6" Type="http://schemas.openxmlformats.org/officeDocument/2006/relationships/image" Target="../media/image-91-6.png"/><Relationship Id="rId7" Type="http://schemas.openxmlformats.org/officeDocument/2006/relationships/image" Target="../media/image-91-7.png"/><Relationship Id="rId8" Type="http://schemas.openxmlformats.org/officeDocument/2006/relationships/image" Target="../media/image-91-8.png"/><Relationship Id="rId9" Type="http://schemas.openxmlformats.org/officeDocument/2006/relationships/image" Target="../media/image-91-9.png"/><Relationship Id="rId10" Type="http://schemas.openxmlformats.org/officeDocument/2006/relationships/image" Target="../media/image-91-10.png"/><Relationship Id="rId11" Type="http://schemas.openxmlformats.org/officeDocument/2006/relationships/image" Target="../media/image-91-11.png"/><Relationship Id="rId12" Type="http://schemas.openxmlformats.org/officeDocument/2006/relationships/image" Target="../media/image-91-12.png"/><Relationship Id="rId13" Type="http://schemas.openxmlformats.org/officeDocument/2006/relationships/image" Target="../media/image-91-13.png"/><Relationship Id="rId14" Type="http://schemas.openxmlformats.org/officeDocument/2006/relationships/image" Target="../media/image-91-14.png"/><Relationship Id="rId15" Type="http://schemas.openxmlformats.org/officeDocument/2006/relationships/image" Target="../media/image-91-15.png"/><Relationship Id="rId16" Type="http://schemas.openxmlformats.org/officeDocument/2006/relationships/image" Target="../media/image-91-16.png"/><Relationship Id="rId17" Type="http://schemas.openxmlformats.org/officeDocument/2006/relationships/image" Target="../media/image-91-17.png"/><Relationship Id="rId18" Type="http://schemas.openxmlformats.org/officeDocument/2006/relationships/image" Target="../media/image-91-18.png"/><Relationship Id="rId19" Type="http://schemas.openxmlformats.org/officeDocument/2006/relationships/image" Target="../media/image-91-19.png"/><Relationship Id="rId20" Type="http://schemas.openxmlformats.org/officeDocument/2006/relationships/slideLayout" Target="../slideLayouts/slideLayout1.xml"/><Relationship Id="rId21"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png"/><Relationship Id="rId2" Type="http://schemas.openxmlformats.org/officeDocument/2006/relationships/image" Target="../media/image-92-2.png"/><Relationship Id="rId3" Type="http://schemas.openxmlformats.org/officeDocument/2006/relationships/image" Target="../media/image-92-3.png"/><Relationship Id="rId4" Type="http://schemas.openxmlformats.org/officeDocument/2006/relationships/image" Target="../media/image-92-4.png"/><Relationship Id="rId5" Type="http://schemas.openxmlformats.org/officeDocument/2006/relationships/image" Target="../media/image-92-5.png"/><Relationship Id="rId6" Type="http://schemas.openxmlformats.org/officeDocument/2006/relationships/image" Target="../media/image-92-6.png"/><Relationship Id="rId7" Type="http://schemas.openxmlformats.org/officeDocument/2006/relationships/image" Target="../media/image-92-7.png"/><Relationship Id="rId8" Type="http://schemas.openxmlformats.org/officeDocument/2006/relationships/image" Target="../media/image-92-8.png"/><Relationship Id="rId9" Type="http://schemas.openxmlformats.org/officeDocument/2006/relationships/image" Target="../media/image-92-9.png"/><Relationship Id="rId10" Type="http://schemas.openxmlformats.org/officeDocument/2006/relationships/image" Target="../media/image-92-10.png"/><Relationship Id="rId11" Type="http://schemas.openxmlformats.org/officeDocument/2006/relationships/image" Target="../media/image-92-11.png"/><Relationship Id="rId12" Type="http://schemas.openxmlformats.org/officeDocument/2006/relationships/image" Target="../media/image-92-12.png"/><Relationship Id="rId13" Type="http://schemas.openxmlformats.org/officeDocument/2006/relationships/image" Target="../media/image-92-13.png"/><Relationship Id="rId14" Type="http://schemas.openxmlformats.org/officeDocument/2006/relationships/image" Target="../media/image-92-14.png"/><Relationship Id="rId15" Type="http://schemas.openxmlformats.org/officeDocument/2006/relationships/image" Target="../media/image-92-15.png"/><Relationship Id="rId16" Type="http://schemas.openxmlformats.org/officeDocument/2006/relationships/image" Target="../media/image-92-16.png"/><Relationship Id="rId17" Type="http://schemas.openxmlformats.org/officeDocument/2006/relationships/image" Target="../media/image-92-17.png"/><Relationship Id="rId18" Type="http://schemas.openxmlformats.org/officeDocument/2006/relationships/image" Target="../media/image-92-18.png"/><Relationship Id="rId19" Type="http://schemas.openxmlformats.org/officeDocument/2006/relationships/image" Target="../media/image-92-19.png"/><Relationship Id="rId20" Type="http://schemas.openxmlformats.org/officeDocument/2006/relationships/slideLayout" Target="../slideLayouts/slideLayout1.xml"/><Relationship Id="rId21"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png"/><Relationship Id="rId2" Type="http://schemas.openxmlformats.org/officeDocument/2006/relationships/image" Target="../media/image-93-2.png"/><Relationship Id="rId3" Type="http://schemas.openxmlformats.org/officeDocument/2006/relationships/image" Target="../media/image-93-3.png"/><Relationship Id="rId4" Type="http://schemas.openxmlformats.org/officeDocument/2006/relationships/image" Target="../media/image-93-4.png"/><Relationship Id="rId5" Type="http://schemas.openxmlformats.org/officeDocument/2006/relationships/image" Target="../media/image-93-5.png"/><Relationship Id="rId6" Type="http://schemas.openxmlformats.org/officeDocument/2006/relationships/image" Target="../media/image-93-6.png"/><Relationship Id="rId7" Type="http://schemas.openxmlformats.org/officeDocument/2006/relationships/image" Target="../media/image-93-7.png"/><Relationship Id="rId8" Type="http://schemas.openxmlformats.org/officeDocument/2006/relationships/image" Target="../media/image-93-8.png"/><Relationship Id="rId9" Type="http://schemas.openxmlformats.org/officeDocument/2006/relationships/image" Target="../media/image-93-9.png"/><Relationship Id="rId10" Type="http://schemas.openxmlformats.org/officeDocument/2006/relationships/image" Target="../media/image-93-10.png"/><Relationship Id="rId11" Type="http://schemas.openxmlformats.org/officeDocument/2006/relationships/image" Target="../media/image-93-11.png"/><Relationship Id="rId12" Type="http://schemas.openxmlformats.org/officeDocument/2006/relationships/image" Target="../media/image-93-12.png"/><Relationship Id="rId13" Type="http://schemas.openxmlformats.org/officeDocument/2006/relationships/image" Target="../media/image-93-13.png"/><Relationship Id="rId14" Type="http://schemas.openxmlformats.org/officeDocument/2006/relationships/image" Target="../media/image-93-14.png"/><Relationship Id="rId15" Type="http://schemas.openxmlformats.org/officeDocument/2006/relationships/image" Target="../media/image-93-15.png"/><Relationship Id="rId16" Type="http://schemas.openxmlformats.org/officeDocument/2006/relationships/slideLayout" Target="../slideLayouts/slideLayout1.xml"/><Relationship Id="rId17"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png"/><Relationship Id="rId2" Type="http://schemas.openxmlformats.org/officeDocument/2006/relationships/image" Target="../media/image-94-2.png"/><Relationship Id="rId3" Type="http://schemas.openxmlformats.org/officeDocument/2006/relationships/image" Target="../media/image-94-3.png"/><Relationship Id="rId4" Type="http://schemas.openxmlformats.org/officeDocument/2006/relationships/image" Target="../media/image-94-4.png"/><Relationship Id="rId5" Type="http://schemas.openxmlformats.org/officeDocument/2006/relationships/image" Target="../media/image-94-5.png"/><Relationship Id="rId6" Type="http://schemas.openxmlformats.org/officeDocument/2006/relationships/image" Target="../media/image-94-6.png"/><Relationship Id="rId7" Type="http://schemas.openxmlformats.org/officeDocument/2006/relationships/image" Target="../media/image-94-7.png"/><Relationship Id="rId8" Type="http://schemas.openxmlformats.org/officeDocument/2006/relationships/image" Target="../media/image-94-8.png"/><Relationship Id="rId9" Type="http://schemas.openxmlformats.org/officeDocument/2006/relationships/image" Target="../media/image-94-9.png"/><Relationship Id="rId10" Type="http://schemas.openxmlformats.org/officeDocument/2006/relationships/image" Target="../media/image-94-10.png"/><Relationship Id="rId11" Type="http://schemas.openxmlformats.org/officeDocument/2006/relationships/image" Target="../media/image-94-11.png"/><Relationship Id="rId12" Type="http://schemas.openxmlformats.org/officeDocument/2006/relationships/image" Target="../media/image-94-12.png"/><Relationship Id="rId13" Type="http://schemas.openxmlformats.org/officeDocument/2006/relationships/image" Target="../media/image-94-13.png"/><Relationship Id="rId14" Type="http://schemas.openxmlformats.org/officeDocument/2006/relationships/image" Target="../media/image-94-14.png"/><Relationship Id="rId15" Type="http://schemas.openxmlformats.org/officeDocument/2006/relationships/image" Target="../media/image-94-15.png"/><Relationship Id="rId16" Type="http://schemas.openxmlformats.org/officeDocument/2006/relationships/image" Target="../media/image-94-16.png"/><Relationship Id="rId17" Type="http://schemas.openxmlformats.org/officeDocument/2006/relationships/image" Target="../media/image-94-17.png"/><Relationship Id="rId18" Type="http://schemas.openxmlformats.org/officeDocument/2006/relationships/image" Target="../media/image-94-18.png"/><Relationship Id="rId19" Type="http://schemas.openxmlformats.org/officeDocument/2006/relationships/slideLayout" Target="../slideLayouts/slideLayout1.xml"/><Relationship Id="rId20"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image" Target="../media/image-95-2.png"/><Relationship Id="rId3" Type="http://schemas.openxmlformats.org/officeDocument/2006/relationships/image" Target="../media/image-95-3.png"/><Relationship Id="rId4" Type="http://schemas.openxmlformats.org/officeDocument/2006/relationships/image" Target="../media/image-95-4.png"/><Relationship Id="rId5" Type="http://schemas.openxmlformats.org/officeDocument/2006/relationships/image" Target="../media/image-95-5.png"/><Relationship Id="rId6" Type="http://schemas.openxmlformats.org/officeDocument/2006/relationships/image" Target="../media/image-95-6.png"/><Relationship Id="rId7" Type="http://schemas.openxmlformats.org/officeDocument/2006/relationships/image" Target="../media/image-95-7.png"/><Relationship Id="rId8" Type="http://schemas.openxmlformats.org/officeDocument/2006/relationships/image" Target="../media/image-95-8.png"/><Relationship Id="rId9" Type="http://schemas.openxmlformats.org/officeDocument/2006/relationships/image" Target="../media/image-95-9.png"/><Relationship Id="rId10" Type="http://schemas.openxmlformats.org/officeDocument/2006/relationships/image" Target="../media/image-95-10.png"/><Relationship Id="rId11" Type="http://schemas.openxmlformats.org/officeDocument/2006/relationships/image" Target="../media/image-95-11.png"/><Relationship Id="rId12" Type="http://schemas.openxmlformats.org/officeDocument/2006/relationships/image" Target="../media/image-95-12.png"/><Relationship Id="rId13" Type="http://schemas.openxmlformats.org/officeDocument/2006/relationships/image" Target="../media/image-95-13.png"/><Relationship Id="rId14" Type="http://schemas.openxmlformats.org/officeDocument/2006/relationships/image" Target="../media/image-95-14.png"/><Relationship Id="rId15" Type="http://schemas.openxmlformats.org/officeDocument/2006/relationships/slideLayout" Target="../slideLayouts/slideLayout1.xml"/><Relationship Id="rId16"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png"/><Relationship Id="rId2" Type="http://schemas.openxmlformats.org/officeDocument/2006/relationships/image" Target="../media/image-96-2.png"/><Relationship Id="rId3" Type="http://schemas.openxmlformats.org/officeDocument/2006/relationships/image" Target="../media/image-96-3.png"/><Relationship Id="rId4" Type="http://schemas.openxmlformats.org/officeDocument/2006/relationships/image" Target="../media/image-96-4.png"/><Relationship Id="rId5" Type="http://schemas.openxmlformats.org/officeDocument/2006/relationships/image" Target="../media/image-96-5.png"/><Relationship Id="rId6" Type="http://schemas.openxmlformats.org/officeDocument/2006/relationships/image" Target="../media/image-96-6.png"/><Relationship Id="rId7" Type="http://schemas.openxmlformats.org/officeDocument/2006/relationships/slideLayout" Target="../slideLayouts/slideLayout1.xml"/><Relationship Id="rId8"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image-97-1.png"/><Relationship Id="rId2" Type="http://schemas.openxmlformats.org/officeDocument/2006/relationships/image" Target="../media/image-97-2.png"/><Relationship Id="rId3" Type="http://schemas.openxmlformats.org/officeDocument/2006/relationships/image" Target="../media/image-97-3.png"/><Relationship Id="rId4" Type="http://schemas.openxmlformats.org/officeDocument/2006/relationships/image" Target="../media/image-97-4.png"/><Relationship Id="rId5" Type="http://schemas.openxmlformats.org/officeDocument/2006/relationships/image" Target="../media/image-97-5.png"/><Relationship Id="rId6" Type="http://schemas.openxmlformats.org/officeDocument/2006/relationships/image" Target="../media/image-97-6.png"/><Relationship Id="rId7" Type="http://schemas.openxmlformats.org/officeDocument/2006/relationships/image" Target="../media/image-97-7.png"/><Relationship Id="rId8" Type="http://schemas.openxmlformats.org/officeDocument/2006/relationships/image" Target="../media/image-97-8.png"/><Relationship Id="rId9" Type="http://schemas.openxmlformats.org/officeDocument/2006/relationships/image" Target="../media/image-97-9.png"/><Relationship Id="rId10" Type="http://schemas.openxmlformats.org/officeDocument/2006/relationships/image" Target="../media/image-97-10.png"/><Relationship Id="rId11" Type="http://schemas.openxmlformats.org/officeDocument/2006/relationships/image" Target="../media/image-97-11.png"/><Relationship Id="rId12" Type="http://schemas.openxmlformats.org/officeDocument/2006/relationships/image" Target="../media/image-97-12.png"/><Relationship Id="rId13" Type="http://schemas.openxmlformats.org/officeDocument/2006/relationships/image" Target="../media/image-97-13.png"/><Relationship Id="rId14" Type="http://schemas.openxmlformats.org/officeDocument/2006/relationships/slideLayout" Target="../slideLayouts/slideLayout1.xml"/><Relationship Id="rId15"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image-98-1.png"/><Relationship Id="rId2" Type="http://schemas.openxmlformats.org/officeDocument/2006/relationships/image" Target="../media/image-98-2.png"/><Relationship Id="rId3" Type="http://schemas.openxmlformats.org/officeDocument/2006/relationships/image" Target="../media/image-98-3.png"/><Relationship Id="rId4" Type="http://schemas.openxmlformats.org/officeDocument/2006/relationships/image" Target="../media/image-98-4.png"/><Relationship Id="rId5" Type="http://schemas.openxmlformats.org/officeDocument/2006/relationships/image" Target="../media/image-98-5.png"/><Relationship Id="rId6" Type="http://schemas.openxmlformats.org/officeDocument/2006/relationships/image" Target="../media/image-98-6.png"/><Relationship Id="rId7" Type="http://schemas.openxmlformats.org/officeDocument/2006/relationships/image" Target="../media/image-98-7.png"/><Relationship Id="rId8" Type="http://schemas.openxmlformats.org/officeDocument/2006/relationships/slideLayout" Target="../slideLayouts/slideLayout1.xml"/><Relationship Id="rId9"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png"/><Relationship Id="rId2" Type="http://schemas.openxmlformats.org/officeDocument/2006/relationships/image" Target="../media/image-99-2.png"/><Relationship Id="rId3" Type="http://schemas.openxmlformats.org/officeDocument/2006/relationships/image" Target="../media/image-99-3.png"/><Relationship Id="rId4" Type="http://schemas.openxmlformats.org/officeDocument/2006/relationships/image" Target="../media/image-99-4.png"/><Relationship Id="rId5" Type="http://schemas.openxmlformats.org/officeDocument/2006/relationships/image" Target="../media/image-99-5.png"/><Relationship Id="rId6" Type="http://schemas.openxmlformats.org/officeDocument/2006/relationships/image" Target="../media/image-99-6.png"/><Relationship Id="rId7" Type="http://schemas.openxmlformats.org/officeDocument/2006/relationships/image" Target="../media/image-99-7.png"/><Relationship Id="rId8" Type="http://schemas.openxmlformats.org/officeDocument/2006/relationships/image" Target="../media/image-99-8.png"/><Relationship Id="rId9" Type="http://schemas.openxmlformats.org/officeDocument/2006/relationships/image" Target="../media/image-99-9.png"/><Relationship Id="rId10" Type="http://schemas.openxmlformats.org/officeDocument/2006/relationships/image" Target="../media/image-99-10.png"/><Relationship Id="rId11" Type="http://schemas.openxmlformats.org/officeDocument/2006/relationships/slideLayout" Target="../slideLayouts/slideLayout1.xml"/><Relationship Id="rId1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3" name="Shape 1"/>
          <p:cNvSpPr/>
          <p:nvPr/>
        </p:nvSpPr>
        <p:spPr>
          <a:xfrm>
            <a:off x="4267505" y="0"/>
            <a:ext cx="7925105" cy="6858000"/>
          </a:xfrm>
          <a:prstGeom prst="rect">
            <a:avLst/>
          </a:prstGeom>
          <a:solidFill>
            <a:srgbClr val="F8FAFC"/>
          </a:solidFill>
          <a:ln w="12700">
            <a:solidFill>
              <a:srgbClr val="FFFFFF">
                <a:alpha val="0"/>
              </a:srgbClr>
            </a:solidFill>
            <a:prstDash val="solid"/>
          </a:ln>
        </p:spPr>
      </p:sp>
      <p:sp>
        <p:nvSpPr>
          <p:cNvPr id="4" name="Text 2"/>
          <p:cNvSpPr txBox="1"/>
          <p:nvPr/>
        </p:nvSpPr>
        <p:spPr>
          <a:xfrm>
            <a:off x="4839005" y="1067105"/>
            <a:ext cx="6954012" cy="1143000"/>
          </a:xfrm>
          <a:prstGeom prst="rect">
            <a:avLst/>
          </a:prstGeom>
          <a:noFill/>
          <a:ln/>
        </p:spPr>
        <p:txBody>
          <a:bodyPr wrap="square" lIns="0" tIns="0" rIns="0" bIns="0" rtlCol="0" anchor="t"/>
          <a:lstStyle/>
          <a:p>
            <a:pPr algn="l" indent="0" marL="0">
              <a:buNone/>
            </a:pPr>
            <a:r>
              <a:rPr lang="en-US" sz="3600" b="1" dirty="0">
                <a:solidFill>
                  <a:srgbClr val="111827"/>
                </a:solidFill>
                <a:latin typeface="Roboto" pitchFamily="34" charset="0"/>
                <a:ea typeface="Roboto" pitchFamily="34" charset="-122"/>
                <a:cs typeface="Roboto" pitchFamily="34" charset="-120"/>
              </a:rPr>
              <a:t>Comprehensive Training for Security Practitioners</a:t>
            </a:r>
            <a:endParaRPr lang="en-US" sz="3600" dirty="0"/>
          </a:p>
        </p:txBody>
      </p:sp>
      <p:sp>
        <p:nvSpPr>
          <p:cNvPr id="5" name="Shape 3"/>
          <p:cNvSpPr/>
          <p:nvPr/>
        </p:nvSpPr>
        <p:spPr>
          <a:xfrm>
            <a:off x="4839005" y="2438705"/>
            <a:ext cx="38405" cy="533095"/>
          </a:xfrm>
          <a:prstGeom prst="rect">
            <a:avLst/>
          </a:prstGeom>
          <a:solidFill>
            <a:srgbClr val="3B82F6"/>
          </a:solidFill>
          <a:ln w="12700">
            <a:solidFill>
              <a:srgbClr val="3B82F6">
                <a:alpha val="0"/>
              </a:srgbClr>
            </a:solidFill>
            <a:prstDash val="solid"/>
          </a:ln>
        </p:spPr>
      </p:sp>
      <p:sp>
        <p:nvSpPr>
          <p:cNvPr id="6" name="Text 4"/>
          <p:cNvSpPr txBox="1"/>
          <p:nvPr/>
        </p:nvSpPr>
        <p:spPr>
          <a:xfrm>
            <a:off x="5030114" y="2438705"/>
            <a:ext cx="6666890" cy="534010"/>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4B5563"/>
                </a:solidFill>
                <a:latin typeface="Roboto" pitchFamily="34" charset="0"/>
                <a:ea typeface="Roboto" pitchFamily="34" charset="-122"/>
                <a:cs typeface="Roboto" pitchFamily="34" charset="-120"/>
              </a:rPr>
              <a:t>Mastering the control catalog, baselines, tailoring, and assessment methodologies aligned with the Risk Management Framework.</a:t>
            </a:r>
            <a:endParaRPr lang="en-US" sz="1500" dirty="0"/>
          </a:p>
        </p:txBody>
      </p:sp>
      <p:pic>
        <p:nvPicPr>
          <p:cNvPr id="7" name="Image 0" descr="preencoded.png">    </p:cNvPr>
          <p:cNvPicPr>
            <a:picLocks noChangeAspect="1"/>
          </p:cNvPicPr>
          <p:nvPr/>
        </p:nvPicPr>
        <p:blipFill>
          <a:blip r:embed="rId1"/>
          <a:srcRect l="0" r="0" t="0" b="0"/>
          <a:stretch/>
        </p:blipFill>
        <p:spPr>
          <a:xfrm>
            <a:off x="4839005" y="3429000"/>
            <a:ext cx="3238805" cy="1619402"/>
          </a:xfrm>
          <a:prstGeom prst="rect">
            <a:avLst/>
          </a:prstGeom>
        </p:spPr>
      </p:pic>
      <p:sp>
        <p:nvSpPr>
          <p:cNvPr id="8" name="Shape 5"/>
          <p:cNvSpPr/>
          <p:nvPr/>
        </p:nvSpPr>
        <p:spPr>
          <a:xfrm>
            <a:off x="5076749" y="3666744"/>
            <a:ext cx="381305" cy="381305"/>
          </a:xfrm>
          <a:prstGeom prst="ellipse">
            <a:avLst/>
          </a:prstGeom>
          <a:solidFill>
            <a:srgbClr val="EFF6FF"/>
          </a:solidFill>
          <a:ln w="12700">
            <a:solidFill>
              <a:srgbClr val="FFFFFF">
                <a:alpha val="0"/>
              </a:srgbClr>
            </a:solidFill>
            <a:prstDash val="solid"/>
          </a:ln>
        </p:spPr>
      </p:sp>
      <p:pic>
        <p:nvPicPr>
          <p:cNvPr id="9" name="Image 1" descr="preencoded.png">    </p:cNvPr>
          <p:cNvPicPr>
            <a:picLocks noChangeAspect="1"/>
          </p:cNvPicPr>
          <p:nvPr/>
        </p:nvPicPr>
        <p:blipFill>
          <a:blip r:embed="rId2"/>
          <a:srcRect l="0" r="0" t="-180" b="-180"/>
          <a:stretch/>
        </p:blipFill>
        <p:spPr>
          <a:xfrm>
            <a:off x="5171846" y="3781044"/>
            <a:ext cx="190195" cy="152705"/>
          </a:xfrm>
          <a:prstGeom prst="rect">
            <a:avLst/>
          </a:prstGeom>
        </p:spPr>
      </p:pic>
      <p:sp>
        <p:nvSpPr>
          <p:cNvPr id="10" name="Text 6"/>
          <p:cNvSpPr txBox="1"/>
          <p:nvPr/>
        </p:nvSpPr>
        <p:spPr>
          <a:xfrm>
            <a:off x="5572354" y="3724351"/>
            <a:ext cx="1507846"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Target Audience</a:t>
            </a:r>
            <a:endParaRPr lang="en-US" sz="1300" dirty="0"/>
          </a:p>
        </p:txBody>
      </p:sp>
      <p:sp>
        <p:nvSpPr>
          <p:cNvPr id="11" name="Text 7"/>
          <p:cNvSpPr txBox="1"/>
          <p:nvPr/>
        </p:nvSpPr>
        <p:spPr>
          <a:xfrm>
            <a:off x="5076749" y="4162349"/>
            <a:ext cx="2839212"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Security Engineers, System Owners, Assessors, and Risk Practitioners.</a:t>
            </a:r>
            <a:endParaRPr lang="en-US" sz="1000" dirty="0"/>
          </a:p>
        </p:txBody>
      </p:sp>
      <p:pic>
        <p:nvPicPr>
          <p:cNvPr id="12" name="Image 2" descr="preencoded.png">    </p:cNvPr>
          <p:cNvPicPr>
            <a:picLocks noChangeAspect="1"/>
          </p:cNvPicPr>
          <p:nvPr/>
        </p:nvPicPr>
        <p:blipFill>
          <a:blip r:embed="rId3"/>
          <a:srcRect l="0" r="0" t="0" b="0"/>
          <a:stretch/>
        </p:blipFill>
        <p:spPr>
          <a:xfrm>
            <a:off x="8382305" y="3429000"/>
            <a:ext cx="3238805" cy="1619402"/>
          </a:xfrm>
          <a:prstGeom prst="rect">
            <a:avLst/>
          </a:prstGeom>
        </p:spPr>
      </p:pic>
      <p:sp>
        <p:nvSpPr>
          <p:cNvPr id="13" name="Shape 8"/>
          <p:cNvSpPr/>
          <p:nvPr/>
        </p:nvSpPr>
        <p:spPr>
          <a:xfrm>
            <a:off x="8620049" y="3666744"/>
            <a:ext cx="381305" cy="381305"/>
          </a:xfrm>
          <a:prstGeom prst="ellipse">
            <a:avLst/>
          </a:prstGeom>
          <a:solidFill>
            <a:srgbClr val="ECFDF5"/>
          </a:solidFill>
          <a:ln w="12700">
            <a:solidFill>
              <a:srgbClr val="FFFFFF">
                <a:alpha val="0"/>
              </a:srgbClr>
            </a:solidFill>
            <a:prstDash val="solid"/>
          </a:ln>
        </p:spPr>
      </p:sp>
      <p:pic>
        <p:nvPicPr>
          <p:cNvPr id="14" name="Image 3" descr="preencoded.png">    </p:cNvPr>
          <p:cNvPicPr>
            <a:picLocks noChangeAspect="1"/>
          </p:cNvPicPr>
          <p:nvPr/>
        </p:nvPicPr>
        <p:blipFill>
          <a:blip r:embed="rId4"/>
          <a:srcRect l="0" r="0" t="0" b="0"/>
          <a:stretch/>
        </p:blipFill>
        <p:spPr>
          <a:xfrm>
            <a:off x="8734349" y="3781044"/>
            <a:ext cx="152705" cy="152705"/>
          </a:xfrm>
          <a:prstGeom prst="rect">
            <a:avLst/>
          </a:prstGeom>
        </p:spPr>
      </p:pic>
      <p:sp>
        <p:nvSpPr>
          <p:cNvPr id="15" name="Text 9"/>
          <p:cNvSpPr txBox="1"/>
          <p:nvPr/>
        </p:nvSpPr>
        <p:spPr>
          <a:xfrm>
            <a:off x="9115654" y="3724351"/>
            <a:ext cx="1383487"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Training Scope</a:t>
            </a:r>
            <a:endParaRPr lang="en-US" sz="1300" dirty="0"/>
          </a:p>
        </p:txBody>
      </p:sp>
      <p:sp>
        <p:nvSpPr>
          <p:cNvPr id="16" name="Text 10"/>
          <p:cNvSpPr txBox="1"/>
          <p:nvPr/>
        </p:nvSpPr>
        <p:spPr>
          <a:xfrm>
            <a:off x="8801100" y="4162349"/>
            <a:ext cx="2691994"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Controls &amp; Baselines</a:t>
            </a:r>
            <a:endParaRPr lang="en-US" sz="1000" dirty="0"/>
          </a:p>
        </p:txBody>
      </p:sp>
      <p:sp>
        <p:nvSpPr>
          <p:cNvPr id="17" name="Text 11"/>
          <p:cNvSpPr txBox="1"/>
          <p:nvPr/>
        </p:nvSpPr>
        <p:spPr>
          <a:xfrm>
            <a:off x="8801100" y="4390949"/>
            <a:ext cx="2691994"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Tailoring &amp; Scoping</a:t>
            </a:r>
            <a:endParaRPr lang="en-US" sz="1000" dirty="0"/>
          </a:p>
        </p:txBody>
      </p:sp>
      <p:sp>
        <p:nvSpPr>
          <p:cNvPr id="18" name="Text 12"/>
          <p:cNvSpPr txBox="1"/>
          <p:nvPr/>
        </p:nvSpPr>
        <p:spPr>
          <a:xfrm>
            <a:off x="8801100" y="4619549"/>
            <a:ext cx="2691994"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SP 800-53A Assessments</a:t>
            </a:r>
            <a:endParaRPr lang="en-US" sz="1000" dirty="0"/>
          </a:p>
        </p:txBody>
      </p:sp>
      <p:sp>
        <p:nvSpPr>
          <p:cNvPr id="19" name="Text 13"/>
          <p:cNvSpPr txBox="1"/>
          <p:nvPr/>
        </p:nvSpPr>
        <p:spPr>
          <a:xfrm>
            <a:off x="4839005" y="5905195"/>
            <a:ext cx="2516429" cy="191110"/>
          </a:xfrm>
          <a:prstGeom prst="rect">
            <a:avLst/>
          </a:prstGeom>
          <a:noFill/>
          <a:ln/>
        </p:spPr>
        <p:txBody>
          <a:bodyPr wrap="square" lIns="0" tIns="0" rIns="0" bIns="0" rtlCol="0" anchor="ctr"/>
          <a:lstStyle/>
          <a:p>
            <a:pPr algn="l" indent="0" marL="0">
              <a:buNone/>
            </a:pPr>
            <a:r>
              <a:rPr lang="en-US" sz="1000" dirty="0">
                <a:solidFill>
                  <a:srgbClr val="9CA3AF"/>
                </a:solidFill>
                <a:latin typeface="Roboto" pitchFamily="34" charset="0"/>
                <a:ea typeface="Roboto" pitchFamily="34" charset="-122"/>
                <a:cs typeface="Roboto" pitchFamily="34" charset="-120"/>
              </a:rPr>
              <a:t>Presentation Date: February 2, 2026</a:t>
            </a:r>
            <a:endParaRPr lang="en-US" sz="1000" dirty="0"/>
          </a:p>
        </p:txBody>
      </p:sp>
      <p:sp>
        <p:nvSpPr>
          <p:cNvPr id="20" name="Shape 14"/>
          <p:cNvSpPr/>
          <p:nvPr/>
        </p:nvSpPr>
        <p:spPr>
          <a:xfrm>
            <a:off x="7103974" y="5982005"/>
            <a:ext cx="38405" cy="38405"/>
          </a:xfrm>
          <a:prstGeom prst="ellipse">
            <a:avLst/>
          </a:prstGeom>
          <a:solidFill>
            <a:srgbClr val="D1D5DB"/>
          </a:solidFill>
          <a:ln w="12700">
            <a:solidFill>
              <a:srgbClr val="FFFFFF">
                <a:alpha val="0"/>
              </a:srgbClr>
            </a:solidFill>
            <a:prstDash val="solid"/>
          </a:ln>
        </p:spPr>
      </p:sp>
      <p:sp>
        <p:nvSpPr>
          <p:cNvPr id="21" name="Text 15"/>
          <p:cNvSpPr txBox="1"/>
          <p:nvPr/>
        </p:nvSpPr>
        <p:spPr>
          <a:xfrm>
            <a:off x="7294169" y="5905195"/>
            <a:ext cx="2244852" cy="191110"/>
          </a:xfrm>
          <a:prstGeom prst="rect">
            <a:avLst/>
          </a:prstGeom>
          <a:noFill/>
          <a:ln/>
        </p:spPr>
        <p:txBody>
          <a:bodyPr wrap="square" lIns="0" tIns="0" rIns="0" bIns="0" rtlCol="0" anchor="ctr"/>
          <a:lstStyle/>
          <a:p>
            <a:pPr algn="l" indent="0" marL="0">
              <a:buNone/>
            </a:pPr>
            <a:r>
              <a:rPr lang="en-US" sz="1000" dirty="0">
                <a:solidFill>
                  <a:srgbClr val="9CA3AF"/>
                </a:solidFill>
                <a:latin typeface="Roboto" pitchFamily="34" charset="0"/>
                <a:ea typeface="Roboto" pitchFamily="34" charset="-122"/>
                <a:cs typeface="Roboto" pitchFamily="34" charset="-120"/>
              </a:rPr>
              <a:t>Confidentiality: Public / Training</a:t>
            </a:r>
            <a:endParaRPr lang="en-US" sz="1000" dirty="0"/>
          </a:p>
        </p:txBody>
      </p:sp>
      <p:sp>
        <p:nvSpPr>
          <p:cNvPr id="22" name="Shape 16"/>
          <p:cNvSpPr/>
          <p:nvPr/>
        </p:nvSpPr>
        <p:spPr>
          <a:xfrm>
            <a:off x="4839005" y="780898"/>
            <a:ext cx="1495044" cy="209398"/>
          </a:xfrm>
          <a:prstGeom prst="roundRect">
            <a:avLst>
              <a:gd name="adj" fmla="val 79396"/>
            </a:avLst>
          </a:prstGeom>
          <a:solidFill>
            <a:srgbClr val="DBEAFE"/>
          </a:solidFill>
          <a:ln w="12700">
            <a:solidFill>
              <a:srgbClr val="FFFFFF">
                <a:alpha val="0"/>
              </a:srgbClr>
            </a:solidFill>
            <a:prstDash val="solid"/>
          </a:ln>
        </p:spPr>
      </p:sp>
      <p:sp>
        <p:nvSpPr>
          <p:cNvPr id="23" name="Text 17"/>
          <p:cNvSpPr txBox="1"/>
          <p:nvPr/>
        </p:nvSpPr>
        <p:spPr>
          <a:xfrm>
            <a:off x="4839005" y="780898"/>
            <a:ext cx="155539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1E40AF"/>
                </a:solidFill>
                <a:latin typeface="Roboto" pitchFamily="34" charset="0"/>
                <a:ea typeface="Roboto" pitchFamily="34" charset="-122"/>
                <a:cs typeface="Roboto" pitchFamily="34" charset="-120"/>
              </a:rPr>
              <a:t>Practitioner Series</a:t>
            </a:r>
            <a:endParaRPr lang="en-US" sz="900" dirty="0"/>
          </a:p>
        </p:txBody>
      </p:sp>
      <p:pic>
        <p:nvPicPr>
          <p:cNvPr id="24" name="Image 4" descr="preencoded.png">    </p:cNvPr>
          <p:cNvPicPr>
            <a:picLocks noChangeAspect="1"/>
          </p:cNvPicPr>
          <p:nvPr/>
        </p:nvPicPr>
        <p:blipFill>
          <a:blip r:embed="rId5"/>
          <a:srcRect l="-2571" r="-2571" t="0" b="0"/>
          <a:stretch/>
        </p:blipFill>
        <p:spPr>
          <a:xfrm>
            <a:off x="8620049" y="4205326"/>
            <a:ext cx="105156" cy="114300"/>
          </a:xfrm>
          <a:prstGeom prst="rect">
            <a:avLst/>
          </a:prstGeom>
        </p:spPr>
      </p:pic>
      <p:pic>
        <p:nvPicPr>
          <p:cNvPr id="25" name="Image 5" descr="preencoded.png">    </p:cNvPr>
          <p:cNvPicPr>
            <a:picLocks noChangeAspect="1"/>
          </p:cNvPicPr>
          <p:nvPr/>
        </p:nvPicPr>
        <p:blipFill>
          <a:blip r:embed="rId6"/>
          <a:srcRect l="-2571" r="-2571" t="0" b="0"/>
          <a:stretch/>
        </p:blipFill>
        <p:spPr>
          <a:xfrm>
            <a:off x="8620049" y="4433926"/>
            <a:ext cx="105156" cy="114300"/>
          </a:xfrm>
          <a:prstGeom prst="rect">
            <a:avLst/>
          </a:prstGeom>
        </p:spPr>
      </p:pic>
      <p:pic>
        <p:nvPicPr>
          <p:cNvPr id="26" name="Image 6" descr="preencoded.png">    </p:cNvPr>
          <p:cNvPicPr>
            <a:picLocks noChangeAspect="1"/>
          </p:cNvPicPr>
          <p:nvPr/>
        </p:nvPicPr>
        <p:blipFill>
          <a:blip r:embed="rId7"/>
          <a:srcRect l="-2571" r="-2571" t="0" b="0"/>
          <a:stretch/>
        </p:blipFill>
        <p:spPr>
          <a:xfrm>
            <a:off x="8620049" y="4662526"/>
            <a:ext cx="105156" cy="114300"/>
          </a:xfrm>
          <a:prstGeom prst="rect">
            <a:avLst/>
          </a:prstGeom>
        </p:spPr>
      </p:pic>
      <p:sp>
        <p:nvSpPr>
          <p:cNvPr id="27" name="Shape 18"/>
          <p:cNvSpPr/>
          <p:nvPr/>
        </p:nvSpPr>
        <p:spPr>
          <a:xfrm>
            <a:off x="0" y="0"/>
            <a:ext cx="4267505" cy="6858000"/>
          </a:xfrm>
          <a:prstGeom prst="rect">
            <a:avLst/>
          </a:prstGeom>
          <a:solidFill>
            <a:srgbClr val="1E3A8A"/>
          </a:solidFill>
          <a:ln w="12700">
            <a:solidFill>
              <a:srgbClr val="FFFFFF">
                <a:alpha val="0"/>
              </a:srgbClr>
            </a:solidFill>
            <a:prstDash val="solid"/>
          </a:ln>
        </p:spPr>
      </p:sp>
      <p:sp>
        <p:nvSpPr>
          <p:cNvPr id="28" name="Shape 19"/>
          <p:cNvSpPr/>
          <p:nvPr/>
        </p:nvSpPr>
        <p:spPr>
          <a:xfrm>
            <a:off x="4229100" y="0"/>
            <a:ext cx="38405" cy="6858000"/>
          </a:xfrm>
          <a:prstGeom prst="rect">
            <a:avLst/>
          </a:prstGeom>
          <a:solidFill>
            <a:srgbClr val="FBBF24"/>
          </a:solidFill>
          <a:ln w="12700">
            <a:solidFill>
              <a:srgbClr val="FFFFFF">
                <a:alpha val="0"/>
              </a:srgbClr>
            </a:solidFill>
            <a:prstDash val="solid"/>
          </a:ln>
        </p:spPr>
      </p:sp>
      <p:sp>
        <p:nvSpPr>
          <p:cNvPr id="29" name="Shape 20"/>
          <p:cNvSpPr/>
          <p:nvPr/>
        </p:nvSpPr>
        <p:spPr>
          <a:xfrm>
            <a:off x="-476402" y="-476402"/>
            <a:ext cx="2857500" cy="2857500"/>
          </a:xfrm>
          <a:prstGeom prst="ellipse">
            <a:avLst/>
          </a:prstGeom>
          <a:noFill/>
          <a:ln w="25400">
            <a:solidFill>
              <a:srgbClr val="FFFFFF">
                <a:alpha val="10000"/>
              </a:srgbClr>
            </a:solidFill>
            <a:prstDash val="solid"/>
          </a:ln>
        </p:spPr>
      </p:sp>
      <p:pic>
        <p:nvPicPr>
          <p:cNvPr id="30" name="Image 7" descr="preencoded.png">    </p:cNvPr>
          <p:cNvPicPr>
            <a:picLocks noChangeAspect="1"/>
          </p:cNvPicPr>
          <p:nvPr/>
        </p:nvPicPr>
        <p:blipFill>
          <a:blip r:embed="rId8"/>
          <a:srcRect l="0" r="0" t="0" b="0"/>
          <a:stretch/>
        </p:blipFill>
        <p:spPr>
          <a:xfrm>
            <a:off x="381305" y="571500"/>
            <a:ext cx="342900" cy="342900"/>
          </a:xfrm>
          <a:prstGeom prst="rect">
            <a:avLst/>
          </a:prstGeom>
        </p:spPr>
      </p:pic>
      <p:sp>
        <p:nvSpPr>
          <p:cNvPr id="31" name="Text 21"/>
          <p:cNvSpPr txBox="1"/>
          <p:nvPr/>
        </p:nvSpPr>
        <p:spPr>
          <a:xfrm>
            <a:off x="875995" y="571500"/>
            <a:ext cx="2905963" cy="342900"/>
          </a:xfrm>
          <a:prstGeom prst="rect">
            <a:avLst/>
          </a:prstGeom>
          <a:noFill/>
          <a:ln/>
        </p:spPr>
        <p:txBody>
          <a:bodyPr wrap="square" lIns="0" tIns="0" rIns="0" bIns="0" rtlCol="0" anchor="ctr"/>
          <a:lstStyle/>
          <a:p>
            <a:pPr algn="l" indent="0" marL="0">
              <a:buNone/>
            </a:pPr>
            <a:r>
              <a:rPr lang="en-US" sz="1000" b="1" spc="105" kern="0" dirty="0">
                <a:solidFill>
                  <a:srgbClr val="BFDBFE"/>
                </a:solidFill>
                <a:latin typeface="Roboto" pitchFamily="34" charset="0"/>
                <a:ea typeface="Roboto" pitchFamily="34" charset="-122"/>
                <a:cs typeface="Roboto" pitchFamily="34" charset="-120"/>
              </a:rPr>
              <a:t>NIST Risk Management Framework</a:t>
            </a:r>
            <a:endParaRPr lang="en-US" sz="1000" dirty="0"/>
          </a:p>
        </p:txBody>
      </p:sp>
      <p:sp>
        <p:nvSpPr>
          <p:cNvPr id="32" name="Text 22"/>
          <p:cNvSpPr txBox="1"/>
          <p:nvPr/>
        </p:nvSpPr>
        <p:spPr>
          <a:xfrm>
            <a:off x="381305" y="1143000"/>
            <a:ext cx="3633826" cy="857707"/>
          </a:xfrm>
          <a:prstGeom prst="rect">
            <a:avLst/>
          </a:prstGeom>
          <a:noFill/>
          <a:ln/>
        </p:spPr>
        <p:txBody>
          <a:bodyPr wrap="square" lIns="0" tIns="0" rIns="0" bIns="0" rtlCol="0" anchor="t"/>
          <a:lstStyle/>
          <a:p>
            <a:pPr algn="l" indent="0" marL="0">
              <a:buNone/>
            </a:pPr>
            <a:r>
              <a:rPr lang="en-US" sz="2700" b="1" dirty="0">
                <a:solidFill>
                  <a:srgbClr val="FFFFFF"/>
                </a:solidFill>
                <a:latin typeface="Merriweather" pitchFamily="34" charset="0"/>
                <a:ea typeface="Merriweather" pitchFamily="34" charset="-122"/>
                <a:cs typeface="Merriweather" pitchFamily="34" charset="-120"/>
              </a:rPr>
              <a:t>NIST Special Publication 800-53</a:t>
            </a:r>
            <a:endParaRPr lang="en-US" sz="2700" dirty="0"/>
          </a:p>
        </p:txBody>
      </p:sp>
      <p:sp>
        <p:nvSpPr>
          <p:cNvPr id="33" name="Text 23"/>
          <p:cNvSpPr txBox="1"/>
          <p:nvPr/>
        </p:nvSpPr>
        <p:spPr>
          <a:xfrm>
            <a:off x="381305" y="2076602"/>
            <a:ext cx="3620110" cy="342900"/>
          </a:xfrm>
          <a:prstGeom prst="rect">
            <a:avLst/>
          </a:prstGeom>
          <a:noFill/>
          <a:ln/>
        </p:spPr>
        <p:txBody>
          <a:bodyPr wrap="square" lIns="0" tIns="0" rIns="0" bIns="0" rtlCol="0" anchor="ctr"/>
          <a:lstStyle/>
          <a:p>
            <a:pPr algn="l" indent="0" marL="0">
              <a:buNone/>
            </a:pPr>
            <a:r>
              <a:rPr lang="en-US" sz="2200" dirty="0">
                <a:solidFill>
                  <a:srgbClr val="DBEAFE"/>
                </a:solidFill>
                <a:latin typeface="Roboto" pitchFamily="34" charset="0"/>
                <a:ea typeface="Roboto" pitchFamily="34" charset="-122"/>
                <a:cs typeface="Roboto" pitchFamily="34" charset="-120"/>
              </a:rPr>
              <a:t>Revision 5</a:t>
            </a:r>
            <a:endParaRPr lang="en-US" sz="2200" dirty="0"/>
          </a:p>
        </p:txBody>
      </p:sp>
      <p:sp>
        <p:nvSpPr>
          <p:cNvPr id="34" name="Shape 24"/>
          <p:cNvSpPr/>
          <p:nvPr/>
        </p:nvSpPr>
        <p:spPr>
          <a:xfrm>
            <a:off x="381305" y="2876702"/>
            <a:ext cx="3504895" cy="9144"/>
          </a:xfrm>
          <a:prstGeom prst="rect">
            <a:avLst/>
          </a:prstGeom>
          <a:solidFill>
            <a:srgbClr val="1D4ED8"/>
          </a:solidFill>
          <a:ln w="12700">
            <a:solidFill>
              <a:srgbClr val="1D4ED8">
                <a:alpha val="0"/>
              </a:srgbClr>
            </a:solidFill>
            <a:prstDash val="solid"/>
          </a:ln>
        </p:spPr>
      </p:sp>
      <p:sp>
        <p:nvSpPr>
          <p:cNvPr id="35" name="Text 25"/>
          <p:cNvSpPr txBox="1"/>
          <p:nvPr/>
        </p:nvSpPr>
        <p:spPr>
          <a:xfrm>
            <a:off x="381305" y="3114446"/>
            <a:ext cx="3620110" cy="267005"/>
          </a:xfrm>
          <a:prstGeom prst="rect">
            <a:avLst/>
          </a:prstGeom>
          <a:noFill/>
          <a:ln/>
        </p:spPr>
        <p:txBody>
          <a:bodyPr wrap="square" lIns="0" tIns="0" rIns="0" bIns="0" rtlCol="0" anchor="ctr"/>
          <a:lstStyle/>
          <a:p>
            <a:pPr algn="l" indent="0" marL="0">
              <a:buNone/>
            </a:pPr>
            <a:r>
              <a:rPr lang="en-US" sz="1300" b="1" dirty="0">
                <a:solidFill>
                  <a:srgbClr val="FFFFFF"/>
                </a:solidFill>
                <a:latin typeface="Roboto" pitchFamily="34" charset="0"/>
                <a:ea typeface="Roboto" pitchFamily="34" charset="-122"/>
                <a:cs typeface="Roboto" pitchFamily="34" charset="-120"/>
              </a:rPr>
              <a:t>Official Standard</a:t>
            </a:r>
            <a:endParaRPr lang="en-US" sz="1300" dirty="0"/>
          </a:p>
        </p:txBody>
      </p:sp>
      <p:sp>
        <p:nvSpPr>
          <p:cNvPr id="36" name="Text 26"/>
          <p:cNvSpPr txBox="1"/>
          <p:nvPr/>
        </p:nvSpPr>
        <p:spPr>
          <a:xfrm>
            <a:off x="381305" y="3419856"/>
            <a:ext cx="3581705" cy="438912"/>
          </a:xfrm>
          <a:prstGeom prst="rect">
            <a:avLst/>
          </a:prstGeom>
          <a:noFill/>
          <a:ln/>
        </p:spPr>
        <p:txBody>
          <a:bodyPr wrap="square" lIns="0" tIns="0" rIns="0" bIns="0" rtlCol="0" anchor="t"/>
          <a:lstStyle/>
          <a:p>
            <a:pPr algn="l" indent="0" marL="0">
              <a:buNone/>
            </a:pPr>
            <a:r>
              <a:rPr lang="en-US" sz="1000" dirty="0">
                <a:solidFill>
                  <a:srgbClr val="BFDBFE"/>
                </a:solidFill>
                <a:latin typeface="Roboto" pitchFamily="34" charset="0"/>
                <a:ea typeface="Roboto" pitchFamily="34" charset="-122"/>
                <a:cs typeface="Roboto" pitchFamily="34" charset="-120"/>
              </a:rPr>
              <a:t>Security and Privacy Controls for Information Systems and Organizations</a:t>
            </a:r>
            <a:endParaRPr lang="en-US" sz="1000" dirty="0"/>
          </a:p>
        </p:txBody>
      </p:sp>
      <p:sp>
        <p:nvSpPr>
          <p:cNvPr id="37" name="Text 27"/>
          <p:cNvSpPr txBox="1"/>
          <p:nvPr/>
        </p:nvSpPr>
        <p:spPr>
          <a:xfrm>
            <a:off x="381305" y="4005072"/>
            <a:ext cx="3620110" cy="152705"/>
          </a:xfrm>
          <a:prstGeom prst="rect">
            <a:avLst/>
          </a:prstGeom>
          <a:noFill/>
          <a:ln/>
        </p:spPr>
        <p:txBody>
          <a:bodyPr wrap="square" lIns="0" tIns="0" rIns="0" bIns="0" rtlCol="0" anchor="ctr"/>
          <a:lstStyle/>
          <a:p>
            <a:pPr algn="l" indent="0" marL="0">
              <a:buNone/>
            </a:pPr>
            <a:r>
              <a:rPr lang="en-US" sz="900" i="1" dirty="0">
                <a:solidFill>
                  <a:srgbClr val="93C5FD"/>
                </a:solidFill>
                <a:latin typeface="Roboto" pitchFamily="34" charset="0"/>
                <a:ea typeface="Roboto" pitchFamily="34" charset="-122"/>
                <a:cs typeface="Roboto" pitchFamily="34" charset="-120"/>
              </a:rPr>
              <a:t>Includes Updates as of Dec. 10, 2020</a:t>
            </a:r>
            <a:endParaRPr lang="en-US" sz="900" dirty="0"/>
          </a:p>
        </p:txBody>
      </p:sp>
      <p:pic>
        <p:nvPicPr>
          <p:cNvPr id="38" name="Image 8" descr="preencoded.png">    </p:cNvPr>
          <p:cNvPicPr>
            <a:picLocks noChangeAspect="1"/>
          </p:cNvPicPr>
          <p:nvPr/>
        </p:nvPicPr>
        <p:blipFill>
          <a:blip r:embed="rId9"/>
          <a:srcRect l="0" r="0" t="0" b="0"/>
          <a:stretch/>
        </p:blipFill>
        <p:spPr>
          <a:xfrm>
            <a:off x="381305" y="6124651"/>
            <a:ext cx="133502" cy="133502"/>
          </a:xfrm>
          <a:prstGeom prst="rect">
            <a:avLst/>
          </a:prstGeom>
        </p:spPr>
      </p:pic>
      <p:sp>
        <p:nvSpPr>
          <p:cNvPr id="39" name="Text 28"/>
          <p:cNvSpPr txBox="1"/>
          <p:nvPr/>
        </p:nvSpPr>
        <p:spPr>
          <a:xfrm>
            <a:off x="590702" y="6096305"/>
            <a:ext cx="3310128"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National Institute of Standards and Technology</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32204"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02</a:t>
            </a:r>
            <a:endParaRPr lang="en-US" sz="9600" dirty="0"/>
          </a:p>
        </p:txBody>
      </p:sp>
      <p:pic>
        <p:nvPicPr>
          <p:cNvPr id="6" name="Image 0" descr="preencoded.png">    </p:cNvPr>
          <p:cNvPicPr>
            <a:picLocks noChangeAspect="1"/>
          </p:cNvPicPr>
          <p:nvPr/>
        </p:nvPicPr>
        <p:blipFill>
          <a:blip r:embed="rId1"/>
          <a:srcRect l="-5" r="-5" t="0" b="0"/>
          <a:stretch/>
        </p:blipFill>
        <p:spPr>
          <a:xfrm>
            <a:off x="9239098" y="4286707"/>
            <a:ext cx="3429000"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326234"/>
            <a:ext cx="4515307" cy="1429207"/>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Document Ecosystem</a:t>
            </a:r>
            <a:endParaRPr lang="en-US" sz="4500" dirty="0"/>
          </a:p>
        </p:txBody>
      </p:sp>
      <p:sp>
        <p:nvSpPr>
          <p:cNvPr id="9" name="Shape 5"/>
          <p:cNvSpPr/>
          <p:nvPr/>
        </p:nvSpPr>
        <p:spPr>
          <a:xfrm>
            <a:off x="571500" y="405993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05993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Understanding how the NIST 800-53 family fits together to support comprehensive risk management.</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Key Publications Covered</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181051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SP 800-53</a:t>
            </a:r>
            <a:endParaRPr lang="en-US" sz="1500" dirty="0"/>
          </a:p>
        </p:txBody>
      </p:sp>
      <p:sp>
        <p:nvSpPr>
          <p:cNvPr id="14" name="Text 10"/>
          <p:cNvSpPr txBox="1"/>
          <p:nvPr/>
        </p:nvSpPr>
        <p:spPr>
          <a:xfrm>
            <a:off x="7114946" y="2104949"/>
            <a:ext cx="2063801"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Security and Privacy Controls</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1223467"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SP 800-53B</a:t>
            </a:r>
            <a:endParaRPr lang="en-US" sz="1500" dirty="0"/>
          </a:p>
        </p:txBody>
      </p:sp>
      <p:sp>
        <p:nvSpPr>
          <p:cNvPr id="17" name="Text 13"/>
          <p:cNvSpPr txBox="1"/>
          <p:nvPr/>
        </p:nvSpPr>
        <p:spPr>
          <a:xfrm>
            <a:off x="7114946" y="3152851"/>
            <a:ext cx="124724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Control Baselines</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1524305"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SP 800-53A</a:t>
            </a:r>
            <a:endParaRPr lang="en-US" sz="1500" dirty="0"/>
          </a:p>
        </p:txBody>
      </p:sp>
      <p:sp>
        <p:nvSpPr>
          <p:cNvPr id="20" name="Text 16"/>
          <p:cNvSpPr txBox="1"/>
          <p:nvPr/>
        </p:nvSpPr>
        <p:spPr>
          <a:xfrm>
            <a:off x="7114946" y="4200754"/>
            <a:ext cx="172364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Assessment Procedures</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2258568"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SP 800-37</a:t>
            </a:r>
            <a:endParaRPr lang="en-US" sz="1500" dirty="0"/>
          </a:p>
        </p:txBody>
      </p:sp>
      <p:sp>
        <p:nvSpPr>
          <p:cNvPr id="23" name="Text 19"/>
          <p:cNvSpPr txBox="1"/>
          <p:nvPr/>
        </p:nvSpPr>
        <p:spPr>
          <a:xfrm>
            <a:off x="7114946" y="5248656"/>
            <a:ext cx="256763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Risk Management Framework (RMF)</a:t>
            </a:r>
            <a:endParaRPr lang="en-US" sz="1000" dirty="0"/>
          </a:p>
        </p:txBody>
      </p:sp>
      <p:sp>
        <p:nvSpPr>
          <p:cNvPr id="24" name="Shape 20"/>
          <p:cNvSpPr/>
          <p:nvPr/>
        </p:nvSpPr>
        <p:spPr>
          <a:xfrm>
            <a:off x="571500" y="1888236"/>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188823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0" r="0" t="0" b="0"/>
          <a:stretch/>
        </p:blipFill>
        <p:spPr>
          <a:xfrm>
            <a:off x="6534302" y="1904695"/>
            <a:ext cx="304495" cy="304495"/>
          </a:xfrm>
          <a:prstGeom prst="rect">
            <a:avLst/>
          </a:prstGeom>
        </p:spPr>
      </p:pic>
      <p:pic>
        <p:nvPicPr>
          <p:cNvPr id="27" name="Image 3" descr="preencoded.png">    </p:cNvPr>
          <p:cNvPicPr>
            <a:picLocks noChangeAspect="1"/>
          </p:cNvPicPr>
          <p:nvPr/>
        </p:nvPicPr>
        <p:blipFill>
          <a:blip r:embed="rId4"/>
          <a:srcRect l="0" r="0" t="0" b="0"/>
          <a:stretch/>
        </p:blipFill>
        <p:spPr>
          <a:xfrm>
            <a:off x="6534302" y="2952598"/>
            <a:ext cx="304495" cy="304495"/>
          </a:xfrm>
          <a:prstGeom prst="rect">
            <a:avLst/>
          </a:prstGeom>
        </p:spPr>
      </p:pic>
      <p:pic>
        <p:nvPicPr>
          <p:cNvPr id="28" name="Image 4" descr="preencoded.png">    </p:cNvPr>
          <p:cNvPicPr>
            <a:picLocks noChangeAspect="1"/>
          </p:cNvPicPr>
          <p:nvPr/>
        </p:nvPicPr>
        <p:blipFill>
          <a:blip r:embed="rId5"/>
          <a:srcRect l="-50" r="-50" t="0" b="0"/>
          <a:stretch/>
        </p:blipFill>
        <p:spPr>
          <a:xfrm>
            <a:off x="6572707" y="4000500"/>
            <a:ext cx="228600" cy="304495"/>
          </a:xfrm>
          <a:prstGeom prst="rect">
            <a:avLst/>
          </a:prstGeom>
        </p:spPr>
      </p:pic>
      <p:pic>
        <p:nvPicPr>
          <p:cNvPr id="29" name="Image 5" descr="preencoded.png">    </p:cNvPr>
          <p:cNvPicPr>
            <a:picLocks noChangeAspect="1"/>
          </p:cNvPicPr>
          <p:nvPr/>
        </p:nvPicPr>
        <p:blipFill>
          <a:blip r:embed="rId6"/>
          <a:srcRect l="0" r="0" t="0" b="0"/>
          <a:stretch/>
        </p:blipFill>
        <p:spPr>
          <a:xfrm>
            <a:off x="6534302" y="5048402"/>
            <a:ext cx="304495" cy="30449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6495898"/>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blip>
          <a:srcRect l="-1" r="-1" t="0" b="0"/>
          <a:stretch/>
        </p:blipFill>
        <p:spPr>
          <a:xfrm>
            <a:off x="0" y="1143000"/>
            <a:ext cx="12191695" cy="6488582"/>
          </a:xfrm>
          <a:prstGeom prst="rect">
            <a:avLst/>
          </a:prstGeom>
        </p:spPr>
      </p:pic>
      <p:pic>
        <p:nvPicPr>
          <p:cNvPr id="6" name="Image 1" descr="preencoded.png">    </p:cNvPr>
          <p:cNvPicPr>
            <a:picLocks noChangeAspect="1"/>
          </p:cNvPicPr>
          <p:nvPr/>
        </p:nvPicPr>
        <p:blipFill>
          <a:blip r:embed="rId2"/>
          <a:srcRect l="0" r="0" t="-1" b="-1"/>
          <a:stretch/>
        </p:blipFill>
        <p:spPr>
          <a:xfrm>
            <a:off x="571500" y="1524305"/>
            <a:ext cx="4415638" cy="5726887"/>
          </a:xfrm>
          <a:prstGeom prst="rect">
            <a:avLst/>
          </a:prstGeom>
        </p:spPr>
      </p:pic>
      <p:sp>
        <p:nvSpPr>
          <p:cNvPr id="7" name="Text 3"/>
          <p:cNvSpPr txBox="1"/>
          <p:nvPr/>
        </p:nvSpPr>
        <p:spPr>
          <a:xfrm>
            <a:off x="714146" y="2125066"/>
            <a:ext cx="4134002" cy="267005"/>
          </a:xfrm>
          <a:prstGeom prst="rect">
            <a:avLst/>
          </a:prstGeom>
          <a:noFill/>
          <a:ln/>
        </p:spPr>
        <p:txBody>
          <a:bodyPr wrap="square" lIns="0" tIns="0" rIns="0" bIns="0" rtlCol="0" anchor="ctr"/>
          <a:lstStyle/>
          <a:p>
            <a:pPr algn="ctr" indent="0" marL="0">
              <a:buNone/>
            </a:pPr>
            <a:r>
              <a:rPr lang="en-US" sz="1500" b="1" spc="75" kern="0" dirty="0">
                <a:solidFill>
                  <a:srgbClr val="1E3A8A"/>
                </a:solidFill>
                <a:latin typeface="Roboto" pitchFamily="34" charset="0"/>
                <a:ea typeface="Roboto" pitchFamily="34" charset="-122"/>
                <a:cs typeface="Roboto" pitchFamily="34" charset="-120"/>
              </a:rPr>
              <a:t>The Chain of Custody</a:t>
            </a:r>
            <a:endParaRPr lang="en-US" sz="1500" dirty="0"/>
          </a:p>
        </p:txBody>
      </p:sp>
      <p:sp>
        <p:nvSpPr>
          <p:cNvPr id="8" name="Shape 4"/>
          <p:cNvSpPr/>
          <p:nvPr/>
        </p:nvSpPr>
        <p:spPr>
          <a:xfrm>
            <a:off x="969264" y="2620670"/>
            <a:ext cx="3619195" cy="800100"/>
          </a:xfrm>
          <a:prstGeom prst="roundRect">
            <a:avLst>
              <a:gd name="adj" fmla="val 10884"/>
            </a:avLst>
          </a:prstGeom>
          <a:solidFill>
            <a:srgbClr val="F0F9FF"/>
          </a:solidFill>
          <a:ln w="25400">
            <a:solidFill>
              <a:srgbClr val="3B82F6"/>
            </a:solidFill>
            <a:prstDash val="solid"/>
          </a:ln>
        </p:spPr>
      </p:sp>
      <p:sp>
        <p:nvSpPr>
          <p:cNvPr id="9" name="Shape 5"/>
          <p:cNvSpPr/>
          <p:nvPr/>
        </p:nvSpPr>
        <p:spPr>
          <a:xfrm>
            <a:off x="1227125" y="2782519"/>
            <a:ext cx="476402" cy="476402"/>
          </a:xfrm>
          <a:prstGeom prst="ellipse">
            <a:avLst/>
          </a:prstGeom>
          <a:solidFill>
            <a:srgbClr val="3B82F6"/>
          </a:solidFill>
          <a:ln w="12700">
            <a:solidFill>
              <a:srgbClr val="FFFFFF">
                <a:alpha val="0"/>
              </a:srgbClr>
            </a:solidFill>
            <a:prstDash val="solid"/>
          </a:ln>
        </p:spPr>
      </p:sp>
      <p:pic>
        <p:nvPicPr>
          <p:cNvPr id="10" name="Image 2" descr="preencoded.png">    </p:cNvPr>
          <p:cNvPicPr>
            <a:picLocks noChangeAspect="1"/>
          </p:cNvPicPr>
          <p:nvPr/>
        </p:nvPicPr>
        <p:blipFill>
          <a:blip r:embed="rId3"/>
          <a:srcRect l="0" r="0" t="0" b="0"/>
          <a:stretch/>
        </p:blipFill>
        <p:spPr>
          <a:xfrm>
            <a:off x="1369771" y="2925166"/>
            <a:ext cx="190195" cy="190195"/>
          </a:xfrm>
          <a:prstGeom prst="rect">
            <a:avLst/>
          </a:prstGeom>
        </p:spPr>
      </p:pic>
      <p:sp>
        <p:nvSpPr>
          <p:cNvPr id="11" name="Text 6"/>
          <p:cNvSpPr txBox="1"/>
          <p:nvPr/>
        </p:nvSpPr>
        <p:spPr>
          <a:xfrm>
            <a:off x="1893722" y="2810866"/>
            <a:ext cx="172364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Control Specification</a:t>
            </a:r>
            <a:endParaRPr lang="en-US" sz="1200" dirty="0"/>
          </a:p>
        </p:txBody>
      </p:sp>
      <p:sp>
        <p:nvSpPr>
          <p:cNvPr id="12" name="Text 7"/>
          <p:cNvSpPr txBox="1"/>
          <p:nvPr/>
        </p:nvSpPr>
        <p:spPr>
          <a:xfrm>
            <a:off x="1893722" y="3077870"/>
            <a:ext cx="170444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Requirement (e.g., AC-2)</a:t>
            </a:r>
            <a:endParaRPr lang="en-US" sz="900" dirty="0"/>
          </a:p>
        </p:txBody>
      </p:sp>
      <p:pic>
        <p:nvPicPr>
          <p:cNvPr id="13" name="Image 3" descr="preencoded.png">    </p:cNvPr>
          <p:cNvPicPr>
            <a:picLocks noChangeAspect="1"/>
          </p:cNvPicPr>
          <p:nvPr/>
        </p:nvPicPr>
        <p:blipFill>
          <a:blip r:embed="rId4"/>
          <a:srcRect l="-481" r="-481" t="0" b="0"/>
          <a:stretch/>
        </p:blipFill>
        <p:spPr>
          <a:xfrm>
            <a:off x="1464869" y="3258922"/>
            <a:ext cx="19202" cy="237744"/>
          </a:xfrm>
          <a:prstGeom prst="rect">
            <a:avLst/>
          </a:prstGeom>
        </p:spPr>
      </p:pic>
      <p:sp>
        <p:nvSpPr>
          <p:cNvPr id="14" name="Shape 8"/>
          <p:cNvSpPr/>
          <p:nvPr/>
        </p:nvSpPr>
        <p:spPr>
          <a:xfrm>
            <a:off x="969264" y="3658514"/>
            <a:ext cx="3619195" cy="800100"/>
          </a:xfrm>
          <a:prstGeom prst="roundRect">
            <a:avLst>
              <a:gd name="adj" fmla="val 10884"/>
            </a:avLst>
          </a:prstGeom>
          <a:solidFill>
            <a:srgbClr val="F0F9FF"/>
          </a:solidFill>
          <a:ln w="25400">
            <a:solidFill>
              <a:srgbClr val="3B82F6"/>
            </a:solidFill>
            <a:prstDash val="solid"/>
          </a:ln>
        </p:spPr>
      </p:sp>
      <p:sp>
        <p:nvSpPr>
          <p:cNvPr id="15" name="Shape 9"/>
          <p:cNvSpPr/>
          <p:nvPr/>
        </p:nvSpPr>
        <p:spPr>
          <a:xfrm>
            <a:off x="1227125" y="3820363"/>
            <a:ext cx="476402" cy="476402"/>
          </a:xfrm>
          <a:prstGeom prst="ellipse">
            <a:avLst/>
          </a:prstGeom>
          <a:solidFill>
            <a:srgbClr val="3B82F6"/>
          </a:solidFill>
          <a:ln w="12700">
            <a:solidFill>
              <a:srgbClr val="FFFFFF">
                <a:alpha val="0"/>
              </a:srgbClr>
            </a:solidFill>
            <a:prstDash val="solid"/>
          </a:ln>
        </p:spPr>
      </p:sp>
      <p:pic>
        <p:nvPicPr>
          <p:cNvPr id="16" name="Image 4" descr="preencoded.png">    </p:cNvPr>
          <p:cNvPicPr>
            <a:picLocks noChangeAspect="1"/>
          </p:cNvPicPr>
          <p:nvPr/>
        </p:nvPicPr>
        <p:blipFill>
          <a:blip r:embed="rId5"/>
          <a:srcRect l="0" r="0" t="0" b="0"/>
          <a:stretch/>
        </p:blipFill>
        <p:spPr>
          <a:xfrm>
            <a:off x="1369771" y="3963924"/>
            <a:ext cx="190195" cy="190195"/>
          </a:xfrm>
          <a:prstGeom prst="rect">
            <a:avLst/>
          </a:prstGeom>
        </p:spPr>
      </p:pic>
      <p:sp>
        <p:nvSpPr>
          <p:cNvPr id="17" name="Text 10"/>
          <p:cNvSpPr txBox="1"/>
          <p:nvPr/>
        </p:nvSpPr>
        <p:spPr>
          <a:xfrm>
            <a:off x="1893722" y="3849624"/>
            <a:ext cx="2030882"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System Mechanism</a:t>
            </a:r>
            <a:endParaRPr lang="en-US" sz="1200" dirty="0"/>
          </a:p>
        </p:txBody>
      </p:sp>
      <p:sp>
        <p:nvSpPr>
          <p:cNvPr id="18" name="Text 11"/>
          <p:cNvSpPr txBox="1"/>
          <p:nvPr/>
        </p:nvSpPr>
        <p:spPr>
          <a:xfrm>
            <a:off x="1893722" y="4115714"/>
            <a:ext cx="2324405"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Implementation (e.g., Active Directory)</a:t>
            </a:r>
            <a:endParaRPr lang="en-US" sz="900" dirty="0"/>
          </a:p>
        </p:txBody>
      </p:sp>
      <p:pic>
        <p:nvPicPr>
          <p:cNvPr id="19" name="Image 5" descr="preencoded.png">    </p:cNvPr>
          <p:cNvPicPr>
            <a:picLocks noChangeAspect="1"/>
          </p:cNvPicPr>
          <p:nvPr/>
        </p:nvPicPr>
        <p:blipFill>
          <a:blip r:embed="rId6"/>
          <a:srcRect l="-481" r="-481" t="0" b="0"/>
          <a:stretch/>
        </p:blipFill>
        <p:spPr>
          <a:xfrm>
            <a:off x="1464869" y="4296766"/>
            <a:ext cx="19202" cy="237744"/>
          </a:xfrm>
          <a:prstGeom prst="rect">
            <a:avLst/>
          </a:prstGeom>
        </p:spPr>
      </p:pic>
      <p:sp>
        <p:nvSpPr>
          <p:cNvPr id="20" name="Shape 12"/>
          <p:cNvSpPr/>
          <p:nvPr/>
        </p:nvSpPr>
        <p:spPr>
          <a:xfrm>
            <a:off x="969264" y="4697273"/>
            <a:ext cx="3619195" cy="800100"/>
          </a:xfrm>
          <a:prstGeom prst="roundRect">
            <a:avLst>
              <a:gd name="adj" fmla="val 10884"/>
            </a:avLst>
          </a:prstGeom>
          <a:solidFill>
            <a:srgbClr val="F0F9FF"/>
          </a:solidFill>
          <a:ln w="25400">
            <a:solidFill>
              <a:srgbClr val="3B82F6"/>
            </a:solidFill>
            <a:prstDash val="solid"/>
          </a:ln>
        </p:spPr>
      </p:sp>
      <p:sp>
        <p:nvSpPr>
          <p:cNvPr id="21" name="Shape 13"/>
          <p:cNvSpPr/>
          <p:nvPr/>
        </p:nvSpPr>
        <p:spPr>
          <a:xfrm>
            <a:off x="1227125" y="4859122"/>
            <a:ext cx="476402" cy="476402"/>
          </a:xfrm>
          <a:prstGeom prst="ellipse">
            <a:avLst/>
          </a:prstGeom>
          <a:solidFill>
            <a:srgbClr val="3B82F6"/>
          </a:solidFill>
          <a:ln w="12700">
            <a:solidFill>
              <a:srgbClr val="FFFFFF">
                <a:alpha val="0"/>
              </a:srgbClr>
            </a:solidFill>
            <a:prstDash val="solid"/>
          </a:ln>
        </p:spPr>
      </p:sp>
      <p:pic>
        <p:nvPicPr>
          <p:cNvPr id="22" name="Image 6" descr="preencoded.png">    </p:cNvPr>
          <p:cNvPicPr>
            <a:picLocks noChangeAspect="1"/>
          </p:cNvPicPr>
          <p:nvPr/>
        </p:nvPicPr>
        <p:blipFill>
          <a:blip r:embed="rId7"/>
          <a:srcRect l="-1282" r="-1282" t="0" b="0"/>
          <a:stretch/>
        </p:blipFill>
        <p:spPr>
          <a:xfrm>
            <a:off x="1355141" y="5001768"/>
            <a:ext cx="219456" cy="190195"/>
          </a:xfrm>
          <a:prstGeom prst="rect">
            <a:avLst/>
          </a:prstGeom>
        </p:spPr>
      </p:pic>
      <p:sp>
        <p:nvSpPr>
          <p:cNvPr id="23" name="Text 14"/>
          <p:cNvSpPr txBox="1"/>
          <p:nvPr/>
        </p:nvSpPr>
        <p:spPr>
          <a:xfrm>
            <a:off x="1893722" y="4887468"/>
            <a:ext cx="1848002"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Evidence Artifact</a:t>
            </a:r>
            <a:endParaRPr lang="en-US" sz="1200" dirty="0"/>
          </a:p>
        </p:txBody>
      </p:sp>
      <p:sp>
        <p:nvSpPr>
          <p:cNvPr id="24" name="Text 15"/>
          <p:cNvSpPr txBox="1"/>
          <p:nvPr/>
        </p:nvSpPr>
        <p:spPr>
          <a:xfrm>
            <a:off x="1893722" y="5154473"/>
            <a:ext cx="2108606"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Tangible proof (e.g., Config Export)</a:t>
            </a:r>
            <a:endParaRPr lang="en-US" sz="900" dirty="0"/>
          </a:p>
        </p:txBody>
      </p:sp>
      <p:sp>
        <p:nvSpPr>
          <p:cNvPr id="25" name="Shape 16"/>
          <p:cNvSpPr/>
          <p:nvPr/>
        </p:nvSpPr>
        <p:spPr>
          <a:xfrm>
            <a:off x="771754" y="5735117"/>
            <a:ext cx="4019702" cy="914400"/>
          </a:xfrm>
          <a:prstGeom prst="roundRect">
            <a:avLst>
              <a:gd name="adj" fmla="val 12500"/>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26" name="Text 17"/>
          <p:cNvSpPr txBox="1"/>
          <p:nvPr/>
        </p:nvSpPr>
        <p:spPr>
          <a:xfrm>
            <a:off x="1095451" y="5925312"/>
            <a:ext cx="3372307" cy="305410"/>
          </a:xfrm>
          <a:prstGeom prst="rect">
            <a:avLst/>
          </a:prstGeom>
          <a:noFill/>
          <a:ln/>
        </p:spPr>
        <p:txBody>
          <a:bodyPr wrap="square" lIns="0" tIns="0" rIns="0" bIns="0" rtlCol="0" anchor="ctr"/>
          <a:lstStyle/>
          <a:p>
            <a:pPr algn="ctr" indent="0" marL="0">
              <a:buNone/>
            </a:pPr>
            <a:r>
              <a:rPr lang="en-US" sz="1800" b="1" dirty="0">
                <a:solidFill>
                  <a:srgbClr val="FFFFFF"/>
                </a:solidFill>
                <a:latin typeface="Roboto" pitchFamily="34" charset="0"/>
                <a:ea typeface="Roboto" pitchFamily="34" charset="-122"/>
                <a:cs typeface="Roboto" pitchFamily="34" charset="-120"/>
              </a:rPr>
              <a:t> Full Traceability</a:t>
            </a:r>
            <a:endParaRPr lang="en-US" sz="1800" dirty="0"/>
          </a:p>
        </p:txBody>
      </p:sp>
      <p:pic>
        <p:nvPicPr>
          <p:cNvPr id="27" name="Image 7" descr="preencoded.png">    </p:cNvPr>
          <p:cNvPicPr>
            <a:picLocks noChangeAspect="1"/>
          </p:cNvPicPr>
          <p:nvPr/>
        </p:nvPicPr>
        <p:blipFill>
          <a:blip r:embed="rId8"/>
          <a:srcRect l="-80" r="-80" t="0" b="0"/>
          <a:stretch/>
        </p:blipFill>
        <p:spPr>
          <a:xfrm>
            <a:off x="1756562" y="5954573"/>
            <a:ext cx="286207" cy="228600"/>
          </a:xfrm>
          <a:prstGeom prst="rect">
            <a:avLst/>
          </a:prstGeom>
        </p:spPr>
      </p:pic>
      <p:sp>
        <p:nvSpPr>
          <p:cNvPr id="28" name="Text 18"/>
          <p:cNvSpPr txBox="1"/>
          <p:nvPr/>
        </p:nvSpPr>
        <p:spPr>
          <a:xfrm>
            <a:off x="1095451" y="6268212"/>
            <a:ext cx="3372307" cy="191110"/>
          </a:xfrm>
          <a:prstGeom prst="rect">
            <a:avLst/>
          </a:prstGeom>
          <a:noFill/>
          <a:ln/>
        </p:spPr>
        <p:txBody>
          <a:bodyPr wrap="square" lIns="0" tIns="0" rIns="0" bIns="0" rtlCol="0" anchor="ctr"/>
          <a:lstStyle/>
          <a:p>
            <a:pPr algn="ctr" indent="0" marL="0">
              <a:buNone/>
            </a:pPr>
            <a:r>
              <a:rPr lang="en-US" sz="1000" dirty="0">
                <a:solidFill>
                  <a:srgbClr val="BFDBFE"/>
                </a:solidFill>
                <a:latin typeface="Roboto" pitchFamily="34" charset="0"/>
                <a:ea typeface="Roboto" pitchFamily="34" charset="-122"/>
                <a:cs typeface="Roboto" pitchFamily="34" charset="-120"/>
              </a:rPr>
              <a:t>Control → Mechanism → Evidence → Finding</a:t>
            </a:r>
            <a:endParaRPr lang="en-US" sz="1000" dirty="0"/>
          </a:p>
        </p:txBody>
      </p:sp>
      <p:pic>
        <p:nvPicPr>
          <p:cNvPr id="29" name="Image 8" descr="preencoded.png">    </p:cNvPr>
          <p:cNvPicPr>
            <a:picLocks noChangeAspect="1"/>
          </p:cNvPicPr>
          <p:nvPr/>
        </p:nvPicPr>
        <p:blipFill>
          <a:blip r:embed="rId9"/>
          <a:srcRect l="-8" r="-8" t="0" b="0"/>
          <a:stretch/>
        </p:blipFill>
        <p:spPr>
          <a:xfrm>
            <a:off x="5463540" y="1524305"/>
            <a:ext cx="6156655" cy="1459382"/>
          </a:xfrm>
          <a:prstGeom prst="rect">
            <a:avLst/>
          </a:prstGeom>
        </p:spPr>
      </p:pic>
      <p:sp>
        <p:nvSpPr>
          <p:cNvPr id="30" name="Text 19"/>
          <p:cNvSpPr txBox="1"/>
          <p:nvPr/>
        </p:nvSpPr>
        <p:spPr>
          <a:xfrm>
            <a:off x="5739689" y="1752905"/>
            <a:ext cx="5772607"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ui-serif" pitchFamily="34" charset="0"/>
                <a:ea typeface="ui-serif" pitchFamily="34" charset="-122"/>
                <a:cs typeface="ui-serif" pitchFamily="34" charset="-120"/>
              </a:rPr>
              <a:t>Mapping Evidence to Controls</a:t>
            </a:r>
            <a:endParaRPr lang="en-US" sz="1300" dirty="0"/>
          </a:p>
        </p:txBody>
      </p:sp>
      <p:sp>
        <p:nvSpPr>
          <p:cNvPr id="31" name="Text 20"/>
          <p:cNvSpPr txBox="1"/>
          <p:nvPr/>
        </p:nvSpPr>
        <p:spPr>
          <a:xfrm>
            <a:off x="5739689" y="2095805"/>
            <a:ext cx="5734202" cy="667512"/>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 Evidence must be traceable. Assessors should never guess which control an artifact supports. Implement strict naming conventions (e.g., </a:t>
            </a:r>
            <a:pPr algn="l" indent="0" marL="0">
              <a:buNone/>
            </a:pPr>
            <a:r>
              <a:rPr lang="en-US" sz="1000" dirty="0">
                <a:solidFill>
                  <a:srgbClr val="1F2937"/>
                </a:solidFill>
                <a:latin typeface="ui-monospace" pitchFamily="34" charset="0"/>
                <a:ea typeface="ui-monospace" pitchFamily="34" charset="-122"/>
                <a:cs typeface="ui-monospace" pitchFamily="34" charset="-120"/>
              </a:rPr>
              <a:t>AC-2_UserList_2024-10-15.csv</a:t>
            </a:r>
            <a:pPr algn="l" indent="0" marL="0">
              <a:buNone/>
            </a:pPr>
            <a:r>
              <a:rPr lang="en-US" sz="1000" dirty="0">
                <a:solidFill>
                  <a:srgbClr val="4B5563"/>
                </a:solidFill>
                <a:latin typeface="Roboto" pitchFamily="34" charset="0"/>
                <a:ea typeface="Roboto" pitchFamily="34" charset="-122"/>
                <a:cs typeface="Roboto" pitchFamily="34" charset="-120"/>
              </a:rPr>
              <a:t>) and maintain a mapping matrix to ensure audit readiness. </a:t>
            </a:r>
            <a:endParaRPr lang="en-US" sz="1000" dirty="0"/>
          </a:p>
        </p:txBody>
      </p:sp>
      <p:sp>
        <p:nvSpPr>
          <p:cNvPr id="32" name="Text 21"/>
          <p:cNvSpPr txBox="1"/>
          <p:nvPr/>
        </p:nvSpPr>
        <p:spPr>
          <a:xfrm>
            <a:off x="5692140" y="3269894"/>
            <a:ext cx="6048756"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 Required Evidence Metadata </a:t>
            </a:r>
            <a:endParaRPr lang="en-US" sz="1200" dirty="0"/>
          </a:p>
        </p:txBody>
      </p:sp>
      <p:pic>
        <p:nvPicPr>
          <p:cNvPr id="33" name="Image 9" descr="preencoded.png">    </p:cNvPr>
          <p:cNvPicPr>
            <a:picLocks noChangeAspect="1"/>
          </p:cNvPicPr>
          <p:nvPr/>
        </p:nvPicPr>
        <p:blipFill>
          <a:blip r:embed="rId10"/>
          <a:srcRect l="0" r="0" t="0" b="0"/>
          <a:stretch/>
        </p:blipFill>
        <p:spPr>
          <a:xfrm>
            <a:off x="5463540" y="3307385"/>
            <a:ext cx="152705" cy="152705"/>
          </a:xfrm>
          <a:prstGeom prst="rect">
            <a:avLst/>
          </a:prstGeom>
        </p:spPr>
      </p:pic>
      <p:graphicFrame>
        <p:nvGraphicFramePr>
          <p:cNvPr id="101" name="Table 0"/>
          <p:cNvGraphicFramePr>
            <a:graphicFrameLocks noGrp="1"/>
          </p:cNvGraphicFramePr>
          <p:nvPr>
            <p:extLst>
              <p:ext uri="{D42A27DB-BD31-4B8C-83A1-F6EECF244321}">
                <p14:modId xmlns:p14="http://schemas.microsoft.com/office/powerpoint/2010/main" val="1579011935"/>
              </p:ext>
            </p:extLst>
          </p:nvPr>
        </p:nvGraphicFramePr>
        <p:xfrm>
          <a:off x="5463540" y="3612794"/>
          <a:ext cx="6163056" cy="2115007"/>
        </p:xfrm>
        <a:graphic>
          <a:graphicData uri="http://schemas.openxmlformats.org/drawingml/2006/table">
            <a:tbl>
              <a:tblPr/>
              <a:tblGrid>
                <a:gridCol w="1359713"/>
                <a:gridCol w="4778654"/>
              </a:tblGrid>
              <a:tr h="528752">
                <a:tc>
                  <a:txBody>
                    <a:bodyPr/>
                    <a:lstStyle/>
                    <a:p>
                      <a:pPr algn="l" indent="0" marL="0">
                        <a:buNone/>
                      </a:pPr>
                      <a:r>
                        <a:rPr lang="en-US" sz="1200" b="1" dirty="0">
                          <a:solidFill>
                            <a:srgbClr val="1E3A8A"/>
                          </a:solidFill>
                          <a:latin typeface="Roboto" pitchFamily="34" charset="0"/>
                          <a:ea typeface="Roboto" pitchFamily="34" charset="-122"/>
                          <a:cs typeface="Roboto" pitchFamily="34" charset="-120"/>
                        </a:rPr>
                        <a:t>Attribute</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19050" cap="flat" cmpd="sng" algn="ctr">
                      <a:solidFill>
                        <a:srgbClr val="E2E8F0"/>
                      </a:solidFill>
                      <a:prstDash val="solid"/>
                      <a:round/>
                      <a:headEnd type="none" w="med" len="med"/>
                      <a:tailEnd type="none" w="med" len="med"/>
                    </a:lnB>
                    <a:solidFill>
                      <a:srgbClr val="F8FAFC"/>
                    </a:solidFill>
                  </a:tcPr>
                </a:tc>
                <a:tc>
                  <a:txBody>
                    <a:bodyPr/>
                    <a:lstStyle/>
                    <a:p>
                      <a:pPr algn="l" indent="0" marL="0">
                        <a:buNone/>
                      </a:pPr>
                      <a:r>
                        <a:rPr lang="en-US" sz="1200" b="1" dirty="0">
                          <a:solidFill>
                            <a:srgbClr val="1E3A8A"/>
                          </a:solidFill>
                          <a:latin typeface="Roboto" pitchFamily="34" charset="0"/>
                          <a:ea typeface="Roboto" pitchFamily="34" charset="-122"/>
                          <a:cs typeface="Roboto" pitchFamily="34" charset="-120"/>
                        </a:rPr>
                        <a:t>Why it Matters</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19050" cap="flat" cmpd="sng" algn="ctr">
                      <a:solidFill>
                        <a:srgbClr val="E2E8F0"/>
                      </a:solidFill>
                      <a:prstDash val="solid"/>
                      <a:round/>
                      <a:headEnd type="none" w="med" len="med"/>
                      <a:tailEnd type="none" w="med" len="med"/>
                    </a:lnB>
                    <a:solidFill>
                      <a:srgbClr val="F8FAFC"/>
                    </a:solidFill>
                  </a:tcPr>
                </a:tc>
              </a:tr>
              <a:tr h="528752">
                <a:tc>
                  <a:txBody>
                    <a:bodyPr/>
                    <a:lstStyle/>
                    <a:p>
                      <a:pPr indent="0" marL="0">
                        <a:buNone/>
                      </a:pPr>
                      <a:r>
                        <a:rPr lang="en-US" sz="1200" b="1" dirty="0">
                          <a:solidFill>
                            <a:srgbClr val="334155"/>
                          </a:solidFill>
                          <a:latin typeface="Roboto" pitchFamily="34" charset="0"/>
                          <a:ea typeface="Roboto" pitchFamily="34" charset="-122"/>
                          <a:cs typeface="Roboto" pitchFamily="34" charset="-120"/>
                        </a:rPr>
                        <a:t>Timestamp</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050" dirty="0">
                          <a:solidFill>
                            <a:srgbClr val="334155"/>
                          </a:solidFill>
                          <a:latin typeface="Roboto" pitchFamily="34" charset="0"/>
                          <a:ea typeface="Roboto" pitchFamily="34" charset="-122"/>
                          <a:cs typeface="Roboto" pitchFamily="34" charset="-120"/>
                        </a:rPr>
                        <a:t>Proves the configuration existed at the time of assessment (not historical).</a:t>
                      </a:r>
                      <a:endParaRPr lang="en-US" sz="1200" dirty="0"/>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r>
              <a:tr h="528752">
                <a:tc>
                  <a:txBody>
                    <a:bodyPr/>
                    <a:lstStyle/>
                    <a:p>
                      <a:pPr indent="0" marL="0">
                        <a:buNone/>
                      </a:pPr>
                      <a:r>
                        <a:rPr lang="en-US" sz="1200" b="1" dirty="0">
                          <a:solidFill>
                            <a:srgbClr val="334155"/>
                          </a:solidFill>
                          <a:latin typeface="Roboto" pitchFamily="34" charset="0"/>
                          <a:ea typeface="Roboto" pitchFamily="34" charset="-122"/>
                          <a:cs typeface="Roboto" pitchFamily="34" charset="-120"/>
                        </a:rPr>
                        <a:t>Source/Owner</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050" dirty="0">
                          <a:solidFill>
                            <a:srgbClr val="334155"/>
                          </a:solidFill>
                          <a:latin typeface="Roboto" pitchFamily="34" charset="0"/>
                          <a:ea typeface="Roboto" pitchFamily="34" charset="-122"/>
                          <a:cs typeface="Roboto" pitchFamily="34" charset="-120"/>
                        </a:rPr>
                        <a:t>Identifies who generated the artifact and from which system component.</a:t>
                      </a:r>
                      <a:endParaRPr lang="en-US" sz="1200" dirty="0"/>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r>
              <a:tr h="528752">
                <a:tc>
                  <a:txBody>
                    <a:bodyPr/>
                    <a:lstStyle/>
                    <a:p>
                      <a:pPr indent="0" marL="0">
                        <a:buNone/>
                      </a:pPr>
                      <a:r>
                        <a:rPr lang="en-US" sz="1200" b="1" dirty="0">
                          <a:solidFill>
                            <a:srgbClr val="334155"/>
                          </a:solidFill>
                          <a:latin typeface="Roboto" pitchFamily="34" charset="0"/>
                          <a:ea typeface="Roboto" pitchFamily="34" charset="-122"/>
                          <a:cs typeface="Roboto" pitchFamily="34" charset="-120"/>
                        </a:rPr>
                        <a:t>Control ID</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0"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050" dirty="0">
                          <a:solidFill>
                            <a:srgbClr val="334155"/>
                          </a:solidFill>
                          <a:latin typeface="Roboto" pitchFamily="34" charset="0"/>
                          <a:ea typeface="Roboto" pitchFamily="34" charset="-122"/>
                          <a:cs typeface="Roboto" pitchFamily="34" charset="-120"/>
                        </a:rPr>
                        <a:t>Links the file directly to the SP 800-53 control or enhancement.</a:t>
                      </a:r>
                      <a:endParaRPr lang="en-US" sz="1200" dirty="0"/>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0" cap="flat" cmpd="sng" algn="ctr">
                      <a:solidFill>
                        <a:srgbClr val="E2E8F0"/>
                      </a:solidFill>
                      <a:prstDash val="solid"/>
                      <a:round/>
                      <a:headEnd type="none" w="med" len="med"/>
                      <a:tailEnd type="none" w="med" len="med"/>
                    </a:lnB>
                    <a:solidFill>
                      <a:srgbClr val="FFFFFF"/>
                    </a:solidFill>
                  </a:tcPr>
                </a:tc>
              </a:tr>
            </a:tbl>
          </a:graphicData>
        </a:graphic>
      </p:graphicFrame>
      <p:sp>
        <p:nvSpPr>
          <p:cNvPr id="35" name="Shape 22"/>
          <p:cNvSpPr/>
          <p:nvPr/>
        </p:nvSpPr>
        <p:spPr>
          <a:xfrm>
            <a:off x="5463540" y="6013094"/>
            <a:ext cx="6163056" cy="1238098"/>
          </a:xfrm>
          <a:prstGeom prst="roundRect">
            <a:avLst>
              <a:gd name="adj" fmla="val 4545"/>
            </a:avLst>
          </a:prstGeom>
          <a:solidFill>
            <a:srgbClr val="EEF2FF"/>
          </a:solidFill>
          <a:ln w="12700">
            <a:solidFill>
              <a:srgbClr val="C7D2FE"/>
            </a:solidFill>
            <a:prstDash val="solid"/>
          </a:ln>
        </p:spPr>
      </p:sp>
      <p:pic>
        <p:nvPicPr>
          <p:cNvPr id="36" name="Image 10" descr="preencoded.png">    </p:cNvPr>
          <p:cNvPicPr>
            <a:picLocks noChangeAspect="1"/>
          </p:cNvPicPr>
          <p:nvPr/>
        </p:nvPicPr>
        <p:blipFill>
          <a:blip r:embed="rId11"/>
          <a:srcRect l="-1064" r="-1064" t="0" b="0"/>
          <a:stretch/>
        </p:blipFill>
        <p:spPr>
          <a:xfrm>
            <a:off x="5625389" y="6212434"/>
            <a:ext cx="219456" cy="171907"/>
          </a:xfrm>
          <a:prstGeom prst="rect">
            <a:avLst/>
          </a:prstGeom>
        </p:spPr>
      </p:pic>
      <p:sp>
        <p:nvSpPr>
          <p:cNvPr id="37" name="Text 23"/>
          <p:cNvSpPr txBox="1"/>
          <p:nvPr/>
        </p:nvSpPr>
        <p:spPr>
          <a:xfrm>
            <a:off x="5959145" y="6174943"/>
            <a:ext cx="5619902" cy="191110"/>
          </a:xfrm>
          <a:prstGeom prst="rect">
            <a:avLst/>
          </a:prstGeom>
          <a:noFill/>
          <a:ln/>
        </p:spPr>
        <p:txBody>
          <a:bodyPr wrap="square" lIns="0" tIns="0" rIns="0" bIns="0" rtlCol="0" anchor="ctr"/>
          <a:lstStyle/>
          <a:p>
            <a:pPr algn="l" indent="0" marL="0">
              <a:buNone/>
            </a:pPr>
            <a:r>
              <a:rPr lang="en-US" sz="1000" b="1" dirty="0">
                <a:solidFill>
                  <a:srgbClr val="312E81"/>
                </a:solidFill>
                <a:latin typeface="Roboto" pitchFamily="34" charset="0"/>
                <a:ea typeface="Roboto" pitchFamily="34" charset="-122"/>
                <a:cs typeface="Roboto" pitchFamily="34" charset="-120"/>
              </a:rPr>
              <a:t>OSCAL: Compliance as Code</a:t>
            </a:r>
            <a:endParaRPr lang="en-US" sz="1000" dirty="0"/>
          </a:p>
        </p:txBody>
      </p:sp>
      <p:sp>
        <p:nvSpPr>
          <p:cNvPr id="38" name="Text 24"/>
          <p:cNvSpPr txBox="1"/>
          <p:nvPr/>
        </p:nvSpPr>
        <p:spPr>
          <a:xfrm>
            <a:off x="5959145" y="6403543"/>
            <a:ext cx="5582412" cy="381305"/>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 The </a:t>
            </a:r>
            <a:pPr algn="l" indent="0" marL="0">
              <a:buNone/>
            </a:pPr>
            <a:r>
              <a:rPr lang="en-US" sz="1000" b="1" dirty="0">
                <a:solidFill>
                  <a:srgbClr val="374151"/>
                </a:solidFill>
                <a:latin typeface="Roboto" pitchFamily="34" charset="0"/>
                <a:ea typeface="Roboto" pitchFamily="34" charset="-122"/>
                <a:cs typeface="Roboto" pitchFamily="34" charset="-120"/>
              </a:rPr>
              <a:t>Open Security Controls Assessment Language (OSCAL)</a:t>
            </a:r>
            <a:pPr algn="l" indent="0" marL="0">
              <a:buNone/>
            </a:pPr>
            <a:r>
              <a:rPr lang="en-US" sz="1000" dirty="0">
                <a:solidFill>
                  <a:srgbClr val="374151"/>
                </a:solidFill>
                <a:latin typeface="Roboto" pitchFamily="34" charset="0"/>
                <a:ea typeface="Roboto" pitchFamily="34" charset="-122"/>
                <a:cs typeface="Roboto" pitchFamily="34" charset="-120"/>
              </a:rPr>
              <a:t> standardizes traceability. In OSCAL, evidence links are embedded directly in the machine-readable assessment results. </a:t>
            </a:r>
            <a:endParaRPr lang="en-US" sz="1000" dirty="0"/>
          </a:p>
        </p:txBody>
      </p:sp>
      <p:sp>
        <p:nvSpPr>
          <p:cNvPr id="39" name="Shape 25"/>
          <p:cNvSpPr/>
          <p:nvPr/>
        </p:nvSpPr>
        <p:spPr>
          <a:xfrm>
            <a:off x="5959145" y="6860743"/>
            <a:ext cx="3381451" cy="228600"/>
          </a:xfrm>
          <a:prstGeom prst="roundRect">
            <a:avLst>
              <a:gd name="adj" fmla="val 66667"/>
            </a:avLst>
          </a:prstGeom>
          <a:solidFill>
            <a:srgbClr val="1E293B"/>
          </a:solidFill>
          <a:ln w="12700">
            <a:solidFill>
              <a:srgbClr val="FFFFFF">
                <a:alpha val="0"/>
              </a:srgbClr>
            </a:solidFill>
            <a:prstDash val="solid"/>
          </a:ln>
        </p:spPr>
      </p:sp>
      <p:sp>
        <p:nvSpPr>
          <p:cNvPr id="40" name="Text 26"/>
          <p:cNvSpPr txBox="1"/>
          <p:nvPr/>
        </p:nvSpPr>
        <p:spPr>
          <a:xfrm>
            <a:off x="5959145" y="6860743"/>
            <a:ext cx="34957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dirty="0">
                <a:solidFill>
                  <a:srgbClr val="A5F3FC"/>
                </a:solidFill>
                <a:latin typeface="Courier New" pitchFamily="34" charset="0"/>
                <a:ea typeface="Courier New" pitchFamily="34" charset="-122"/>
                <a:cs typeface="Courier New" pitchFamily="34" charset="-120"/>
              </a:rPr>
              <a:t>&lt;link rel="evidence" href=".../AC-2_log.json"/&gt;</a:t>
            </a:r>
            <a:endParaRPr lang="en-US" sz="900" dirty="0"/>
          </a:p>
        </p:txBody>
      </p:sp>
      <p:sp>
        <p:nvSpPr>
          <p:cNvPr id="41" name="Shape 27"/>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42" name="Shape 28"/>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43" name="Image 11" descr="preencoded.png">    </p:cNvPr>
          <p:cNvPicPr>
            <a:picLocks noChangeAspect="1"/>
          </p:cNvPicPr>
          <p:nvPr/>
        </p:nvPicPr>
        <p:blipFill>
          <a:blip r:embed="rId12"/>
          <a:srcRect l="0" r="0" t="0" b="0"/>
          <a:stretch/>
        </p:blipFill>
        <p:spPr>
          <a:xfrm>
            <a:off x="571500" y="286207"/>
            <a:ext cx="152705" cy="152705"/>
          </a:xfrm>
          <a:prstGeom prst="rect">
            <a:avLst/>
          </a:prstGeom>
        </p:spPr>
      </p:pic>
      <p:sp>
        <p:nvSpPr>
          <p:cNvPr id="44" name="Text 29"/>
          <p:cNvSpPr txBox="1"/>
          <p:nvPr/>
        </p:nvSpPr>
        <p:spPr>
          <a:xfrm>
            <a:off x="800100" y="286207"/>
            <a:ext cx="2723083"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Assessment Methodology (800-53A)</a:t>
            </a:r>
            <a:endParaRPr lang="en-US" sz="900" dirty="0"/>
          </a:p>
        </p:txBody>
      </p:sp>
      <p:sp>
        <p:nvSpPr>
          <p:cNvPr id="45" name="Text 30"/>
          <p:cNvSpPr txBox="1"/>
          <p:nvPr/>
        </p:nvSpPr>
        <p:spPr>
          <a:xfrm>
            <a:off x="571500" y="476402"/>
            <a:ext cx="741121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Evidence Collection &amp; Traceability</a:t>
            </a:r>
            <a:endParaRPr lang="en-US" sz="2700" dirty="0"/>
          </a:p>
        </p:txBody>
      </p:sp>
      <p:sp>
        <p:nvSpPr>
          <p:cNvPr id="46" name="Text 31"/>
          <p:cNvSpPr txBox="1"/>
          <p:nvPr/>
        </p:nvSpPr>
        <p:spPr>
          <a:xfrm>
            <a:off x="9983419" y="362102"/>
            <a:ext cx="1644091"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a:t>
            </a:r>
            <a:endParaRPr lang="en-US" sz="1000" dirty="0"/>
          </a:p>
        </p:txBody>
      </p:sp>
      <p:sp>
        <p:nvSpPr>
          <p:cNvPr id="47" name="Text 32"/>
          <p:cNvSpPr txBox="1"/>
          <p:nvPr/>
        </p:nvSpPr>
        <p:spPr>
          <a:xfrm>
            <a:off x="9983419" y="552298"/>
            <a:ext cx="1644091"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Mapping &amp; Artifacts</a:t>
            </a:r>
            <a:endParaRPr lang="en-US" sz="1200" dirty="0"/>
          </a:p>
        </p:txBody>
      </p:sp>
      <p:sp>
        <p:nvSpPr>
          <p:cNvPr id="48" name="Shape 33"/>
          <p:cNvSpPr/>
          <p:nvPr/>
        </p:nvSpPr>
        <p:spPr>
          <a:xfrm>
            <a:off x="0" y="7631582"/>
            <a:ext cx="12191695" cy="200254"/>
          </a:xfrm>
          <a:prstGeom prst="rect">
            <a:avLst/>
          </a:prstGeom>
          <a:solidFill>
            <a:srgbClr val="F1F5F9"/>
          </a:solidFill>
          <a:ln/>
        </p:spPr>
      </p:sp>
      <p:sp>
        <p:nvSpPr>
          <p:cNvPr id="49" name="Shape 34"/>
          <p:cNvSpPr/>
          <p:nvPr/>
        </p:nvSpPr>
        <p:spPr>
          <a:xfrm>
            <a:off x="0" y="7631582"/>
            <a:ext cx="12191695" cy="9144"/>
          </a:xfrm>
          <a:prstGeom prst="rect">
            <a:avLst/>
          </a:prstGeom>
          <a:solidFill>
            <a:srgbClr val="E2E8F0"/>
          </a:solidFill>
          <a:ln w="12700">
            <a:solidFill>
              <a:srgbClr val="E2E8F0">
                <a:alpha val="0"/>
              </a:srgbClr>
            </a:solidFill>
            <a:prstDash val="solid"/>
          </a:ln>
        </p:spPr>
      </p:sp>
      <p:sp>
        <p:nvSpPr>
          <p:cNvPr id="50" name="Text 35"/>
          <p:cNvSpPr txBox="1"/>
          <p:nvPr/>
        </p:nvSpPr>
        <p:spPr>
          <a:xfrm>
            <a:off x="571500" y="764164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1" name="Text 36"/>
          <p:cNvSpPr txBox="1"/>
          <p:nvPr/>
        </p:nvSpPr>
        <p:spPr>
          <a:xfrm>
            <a:off x="11109046" y="7641641"/>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100</a:t>
            </a:r>
            <a:endParaRPr lang="en-US" sz="9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2723083"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Assessment Methodology (800-53A)</a:t>
            </a:r>
            <a:endParaRPr lang="en-US" sz="900" dirty="0"/>
          </a:p>
        </p:txBody>
      </p:sp>
      <p:sp>
        <p:nvSpPr>
          <p:cNvPr id="8" name="Text 5"/>
          <p:cNvSpPr txBox="1"/>
          <p:nvPr/>
        </p:nvSpPr>
        <p:spPr>
          <a:xfrm>
            <a:off x="571500" y="476402"/>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Analyzing Results &amp; Reporting</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338328"/>
            <a:ext cx="514807" cy="457200"/>
          </a:xfrm>
          <a:prstGeom prst="rect">
            <a:avLst/>
          </a:prstGeom>
        </p:spPr>
      </p:pic>
      <p:pic>
        <p:nvPicPr>
          <p:cNvPr id="10" name="Image 2" descr="preencoded.png">    </p:cNvPr>
          <p:cNvPicPr>
            <a:picLocks noChangeAspect="1"/>
          </p:cNvPicPr>
          <p:nvPr/>
        </p:nvPicPr>
        <p:blipFill>
          <a:blip r:embed="rId3"/>
          <a:srcRect l="0" r="0" t="-1" b="-1"/>
          <a:stretch/>
        </p:blipFill>
        <p:spPr>
          <a:xfrm>
            <a:off x="0" y="1143000"/>
            <a:ext cx="12191695" cy="6439205"/>
          </a:xfrm>
          <a:prstGeom prst="rect">
            <a:avLst/>
          </a:prstGeom>
        </p:spPr>
      </p:pic>
      <p:sp>
        <p:nvSpPr>
          <p:cNvPr id="11" name="Shape 6"/>
          <p:cNvSpPr/>
          <p:nvPr/>
        </p:nvSpPr>
        <p:spPr>
          <a:xfrm>
            <a:off x="571500" y="1943100"/>
            <a:ext cx="5286146"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579169"/>
            <a:ext cx="209398" cy="209398"/>
          </a:xfrm>
          <a:prstGeom prst="rect">
            <a:avLst/>
          </a:prstGeom>
        </p:spPr>
      </p:pic>
      <p:sp>
        <p:nvSpPr>
          <p:cNvPr id="13" name="Text 7"/>
          <p:cNvSpPr txBox="1"/>
          <p:nvPr/>
        </p:nvSpPr>
        <p:spPr>
          <a:xfrm>
            <a:off x="895198" y="1524305"/>
            <a:ext cx="3566160"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Determination &amp; SAR Generation</a:t>
            </a:r>
            <a:endParaRPr lang="en-US" sz="1600" dirty="0"/>
          </a:p>
        </p:txBody>
      </p:sp>
      <p:pic>
        <p:nvPicPr>
          <p:cNvPr id="14" name="Image 4" descr="preencoded.png">    </p:cNvPr>
          <p:cNvPicPr>
            <a:picLocks noChangeAspect="1"/>
          </p:cNvPicPr>
          <p:nvPr/>
        </p:nvPicPr>
        <p:blipFill>
          <a:blip r:embed="rId5"/>
          <a:srcRect l="0" r="0" t="-2" b="-2"/>
          <a:stretch/>
        </p:blipFill>
        <p:spPr>
          <a:xfrm>
            <a:off x="571500" y="2148840"/>
            <a:ext cx="5286146" cy="1295705"/>
          </a:xfrm>
          <a:prstGeom prst="rect">
            <a:avLst/>
          </a:prstGeom>
        </p:spPr>
      </p:pic>
      <p:sp>
        <p:nvSpPr>
          <p:cNvPr id="15" name="Text 8"/>
          <p:cNvSpPr txBox="1"/>
          <p:nvPr/>
        </p:nvSpPr>
        <p:spPr>
          <a:xfrm>
            <a:off x="1000354" y="2339035"/>
            <a:ext cx="4781398"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Security Assessment Report (SAR)</a:t>
            </a:r>
            <a:endParaRPr lang="en-US" sz="1200" dirty="0"/>
          </a:p>
        </p:txBody>
      </p:sp>
      <p:pic>
        <p:nvPicPr>
          <p:cNvPr id="16" name="Image 5" descr="preencoded.png">    </p:cNvPr>
          <p:cNvPicPr>
            <a:picLocks noChangeAspect="1"/>
          </p:cNvPicPr>
          <p:nvPr/>
        </p:nvPicPr>
        <p:blipFill>
          <a:blip r:embed="rId6"/>
          <a:srcRect l="-847" r="-847" t="0" b="0"/>
          <a:stretch/>
        </p:blipFill>
        <p:spPr>
          <a:xfrm>
            <a:off x="800100" y="2378354"/>
            <a:ext cx="123444" cy="161849"/>
          </a:xfrm>
          <a:prstGeom prst="rect">
            <a:avLst/>
          </a:prstGeom>
        </p:spPr>
      </p:pic>
      <p:sp>
        <p:nvSpPr>
          <p:cNvPr id="17" name="Text 9"/>
          <p:cNvSpPr txBox="1"/>
          <p:nvPr/>
        </p:nvSpPr>
        <p:spPr>
          <a:xfrm>
            <a:off x="800100" y="2636215"/>
            <a:ext cx="4944161" cy="6199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The primary deliverable summarizing assessment findings. It provides the Authorizing Official (AO) with factual evidence of control implementation status and weaknesses.</a:t>
            </a:r>
            <a:endParaRPr lang="en-US" sz="1000" dirty="0"/>
          </a:p>
        </p:txBody>
      </p:sp>
      <p:sp>
        <p:nvSpPr>
          <p:cNvPr id="18" name="Shape 10"/>
          <p:cNvSpPr/>
          <p:nvPr/>
        </p:nvSpPr>
        <p:spPr>
          <a:xfrm>
            <a:off x="571500" y="3634740"/>
            <a:ext cx="5286146" cy="3571646"/>
          </a:xfrm>
          <a:prstGeom prst="roundRect">
            <a:avLst>
              <a:gd name="adj" fmla="val 546"/>
            </a:avLst>
          </a:prstGeom>
          <a:solidFill>
            <a:srgbClr val="F1F5F9"/>
          </a:solidFill>
          <a:ln w="12700">
            <a:solidFill>
              <a:srgbClr val="CBD5E1"/>
            </a:solidFill>
            <a:prstDash val="solid"/>
          </a:ln>
        </p:spPr>
      </p:sp>
      <p:sp>
        <p:nvSpPr>
          <p:cNvPr id="19" name="Shape 11"/>
          <p:cNvSpPr/>
          <p:nvPr/>
        </p:nvSpPr>
        <p:spPr>
          <a:xfrm>
            <a:off x="771754" y="4101998"/>
            <a:ext cx="4886554" cy="9144"/>
          </a:xfrm>
          <a:prstGeom prst="rect">
            <a:avLst/>
          </a:prstGeom>
          <a:solidFill>
            <a:srgbClr val="BFDBFE"/>
          </a:solidFill>
          <a:ln w="12700">
            <a:solidFill>
              <a:srgbClr val="BFDBFE">
                <a:alpha val="0"/>
              </a:srgbClr>
            </a:solidFill>
            <a:prstDash val="solid"/>
          </a:ln>
        </p:spPr>
      </p:sp>
      <p:sp>
        <p:nvSpPr>
          <p:cNvPr id="20" name="Text 12"/>
          <p:cNvSpPr txBox="1"/>
          <p:nvPr/>
        </p:nvSpPr>
        <p:spPr>
          <a:xfrm>
            <a:off x="771754" y="3834994"/>
            <a:ext cx="5000854"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Determining Effectiveness</a:t>
            </a:r>
            <a:endParaRPr lang="en-US" sz="1000" dirty="0"/>
          </a:p>
        </p:txBody>
      </p:sp>
      <p:pic>
        <p:nvPicPr>
          <p:cNvPr id="21" name="Image 6" descr="preencoded.png">    </p:cNvPr>
          <p:cNvPicPr>
            <a:picLocks noChangeAspect="1"/>
          </p:cNvPicPr>
          <p:nvPr/>
        </p:nvPicPr>
        <p:blipFill>
          <a:blip r:embed="rId7"/>
          <a:srcRect l="0" r="0" t="0" b="0"/>
          <a:stretch/>
        </p:blipFill>
        <p:spPr>
          <a:xfrm>
            <a:off x="771754" y="4263847"/>
            <a:ext cx="123444" cy="123444"/>
          </a:xfrm>
          <a:prstGeom prst="rect">
            <a:avLst/>
          </a:prstGeom>
        </p:spPr>
      </p:pic>
      <p:sp>
        <p:nvSpPr>
          <p:cNvPr id="22" name="Text 13"/>
          <p:cNvSpPr txBox="1"/>
          <p:nvPr/>
        </p:nvSpPr>
        <p:spPr>
          <a:xfrm>
            <a:off x="1009498" y="4225442"/>
            <a:ext cx="476311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Satisfied (Other than Satisfied)</a:t>
            </a:r>
            <a:endParaRPr lang="en-US" sz="1000" dirty="0"/>
          </a:p>
        </p:txBody>
      </p:sp>
      <p:sp>
        <p:nvSpPr>
          <p:cNvPr id="23" name="Text 14"/>
          <p:cNvSpPr txBox="1"/>
          <p:nvPr/>
        </p:nvSpPr>
        <p:spPr>
          <a:xfrm>
            <a:off x="1009498" y="4416552"/>
            <a:ext cx="4724705"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Controls are "Satisfied" only if all assessment objectives are met. Any failure results in "Other than Satisfied" finding.</a:t>
            </a:r>
            <a:endParaRPr lang="en-US" sz="900" dirty="0"/>
          </a:p>
        </p:txBody>
      </p:sp>
      <p:pic>
        <p:nvPicPr>
          <p:cNvPr id="24" name="Image 7" descr="preencoded.png">    </p:cNvPr>
          <p:cNvPicPr>
            <a:picLocks noChangeAspect="1"/>
          </p:cNvPicPr>
          <p:nvPr/>
        </p:nvPicPr>
        <p:blipFill>
          <a:blip r:embed="rId8"/>
          <a:srcRect l="0" r="0" t="0" b="0"/>
          <a:stretch/>
        </p:blipFill>
        <p:spPr>
          <a:xfrm>
            <a:off x="771754" y="4892040"/>
            <a:ext cx="123444" cy="123444"/>
          </a:xfrm>
          <a:prstGeom prst="rect">
            <a:avLst/>
          </a:prstGeom>
        </p:spPr>
      </p:pic>
      <p:sp>
        <p:nvSpPr>
          <p:cNvPr id="25" name="Text 15"/>
          <p:cNvSpPr txBox="1"/>
          <p:nvPr/>
        </p:nvSpPr>
        <p:spPr>
          <a:xfrm>
            <a:off x="1009498" y="4854550"/>
            <a:ext cx="476311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Finding Classification</a:t>
            </a:r>
            <a:endParaRPr lang="en-US" sz="1000" dirty="0"/>
          </a:p>
        </p:txBody>
      </p:sp>
      <p:sp>
        <p:nvSpPr>
          <p:cNvPr id="26" name="Text 16"/>
          <p:cNvSpPr txBox="1"/>
          <p:nvPr/>
        </p:nvSpPr>
        <p:spPr>
          <a:xfrm>
            <a:off x="1009498" y="5044745"/>
            <a:ext cx="4724705"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Map findings to vulnerability severity (Low, Moderate, High, Critical) based on potential impact to mission/business.</a:t>
            </a:r>
            <a:endParaRPr lang="en-US" sz="900" dirty="0"/>
          </a:p>
        </p:txBody>
      </p:sp>
      <p:pic>
        <p:nvPicPr>
          <p:cNvPr id="27" name="Image 8" descr="preencoded.png">    </p:cNvPr>
          <p:cNvPicPr>
            <a:picLocks noChangeAspect="1"/>
          </p:cNvPicPr>
          <p:nvPr/>
        </p:nvPicPr>
        <p:blipFill>
          <a:blip r:embed="rId9"/>
          <a:srcRect l="0" r="0" t="-524" b="-524"/>
          <a:stretch/>
        </p:blipFill>
        <p:spPr>
          <a:xfrm>
            <a:off x="771754" y="5521147"/>
            <a:ext cx="152705" cy="123444"/>
          </a:xfrm>
          <a:prstGeom prst="rect">
            <a:avLst/>
          </a:prstGeom>
        </p:spPr>
      </p:pic>
      <p:sp>
        <p:nvSpPr>
          <p:cNvPr id="28" name="Text 17"/>
          <p:cNvSpPr txBox="1"/>
          <p:nvPr/>
        </p:nvSpPr>
        <p:spPr>
          <a:xfrm>
            <a:off x="1037844" y="5482742"/>
            <a:ext cx="4734763"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Root Cause Analysis</a:t>
            </a:r>
            <a:endParaRPr lang="en-US" sz="1000" dirty="0"/>
          </a:p>
        </p:txBody>
      </p:sp>
      <p:sp>
        <p:nvSpPr>
          <p:cNvPr id="29" name="Text 18"/>
          <p:cNvSpPr txBox="1"/>
          <p:nvPr/>
        </p:nvSpPr>
        <p:spPr>
          <a:xfrm>
            <a:off x="1037844" y="5673852"/>
            <a:ext cx="4696358"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Identify if failure is due to configuration, policy, training, or software flaw to guide remediation.</a:t>
            </a:r>
            <a:endParaRPr lang="en-US" sz="900" dirty="0"/>
          </a:p>
        </p:txBody>
      </p:sp>
      <p:sp>
        <p:nvSpPr>
          <p:cNvPr id="30" name="Shape 19"/>
          <p:cNvSpPr/>
          <p:nvPr/>
        </p:nvSpPr>
        <p:spPr>
          <a:xfrm>
            <a:off x="6334049" y="1943100"/>
            <a:ext cx="5286146" cy="19202"/>
          </a:xfrm>
          <a:prstGeom prst="rect">
            <a:avLst/>
          </a:prstGeom>
          <a:solidFill>
            <a:srgbClr val="E2E8F0"/>
          </a:solidFill>
          <a:ln w="12700">
            <a:solidFill>
              <a:srgbClr val="E2E8F0">
                <a:alpha val="0"/>
              </a:srgbClr>
            </a:solidFill>
            <a:prstDash val="solid"/>
          </a:ln>
        </p:spPr>
      </p:sp>
      <p:pic>
        <p:nvPicPr>
          <p:cNvPr id="31" name="Image 9" descr="preencoded.png">    </p:cNvPr>
          <p:cNvPicPr>
            <a:picLocks noChangeAspect="1"/>
          </p:cNvPicPr>
          <p:nvPr/>
        </p:nvPicPr>
        <p:blipFill>
          <a:blip r:embed="rId10"/>
          <a:srcRect l="0" r="0" t="0" b="0"/>
          <a:stretch/>
        </p:blipFill>
        <p:spPr>
          <a:xfrm>
            <a:off x="6334049" y="1579169"/>
            <a:ext cx="209398" cy="209398"/>
          </a:xfrm>
          <a:prstGeom prst="rect">
            <a:avLst/>
          </a:prstGeom>
        </p:spPr>
      </p:pic>
      <p:sp>
        <p:nvSpPr>
          <p:cNvPr id="32" name="Text 20"/>
          <p:cNvSpPr txBox="1"/>
          <p:nvPr/>
        </p:nvSpPr>
        <p:spPr>
          <a:xfrm>
            <a:off x="6657746" y="1524305"/>
            <a:ext cx="2461565"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remediation &amp; POA&amp;M</a:t>
            </a:r>
            <a:endParaRPr lang="en-US" sz="1600" dirty="0"/>
          </a:p>
        </p:txBody>
      </p:sp>
      <p:pic>
        <p:nvPicPr>
          <p:cNvPr id="33" name="Image 10" descr="preencoded.png">    </p:cNvPr>
          <p:cNvPicPr>
            <a:picLocks noChangeAspect="1"/>
          </p:cNvPicPr>
          <p:nvPr/>
        </p:nvPicPr>
        <p:blipFill>
          <a:blip r:embed="rId11"/>
          <a:srcRect l="0" r="0" t="-7" b="-7"/>
          <a:stretch/>
        </p:blipFill>
        <p:spPr>
          <a:xfrm>
            <a:off x="6334049" y="2148840"/>
            <a:ext cx="5286146" cy="1089965"/>
          </a:xfrm>
          <a:prstGeom prst="rect">
            <a:avLst/>
          </a:prstGeom>
        </p:spPr>
      </p:pic>
      <p:sp>
        <p:nvSpPr>
          <p:cNvPr id="34" name="Text 21"/>
          <p:cNvSpPr txBox="1"/>
          <p:nvPr/>
        </p:nvSpPr>
        <p:spPr>
          <a:xfrm>
            <a:off x="6762902" y="2339035"/>
            <a:ext cx="4781398"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Plan of Action &amp; Milestones (POA&amp;M)</a:t>
            </a:r>
            <a:endParaRPr lang="en-US" sz="1200" dirty="0"/>
          </a:p>
        </p:txBody>
      </p:sp>
      <p:pic>
        <p:nvPicPr>
          <p:cNvPr id="35" name="Image 11" descr="preencoded.png">    </p:cNvPr>
          <p:cNvPicPr>
            <a:picLocks noChangeAspect="1"/>
          </p:cNvPicPr>
          <p:nvPr/>
        </p:nvPicPr>
        <p:blipFill>
          <a:blip r:embed="rId12"/>
          <a:srcRect l="-847" r="-847" t="0" b="0"/>
          <a:stretch/>
        </p:blipFill>
        <p:spPr>
          <a:xfrm>
            <a:off x="6562649" y="2378354"/>
            <a:ext cx="123444" cy="161849"/>
          </a:xfrm>
          <a:prstGeom prst="rect">
            <a:avLst/>
          </a:prstGeom>
        </p:spPr>
      </p:pic>
      <p:sp>
        <p:nvSpPr>
          <p:cNvPr id="36" name="Text 22"/>
          <p:cNvSpPr txBox="1"/>
          <p:nvPr/>
        </p:nvSpPr>
        <p:spPr>
          <a:xfrm>
            <a:off x="6562649" y="2636215"/>
            <a:ext cx="4944161" cy="419710"/>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A dynamic document tracking corrective actions for all weaknesses. Every "Other than Satisfied" finding must have a corresponding POA&amp;M entry.</a:t>
            </a:r>
            <a:endParaRPr lang="en-US" sz="1000" dirty="0"/>
          </a:p>
        </p:txBody>
      </p:sp>
      <p:sp>
        <p:nvSpPr>
          <p:cNvPr id="37" name="Shape 23"/>
          <p:cNvSpPr/>
          <p:nvPr/>
        </p:nvSpPr>
        <p:spPr>
          <a:xfrm>
            <a:off x="6334049" y="3429000"/>
            <a:ext cx="5286146" cy="3771900"/>
          </a:xfrm>
          <a:prstGeom prst="roundRect">
            <a:avLst>
              <a:gd name="adj" fmla="val 490"/>
            </a:avLst>
          </a:prstGeom>
          <a:solidFill>
            <a:srgbClr val="F1F5F9"/>
          </a:solidFill>
          <a:ln w="12700">
            <a:solidFill>
              <a:srgbClr val="CBD5E1"/>
            </a:solidFill>
            <a:prstDash val="solid"/>
          </a:ln>
        </p:spPr>
      </p:sp>
      <p:sp>
        <p:nvSpPr>
          <p:cNvPr id="38" name="Shape 24"/>
          <p:cNvSpPr/>
          <p:nvPr/>
        </p:nvSpPr>
        <p:spPr>
          <a:xfrm>
            <a:off x="6534302" y="3896258"/>
            <a:ext cx="4886554" cy="9144"/>
          </a:xfrm>
          <a:prstGeom prst="rect">
            <a:avLst/>
          </a:prstGeom>
          <a:solidFill>
            <a:srgbClr val="A7F3D0"/>
          </a:solidFill>
          <a:ln w="12700">
            <a:solidFill>
              <a:srgbClr val="A7F3D0">
                <a:alpha val="0"/>
              </a:srgbClr>
            </a:solidFill>
            <a:prstDash val="solid"/>
          </a:ln>
        </p:spPr>
      </p:sp>
      <p:sp>
        <p:nvSpPr>
          <p:cNvPr id="39" name="Text 25"/>
          <p:cNvSpPr txBox="1"/>
          <p:nvPr/>
        </p:nvSpPr>
        <p:spPr>
          <a:xfrm>
            <a:off x="6534302" y="3629254"/>
            <a:ext cx="2061058" cy="191110"/>
          </a:xfrm>
          <a:prstGeom prst="rect">
            <a:avLst/>
          </a:prstGeom>
          <a:noFill/>
          <a:ln/>
        </p:spPr>
        <p:txBody>
          <a:bodyPr wrap="square" lIns="0" tIns="0" rIns="0" bIns="0" rtlCol="0" anchor="ctr"/>
          <a:lstStyle/>
          <a:p>
            <a:pPr algn="l" indent="0" marL="0">
              <a:buNone/>
            </a:pPr>
            <a:r>
              <a:rPr lang="en-US" sz="1000" b="1" dirty="0">
                <a:solidFill>
                  <a:srgbClr val="064E3B"/>
                </a:solidFill>
                <a:latin typeface="Roboto" pitchFamily="34" charset="0"/>
                <a:ea typeface="Roboto" pitchFamily="34" charset="-122"/>
                <a:cs typeface="Roboto" pitchFamily="34" charset="-120"/>
              </a:rPr>
              <a:t>POA&amp;M Essential Elements</a:t>
            </a:r>
            <a:endParaRPr lang="en-US" sz="1000" dirty="0"/>
          </a:p>
        </p:txBody>
      </p:sp>
      <p:pic>
        <p:nvPicPr>
          <p:cNvPr id="40" name="Image 12" descr="preencoded.png">    </p:cNvPr>
          <p:cNvPicPr>
            <a:picLocks noChangeAspect="1"/>
          </p:cNvPicPr>
          <p:nvPr/>
        </p:nvPicPr>
        <p:blipFill>
          <a:blip r:embed="rId13"/>
          <a:srcRect l="-16" r="-16" t="0" b="0"/>
          <a:stretch/>
        </p:blipFill>
        <p:spPr>
          <a:xfrm>
            <a:off x="6534302" y="4019702"/>
            <a:ext cx="4886554" cy="552298"/>
          </a:xfrm>
          <a:prstGeom prst="rect">
            <a:avLst/>
          </a:prstGeom>
        </p:spPr>
      </p:pic>
      <p:sp>
        <p:nvSpPr>
          <p:cNvPr id="41" name="Text 26"/>
          <p:cNvSpPr txBox="1"/>
          <p:nvPr/>
        </p:nvSpPr>
        <p:spPr>
          <a:xfrm>
            <a:off x="6657746" y="4144061"/>
            <a:ext cx="1848002"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Weakness Description</a:t>
            </a:r>
            <a:endParaRPr lang="en-US" sz="900" dirty="0"/>
          </a:p>
        </p:txBody>
      </p:sp>
      <p:sp>
        <p:nvSpPr>
          <p:cNvPr id="42" name="Text 27"/>
          <p:cNvSpPr txBox="1"/>
          <p:nvPr/>
        </p:nvSpPr>
        <p:spPr>
          <a:xfrm>
            <a:off x="6657746" y="4295851"/>
            <a:ext cx="2108606"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Clear statement of the vulnerability</a:t>
            </a:r>
            <a:endParaRPr lang="en-US" sz="900" dirty="0"/>
          </a:p>
        </p:txBody>
      </p:sp>
      <p:sp>
        <p:nvSpPr>
          <p:cNvPr id="43" name="Shape 28"/>
          <p:cNvSpPr/>
          <p:nvPr/>
        </p:nvSpPr>
        <p:spPr>
          <a:xfrm>
            <a:off x="10777118" y="4191610"/>
            <a:ext cx="523951" cy="209398"/>
          </a:xfrm>
          <a:prstGeom prst="roundRect">
            <a:avLst>
              <a:gd name="adj" fmla="val 238189"/>
            </a:avLst>
          </a:prstGeom>
          <a:solidFill>
            <a:srgbClr val="FEE2E2"/>
          </a:solidFill>
          <a:ln w="12700">
            <a:solidFill>
              <a:srgbClr val="FFFFFF">
                <a:alpha val="0"/>
              </a:srgbClr>
            </a:solidFill>
            <a:prstDash val="solid"/>
          </a:ln>
        </p:spPr>
      </p:sp>
      <p:sp>
        <p:nvSpPr>
          <p:cNvPr id="44" name="Text 29"/>
          <p:cNvSpPr txBox="1"/>
          <p:nvPr/>
        </p:nvSpPr>
        <p:spPr>
          <a:xfrm>
            <a:off x="10777118" y="4191610"/>
            <a:ext cx="600761"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B91C1C"/>
                </a:solidFill>
                <a:latin typeface="Roboto" pitchFamily="34" charset="0"/>
                <a:ea typeface="Roboto" pitchFamily="34" charset="-122"/>
                <a:cs typeface="Roboto" pitchFamily="34" charset="-120"/>
              </a:rPr>
              <a:t>Critical</a:t>
            </a:r>
            <a:endParaRPr lang="en-US" sz="900" dirty="0"/>
          </a:p>
        </p:txBody>
      </p:sp>
      <p:pic>
        <p:nvPicPr>
          <p:cNvPr id="45" name="Image 13" descr="preencoded.png">    </p:cNvPr>
          <p:cNvPicPr>
            <a:picLocks noChangeAspect="1"/>
          </p:cNvPicPr>
          <p:nvPr/>
        </p:nvPicPr>
        <p:blipFill>
          <a:blip r:embed="rId14"/>
          <a:srcRect l="-16" r="-16" t="0" b="0"/>
          <a:stretch/>
        </p:blipFill>
        <p:spPr>
          <a:xfrm>
            <a:off x="6534302" y="4686300"/>
            <a:ext cx="4886554" cy="552298"/>
          </a:xfrm>
          <a:prstGeom prst="rect">
            <a:avLst/>
          </a:prstGeom>
        </p:spPr>
      </p:pic>
      <p:sp>
        <p:nvSpPr>
          <p:cNvPr id="46" name="Text 30"/>
          <p:cNvSpPr txBox="1"/>
          <p:nvPr/>
        </p:nvSpPr>
        <p:spPr>
          <a:xfrm>
            <a:off x="6657746" y="4810658"/>
            <a:ext cx="1610258"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Scheduled Completion</a:t>
            </a:r>
            <a:endParaRPr lang="en-US" sz="900" dirty="0"/>
          </a:p>
        </p:txBody>
      </p:sp>
      <p:sp>
        <p:nvSpPr>
          <p:cNvPr id="47" name="Text 31"/>
          <p:cNvSpPr txBox="1"/>
          <p:nvPr/>
        </p:nvSpPr>
        <p:spPr>
          <a:xfrm>
            <a:off x="6657746" y="4962449"/>
            <a:ext cx="1825142"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Realistic remediation deadline</a:t>
            </a:r>
            <a:endParaRPr lang="en-US" sz="900" dirty="0"/>
          </a:p>
        </p:txBody>
      </p:sp>
      <p:sp>
        <p:nvSpPr>
          <p:cNvPr id="48" name="Shape 32"/>
          <p:cNvSpPr/>
          <p:nvPr/>
        </p:nvSpPr>
        <p:spPr>
          <a:xfrm>
            <a:off x="10908792" y="4858207"/>
            <a:ext cx="390449" cy="209398"/>
          </a:xfrm>
          <a:prstGeom prst="roundRect">
            <a:avLst>
              <a:gd name="adj" fmla="val 238189"/>
            </a:avLst>
          </a:prstGeom>
          <a:solidFill>
            <a:srgbClr val="FEF3C7"/>
          </a:solidFill>
          <a:ln w="12700">
            <a:solidFill>
              <a:srgbClr val="FFFFFF">
                <a:alpha val="0"/>
              </a:srgbClr>
            </a:solidFill>
            <a:prstDash val="solid"/>
          </a:ln>
        </p:spPr>
      </p:sp>
      <p:sp>
        <p:nvSpPr>
          <p:cNvPr id="49" name="Text 33"/>
          <p:cNvSpPr txBox="1"/>
          <p:nvPr/>
        </p:nvSpPr>
        <p:spPr>
          <a:xfrm>
            <a:off x="10908792" y="4858207"/>
            <a:ext cx="467258"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B45309"/>
                </a:solidFill>
                <a:latin typeface="Roboto" pitchFamily="34" charset="0"/>
                <a:ea typeface="Roboto" pitchFamily="34" charset="-122"/>
                <a:cs typeface="Roboto" pitchFamily="34" charset="-120"/>
              </a:rPr>
              <a:t>Date</a:t>
            </a:r>
            <a:endParaRPr lang="en-US" sz="900" dirty="0"/>
          </a:p>
        </p:txBody>
      </p:sp>
      <p:pic>
        <p:nvPicPr>
          <p:cNvPr id="50" name="Image 14" descr="preencoded.png">    </p:cNvPr>
          <p:cNvPicPr>
            <a:picLocks noChangeAspect="1"/>
          </p:cNvPicPr>
          <p:nvPr/>
        </p:nvPicPr>
        <p:blipFill>
          <a:blip r:embed="rId15"/>
          <a:srcRect l="-16" r="-16" t="0" b="0"/>
          <a:stretch/>
        </p:blipFill>
        <p:spPr>
          <a:xfrm>
            <a:off x="6534302" y="5352898"/>
            <a:ext cx="4886554" cy="552298"/>
          </a:xfrm>
          <a:prstGeom prst="rect">
            <a:avLst/>
          </a:prstGeom>
        </p:spPr>
      </p:pic>
      <p:sp>
        <p:nvSpPr>
          <p:cNvPr id="51" name="Text 34"/>
          <p:cNvSpPr txBox="1"/>
          <p:nvPr/>
        </p:nvSpPr>
        <p:spPr>
          <a:xfrm>
            <a:off x="6657746" y="5477256"/>
            <a:ext cx="1657807"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Responsible POC</a:t>
            </a:r>
            <a:endParaRPr lang="en-US" sz="900" dirty="0"/>
          </a:p>
        </p:txBody>
      </p:sp>
      <p:sp>
        <p:nvSpPr>
          <p:cNvPr id="52" name="Text 35"/>
          <p:cNvSpPr txBox="1"/>
          <p:nvPr/>
        </p:nvSpPr>
        <p:spPr>
          <a:xfrm>
            <a:off x="6657746" y="5629961"/>
            <a:ext cx="188183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Owner assigned to fix the issue</a:t>
            </a:r>
            <a:endParaRPr lang="en-US" sz="900" dirty="0"/>
          </a:p>
        </p:txBody>
      </p:sp>
      <p:sp>
        <p:nvSpPr>
          <p:cNvPr id="53" name="Shape 36"/>
          <p:cNvSpPr/>
          <p:nvPr/>
        </p:nvSpPr>
        <p:spPr>
          <a:xfrm>
            <a:off x="10813694" y="5524805"/>
            <a:ext cx="485546" cy="209398"/>
          </a:xfrm>
          <a:prstGeom prst="roundRect">
            <a:avLst>
              <a:gd name="adj" fmla="val 238189"/>
            </a:avLst>
          </a:prstGeom>
          <a:solidFill>
            <a:srgbClr val="D1FAE5"/>
          </a:solidFill>
          <a:ln w="12700">
            <a:solidFill>
              <a:srgbClr val="FFFFFF">
                <a:alpha val="0"/>
              </a:srgbClr>
            </a:solidFill>
            <a:prstDash val="solid"/>
          </a:ln>
        </p:spPr>
      </p:sp>
      <p:sp>
        <p:nvSpPr>
          <p:cNvPr id="54" name="Text 37"/>
          <p:cNvSpPr txBox="1"/>
          <p:nvPr/>
        </p:nvSpPr>
        <p:spPr>
          <a:xfrm>
            <a:off x="10813694" y="5524805"/>
            <a:ext cx="562356"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047857"/>
                </a:solidFill>
                <a:latin typeface="Roboto" pitchFamily="34" charset="0"/>
                <a:ea typeface="Roboto" pitchFamily="34" charset="-122"/>
                <a:cs typeface="Roboto" pitchFamily="34" charset="-120"/>
              </a:rPr>
              <a:t>Owner</a:t>
            </a:r>
            <a:endParaRPr lang="en-US" sz="900" dirty="0"/>
          </a:p>
        </p:txBody>
      </p:sp>
      <p:pic>
        <p:nvPicPr>
          <p:cNvPr id="55" name="Image 15" descr="preencoded.png">    </p:cNvPr>
          <p:cNvPicPr>
            <a:picLocks noChangeAspect="1"/>
          </p:cNvPicPr>
          <p:nvPr/>
        </p:nvPicPr>
        <p:blipFill>
          <a:blip r:embed="rId16"/>
          <a:srcRect l="-16" r="-16" t="0" b="0"/>
          <a:stretch/>
        </p:blipFill>
        <p:spPr>
          <a:xfrm>
            <a:off x="6534302" y="6020410"/>
            <a:ext cx="4886554" cy="552298"/>
          </a:xfrm>
          <a:prstGeom prst="rect">
            <a:avLst/>
          </a:prstGeom>
        </p:spPr>
      </p:pic>
      <p:sp>
        <p:nvSpPr>
          <p:cNvPr id="56" name="Text 38"/>
          <p:cNvSpPr txBox="1"/>
          <p:nvPr/>
        </p:nvSpPr>
        <p:spPr>
          <a:xfrm>
            <a:off x="6657746" y="6143854"/>
            <a:ext cx="1705356"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Milestones</a:t>
            </a:r>
            <a:endParaRPr lang="en-US" sz="900" dirty="0"/>
          </a:p>
        </p:txBody>
      </p:sp>
      <p:sp>
        <p:nvSpPr>
          <p:cNvPr id="57" name="Text 39"/>
          <p:cNvSpPr txBox="1"/>
          <p:nvPr/>
        </p:nvSpPr>
        <p:spPr>
          <a:xfrm>
            <a:off x="6657746" y="6296558"/>
            <a:ext cx="1938528"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Interim steps for long-term fixes</a:t>
            </a:r>
            <a:endParaRPr lang="en-US" sz="900" dirty="0"/>
          </a:p>
        </p:txBody>
      </p:sp>
      <p:pic>
        <p:nvPicPr>
          <p:cNvPr id="58" name="Image 16" descr="preencoded.png">    </p:cNvPr>
          <p:cNvPicPr>
            <a:picLocks noChangeAspect="1"/>
          </p:cNvPicPr>
          <p:nvPr/>
        </p:nvPicPr>
        <p:blipFill>
          <a:blip r:embed="rId17"/>
          <a:srcRect l="-2571" r="-2571" t="0" b="0"/>
          <a:stretch/>
        </p:blipFill>
        <p:spPr>
          <a:xfrm>
            <a:off x="11192256" y="6238951"/>
            <a:ext cx="105156" cy="114300"/>
          </a:xfrm>
          <a:prstGeom prst="rect">
            <a:avLst/>
          </a:prstGeom>
        </p:spPr>
      </p:pic>
      <p:sp>
        <p:nvSpPr>
          <p:cNvPr id="59" name="Shape 40"/>
          <p:cNvSpPr/>
          <p:nvPr/>
        </p:nvSpPr>
        <p:spPr>
          <a:xfrm>
            <a:off x="6534302" y="6724498"/>
            <a:ext cx="4886554" cy="9144"/>
          </a:xfrm>
          <a:prstGeom prst="rect">
            <a:avLst/>
          </a:prstGeom>
          <a:solidFill>
            <a:srgbClr val="A7F3D0"/>
          </a:solidFill>
          <a:ln w="12700">
            <a:solidFill>
              <a:srgbClr val="A7F3D0">
                <a:alpha val="0"/>
              </a:srgbClr>
            </a:solidFill>
            <a:prstDash val="solid"/>
          </a:ln>
        </p:spPr>
      </p:sp>
      <p:sp>
        <p:nvSpPr>
          <p:cNvPr id="60" name="Text 41"/>
          <p:cNvSpPr txBox="1"/>
          <p:nvPr/>
        </p:nvSpPr>
        <p:spPr>
          <a:xfrm>
            <a:off x="6715354" y="6848856"/>
            <a:ext cx="4819802" cy="152705"/>
          </a:xfrm>
          <a:prstGeom prst="rect">
            <a:avLst/>
          </a:prstGeom>
          <a:noFill/>
          <a:ln/>
        </p:spPr>
        <p:txBody>
          <a:bodyPr wrap="square" lIns="0" tIns="0" rIns="0" bIns="0" rtlCol="0" anchor="ctr"/>
          <a:lstStyle/>
          <a:p>
            <a:pPr algn="l" indent="0" marL="0">
              <a:buNone/>
            </a:pPr>
            <a:r>
              <a:rPr lang="en-US" sz="900" i="1" dirty="0">
                <a:solidFill>
                  <a:srgbClr val="065F46"/>
                </a:solidFill>
                <a:latin typeface="Roboto" pitchFamily="34" charset="0"/>
                <a:ea typeface="Roboto" pitchFamily="34" charset="-122"/>
                <a:cs typeface="Roboto" pitchFamily="34" charset="-120"/>
              </a:rPr>
              <a:t> POA&amp;M items act as risk acceptance placeholders until remediated. </a:t>
            </a:r>
            <a:endParaRPr lang="en-US" sz="900" dirty="0"/>
          </a:p>
        </p:txBody>
      </p:sp>
      <p:pic>
        <p:nvPicPr>
          <p:cNvPr id="61" name="Image 17" descr="preencoded.png">    </p:cNvPr>
          <p:cNvPicPr>
            <a:picLocks noChangeAspect="1"/>
          </p:cNvPicPr>
          <p:nvPr/>
        </p:nvPicPr>
        <p:blipFill>
          <a:blip r:embed="rId18"/>
          <a:srcRect l="0" r="0" t="0" b="0"/>
          <a:stretch/>
        </p:blipFill>
        <p:spPr>
          <a:xfrm>
            <a:off x="6534302" y="6863486"/>
            <a:ext cx="114300" cy="114300"/>
          </a:xfrm>
          <a:prstGeom prst="rect">
            <a:avLst/>
          </a:prstGeom>
        </p:spPr>
      </p:pic>
      <p:sp>
        <p:nvSpPr>
          <p:cNvPr id="62" name="Shape 42"/>
          <p:cNvSpPr/>
          <p:nvPr/>
        </p:nvSpPr>
        <p:spPr>
          <a:xfrm>
            <a:off x="0" y="7582205"/>
            <a:ext cx="12191695" cy="200254"/>
          </a:xfrm>
          <a:prstGeom prst="rect">
            <a:avLst/>
          </a:prstGeom>
          <a:solidFill>
            <a:srgbClr val="F1F5F9"/>
          </a:solidFill>
          <a:ln/>
        </p:spPr>
      </p:sp>
      <p:sp>
        <p:nvSpPr>
          <p:cNvPr id="63" name="Shape 43"/>
          <p:cNvSpPr/>
          <p:nvPr/>
        </p:nvSpPr>
        <p:spPr>
          <a:xfrm>
            <a:off x="0" y="7582205"/>
            <a:ext cx="12191695" cy="9144"/>
          </a:xfrm>
          <a:prstGeom prst="rect">
            <a:avLst/>
          </a:prstGeom>
          <a:solidFill>
            <a:srgbClr val="E2E8F0"/>
          </a:solidFill>
          <a:ln w="12700">
            <a:solidFill>
              <a:srgbClr val="E2E8F0">
                <a:alpha val="0"/>
              </a:srgbClr>
            </a:solidFill>
            <a:prstDash val="solid"/>
          </a:ln>
        </p:spPr>
      </p:sp>
      <p:sp>
        <p:nvSpPr>
          <p:cNvPr id="64" name="Text 44"/>
          <p:cNvSpPr txBox="1"/>
          <p:nvPr/>
        </p:nvSpPr>
        <p:spPr>
          <a:xfrm>
            <a:off x="571500" y="7591349"/>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5" name="Text 45"/>
          <p:cNvSpPr txBox="1"/>
          <p:nvPr/>
        </p:nvSpPr>
        <p:spPr>
          <a:xfrm>
            <a:off x="11109046" y="7591349"/>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101</a:t>
            </a:r>
            <a:endParaRPr lang="en-US" sz="9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180" b="-180"/>
          <a:stretch/>
        </p:blipFill>
        <p:spPr>
          <a:xfrm>
            <a:off x="571500" y="286207"/>
            <a:ext cx="190195" cy="152705"/>
          </a:xfrm>
          <a:prstGeom prst="rect">
            <a:avLst/>
          </a:prstGeom>
        </p:spPr>
      </p:pic>
      <p:sp>
        <p:nvSpPr>
          <p:cNvPr id="7" name="Text 4"/>
          <p:cNvSpPr txBox="1"/>
          <p:nvPr/>
        </p:nvSpPr>
        <p:spPr>
          <a:xfrm>
            <a:off x="838505" y="286207"/>
            <a:ext cx="193395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Assessment Methodology</a:t>
            </a:r>
            <a:endParaRPr lang="en-US" sz="900" dirty="0"/>
          </a:p>
        </p:txBody>
      </p:sp>
      <p:sp>
        <p:nvSpPr>
          <p:cNvPr id="8" name="Text 5"/>
          <p:cNvSpPr txBox="1"/>
          <p:nvPr/>
        </p:nvSpPr>
        <p:spPr>
          <a:xfrm>
            <a:off x="571500" y="476402"/>
            <a:ext cx="741944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Automation &amp; Continuous Assessment</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2" r="-2" t="0" b="0"/>
          <a:stretch/>
        </p:blipFill>
        <p:spPr>
          <a:xfrm>
            <a:off x="0" y="1143000"/>
            <a:ext cx="12191695" cy="6867144"/>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80" r="-80" t="0" b="0"/>
          <a:stretch/>
        </p:blipFill>
        <p:spPr>
          <a:xfrm>
            <a:off x="571500" y="1676095"/>
            <a:ext cx="286207" cy="228600"/>
          </a:xfrm>
          <a:prstGeom prst="rect">
            <a:avLst/>
          </a:prstGeom>
        </p:spPr>
      </p:pic>
      <p:sp>
        <p:nvSpPr>
          <p:cNvPr id="13" name="Text 7"/>
          <p:cNvSpPr txBox="1"/>
          <p:nvPr/>
        </p:nvSpPr>
        <p:spPr>
          <a:xfrm>
            <a:off x="972007" y="1619402"/>
            <a:ext cx="2209190"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API-Driven Checks</a:t>
            </a:r>
            <a:endParaRPr lang="en-US" sz="1800" dirty="0"/>
          </a:p>
        </p:txBody>
      </p:sp>
      <p:pic>
        <p:nvPicPr>
          <p:cNvPr id="14" name="Image 4" descr="preencoded.png">    </p:cNvPr>
          <p:cNvPicPr>
            <a:picLocks noChangeAspect="1"/>
          </p:cNvPicPr>
          <p:nvPr/>
        </p:nvPicPr>
        <p:blipFill>
          <a:blip r:embed="rId5"/>
          <a:srcRect l="-11" r="-11" t="0" b="0"/>
          <a:stretch/>
        </p:blipFill>
        <p:spPr>
          <a:xfrm>
            <a:off x="571500" y="2324405"/>
            <a:ext cx="5238598" cy="1218895"/>
          </a:xfrm>
          <a:prstGeom prst="rect">
            <a:avLst/>
          </a:prstGeom>
        </p:spPr>
      </p:pic>
      <p:sp>
        <p:nvSpPr>
          <p:cNvPr id="15" name="Text 8"/>
          <p:cNvSpPr txBox="1"/>
          <p:nvPr/>
        </p:nvSpPr>
        <p:spPr>
          <a:xfrm>
            <a:off x="1124712" y="2553005"/>
            <a:ext cx="457200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Real-Time Validation</a:t>
            </a:r>
            <a:endParaRPr lang="en-US" sz="1300" dirty="0"/>
          </a:p>
        </p:txBody>
      </p:sp>
      <p:pic>
        <p:nvPicPr>
          <p:cNvPr id="16" name="Image 5" descr="preencoded.png">    </p:cNvPr>
          <p:cNvPicPr>
            <a:picLocks noChangeAspect="1"/>
          </p:cNvPicPr>
          <p:nvPr/>
        </p:nvPicPr>
        <p:blipFill>
          <a:blip r:embed="rId6"/>
          <a:srcRect l="0" r="0" t="-1310" b="-1310"/>
          <a:stretch/>
        </p:blipFill>
        <p:spPr>
          <a:xfrm>
            <a:off x="838505" y="2592324"/>
            <a:ext cx="209398" cy="171907"/>
          </a:xfrm>
          <a:prstGeom prst="rect">
            <a:avLst/>
          </a:prstGeom>
        </p:spPr>
      </p:pic>
      <p:sp>
        <p:nvSpPr>
          <p:cNvPr id="17" name="Text 9"/>
          <p:cNvSpPr txBox="1"/>
          <p:nvPr/>
        </p:nvSpPr>
        <p:spPr>
          <a:xfrm>
            <a:off x="838505"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Move beyond point-in-time assessments by leveraging APIs to continuously validate control effectiveness against established baselines.</a:t>
            </a:r>
            <a:endParaRPr lang="en-US" sz="1100" dirty="0"/>
          </a:p>
        </p:txBody>
      </p:sp>
      <p:sp>
        <p:nvSpPr>
          <p:cNvPr id="18" name="Shape 10"/>
          <p:cNvSpPr/>
          <p:nvPr/>
        </p:nvSpPr>
        <p:spPr>
          <a:xfrm>
            <a:off x="571500" y="3771900"/>
            <a:ext cx="5238598" cy="3762756"/>
          </a:xfrm>
          <a:prstGeom prst="roundRect">
            <a:avLst>
              <a:gd name="adj" fmla="val 492"/>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524" b="-524"/>
          <a:stretch/>
        </p:blipFill>
        <p:spPr>
          <a:xfrm>
            <a:off x="809244" y="4048049"/>
            <a:ext cx="152705" cy="123444"/>
          </a:xfrm>
          <a:prstGeom prst="rect">
            <a:avLst/>
          </a:prstGeom>
        </p:spPr>
      </p:pic>
      <p:sp>
        <p:nvSpPr>
          <p:cNvPr id="20" name="Text 11"/>
          <p:cNvSpPr txBox="1"/>
          <p:nvPr/>
        </p:nvSpPr>
        <p:spPr>
          <a:xfrm>
            <a:off x="1076249" y="4009644"/>
            <a:ext cx="46104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CSP Configuration Rules</a:t>
            </a:r>
            <a:endParaRPr lang="en-US" sz="1200" dirty="0"/>
          </a:p>
        </p:txBody>
      </p:sp>
      <p:sp>
        <p:nvSpPr>
          <p:cNvPr id="21" name="Text 12"/>
          <p:cNvSpPr txBox="1"/>
          <p:nvPr/>
        </p:nvSpPr>
        <p:spPr>
          <a:xfrm>
            <a:off x="1076249" y="4276649"/>
            <a:ext cx="45720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Use native cloud tools (AWS Config, Azure Policy) to automatically check compliance with 800-53 controls.</a:t>
            </a:r>
            <a:endParaRPr lang="en-US" sz="1000" dirty="0"/>
          </a:p>
        </p:txBody>
      </p:sp>
      <p:sp>
        <p:nvSpPr>
          <p:cNvPr id="22" name="Text 13"/>
          <p:cNvSpPr txBox="1"/>
          <p:nvPr/>
        </p:nvSpPr>
        <p:spPr>
          <a:xfrm>
            <a:off x="1076249" y="4743907"/>
            <a:ext cx="857707" cy="22860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AWS Config</a:t>
            </a:r>
            <a:endParaRPr lang="en-US" sz="900" dirty="0"/>
          </a:p>
        </p:txBody>
      </p:sp>
      <p:sp>
        <p:nvSpPr>
          <p:cNvPr id="23" name="Text 14"/>
          <p:cNvSpPr txBox="1"/>
          <p:nvPr/>
        </p:nvSpPr>
        <p:spPr>
          <a:xfrm>
            <a:off x="1912925" y="4743907"/>
            <a:ext cx="896112" cy="22860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Azure Policy</a:t>
            </a:r>
            <a:endParaRPr lang="en-US" sz="900" dirty="0"/>
          </a:p>
        </p:txBody>
      </p:sp>
      <p:pic>
        <p:nvPicPr>
          <p:cNvPr id="24" name="Image 7" descr="preencoded.png">    </p:cNvPr>
          <p:cNvPicPr>
            <a:picLocks noChangeAspect="1"/>
          </p:cNvPicPr>
          <p:nvPr/>
        </p:nvPicPr>
        <p:blipFill>
          <a:blip r:embed="rId8"/>
          <a:srcRect l="0" r="0" t="-1359" b="-1359"/>
          <a:stretch/>
        </p:blipFill>
        <p:spPr>
          <a:xfrm>
            <a:off x="809244" y="5162702"/>
            <a:ext cx="105156" cy="123444"/>
          </a:xfrm>
          <a:prstGeom prst="rect">
            <a:avLst/>
          </a:prstGeom>
        </p:spPr>
      </p:pic>
      <p:sp>
        <p:nvSpPr>
          <p:cNvPr id="25" name="Text 15"/>
          <p:cNvSpPr txBox="1"/>
          <p:nvPr/>
        </p:nvSpPr>
        <p:spPr>
          <a:xfrm>
            <a:off x="1028700" y="5124298"/>
            <a:ext cx="46579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IaC Policy Tests</a:t>
            </a:r>
            <a:endParaRPr lang="en-US" sz="1200" dirty="0"/>
          </a:p>
        </p:txBody>
      </p:sp>
      <p:sp>
        <p:nvSpPr>
          <p:cNvPr id="26" name="Text 16"/>
          <p:cNvSpPr txBox="1"/>
          <p:nvPr/>
        </p:nvSpPr>
        <p:spPr>
          <a:xfrm>
            <a:off x="1028700" y="5391302"/>
            <a:ext cx="4620463"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Validate infrastructure-as-code templates against security policies before deployment to prevent drift.</a:t>
            </a:r>
            <a:endParaRPr lang="en-US" sz="1000" dirty="0"/>
          </a:p>
        </p:txBody>
      </p:sp>
      <p:sp>
        <p:nvSpPr>
          <p:cNvPr id="27" name="Text 17"/>
          <p:cNvSpPr txBox="1"/>
          <p:nvPr/>
        </p:nvSpPr>
        <p:spPr>
          <a:xfrm>
            <a:off x="1028700" y="5857646"/>
            <a:ext cx="476402" cy="22860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OPA</a:t>
            </a:r>
            <a:endParaRPr lang="en-US" sz="900" dirty="0"/>
          </a:p>
        </p:txBody>
      </p:sp>
      <p:sp>
        <p:nvSpPr>
          <p:cNvPr id="28" name="Text 18"/>
          <p:cNvSpPr txBox="1"/>
          <p:nvPr/>
        </p:nvSpPr>
        <p:spPr>
          <a:xfrm>
            <a:off x="1476756" y="5857646"/>
            <a:ext cx="695858" cy="22860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Checkov</a:t>
            </a:r>
            <a:endParaRPr lang="en-US" sz="900" dirty="0"/>
          </a:p>
        </p:txBody>
      </p:sp>
      <p:pic>
        <p:nvPicPr>
          <p:cNvPr id="29" name="Image 8" descr="preencoded.png">    </p:cNvPr>
          <p:cNvPicPr>
            <a:picLocks noChangeAspect="1"/>
          </p:cNvPicPr>
          <p:nvPr/>
        </p:nvPicPr>
        <p:blipFill>
          <a:blip r:embed="rId9"/>
          <a:srcRect l="0" r="0" t="0" b="0"/>
          <a:stretch/>
        </p:blipFill>
        <p:spPr>
          <a:xfrm>
            <a:off x="809244" y="6277356"/>
            <a:ext cx="123444" cy="123444"/>
          </a:xfrm>
          <a:prstGeom prst="rect">
            <a:avLst/>
          </a:prstGeom>
        </p:spPr>
      </p:pic>
      <p:sp>
        <p:nvSpPr>
          <p:cNvPr id="30" name="Text 19"/>
          <p:cNvSpPr txBox="1"/>
          <p:nvPr/>
        </p:nvSpPr>
        <p:spPr>
          <a:xfrm>
            <a:off x="1047902" y="623895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Vulnerability Scanners</a:t>
            </a:r>
            <a:endParaRPr lang="en-US" sz="1200" dirty="0"/>
          </a:p>
        </p:txBody>
      </p:sp>
      <p:sp>
        <p:nvSpPr>
          <p:cNvPr id="31" name="Text 20"/>
          <p:cNvSpPr txBox="1"/>
          <p:nvPr/>
        </p:nvSpPr>
        <p:spPr>
          <a:xfrm>
            <a:off x="1047902" y="650595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Automate recurring scans via API triggers and ingest results directly into risk management workflows.</a:t>
            </a:r>
            <a:endParaRPr lang="en-US" sz="1000" dirty="0"/>
          </a:p>
        </p:txBody>
      </p:sp>
      <p:sp>
        <p:nvSpPr>
          <p:cNvPr id="32" name="Shape 21"/>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3" name="Image 9" descr="preencoded.png">    </p:cNvPr>
          <p:cNvPicPr>
            <a:picLocks noChangeAspect="1"/>
          </p:cNvPicPr>
          <p:nvPr/>
        </p:nvPicPr>
        <p:blipFill>
          <a:blip r:embed="rId10"/>
          <a:srcRect l="0" r="0" t="-45" b="-45"/>
          <a:stretch/>
        </p:blipFill>
        <p:spPr>
          <a:xfrm>
            <a:off x="6381598" y="1676095"/>
            <a:ext cx="256946" cy="228600"/>
          </a:xfrm>
          <a:prstGeom prst="rect">
            <a:avLst/>
          </a:prstGeom>
        </p:spPr>
      </p:pic>
      <p:sp>
        <p:nvSpPr>
          <p:cNvPr id="34" name="Text 22"/>
          <p:cNvSpPr txBox="1"/>
          <p:nvPr/>
        </p:nvSpPr>
        <p:spPr>
          <a:xfrm>
            <a:off x="6752844" y="1619402"/>
            <a:ext cx="2971800"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GRC Platform Integration</a:t>
            </a:r>
            <a:endParaRPr lang="en-US" sz="1800" dirty="0"/>
          </a:p>
        </p:txBody>
      </p:sp>
      <p:pic>
        <p:nvPicPr>
          <p:cNvPr id="35" name="Image 10" descr="preencoded.png">    </p:cNvPr>
          <p:cNvPicPr>
            <a:picLocks noChangeAspect="1"/>
          </p:cNvPicPr>
          <p:nvPr/>
        </p:nvPicPr>
        <p:blipFill>
          <a:blip r:embed="rId11"/>
          <a:srcRect l="-11" r="-11" t="0" b="0"/>
          <a:stretch/>
        </p:blipFill>
        <p:spPr>
          <a:xfrm>
            <a:off x="6381598" y="2324405"/>
            <a:ext cx="5238598" cy="1218895"/>
          </a:xfrm>
          <a:prstGeom prst="rect">
            <a:avLst/>
          </a:prstGeom>
        </p:spPr>
      </p:pic>
      <p:sp>
        <p:nvSpPr>
          <p:cNvPr id="36" name="Text 23"/>
          <p:cNvSpPr txBox="1"/>
          <p:nvPr/>
        </p:nvSpPr>
        <p:spPr>
          <a:xfrm>
            <a:off x="6896405"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Near Real-Time Status</a:t>
            </a:r>
            <a:endParaRPr lang="en-US" sz="1300" dirty="0"/>
          </a:p>
        </p:txBody>
      </p:sp>
      <p:pic>
        <p:nvPicPr>
          <p:cNvPr id="37" name="Image 11" descr="preencoded.png">    </p:cNvPr>
          <p:cNvPicPr>
            <a:picLocks noChangeAspect="1"/>
          </p:cNvPicPr>
          <p:nvPr/>
        </p:nvPicPr>
        <p:blipFill>
          <a:blip r:embed="rId12"/>
          <a:srcRect l="0" r="0" t="0" b="0"/>
          <a:stretch/>
        </p:blipFill>
        <p:spPr>
          <a:xfrm>
            <a:off x="6648602" y="2592324"/>
            <a:ext cx="171907" cy="171907"/>
          </a:xfrm>
          <a:prstGeom prst="rect">
            <a:avLst/>
          </a:prstGeom>
        </p:spPr>
      </p:pic>
      <p:sp>
        <p:nvSpPr>
          <p:cNvPr id="38" name="Text 24"/>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Integrate automated findings with GRC platforms to maintain an up-to-date view of compliance posture and risk exposure.</a:t>
            </a:r>
            <a:endParaRPr lang="en-US" sz="1100" dirty="0"/>
          </a:p>
        </p:txBody>
      </p:sp>
      <p:sp>
        <p:nvSpPr>
          <p:cNvPr id="39" name="Shape 25"/>
          <p:cNvSpPr/>
          <p:nvPr/>
        </p:nvSpPr>
        <p:spPr>
          <a:xfrm>
            <a:off x="6381598" y="3771900"/>
            <a:ext cx="5238598" cy="3762756"/>
          </a:xfrm>
          <a:prstGeom prst="roundRect">
            <a:avLst>
              <a:gd name="adj" fmla="val 492"/>
            </a:avLst>
          </a:prstGeom>
          <a:solidFill>
            <a:srgbClr val="F9FAFB"/>
          </a:solidFill>
          <a:ln w="12700">
            <a:solidFill>
              <a:srgbClr val="E5E7EB"/>
            </a:solidFill>
            <a:prstDash val="solid"/>
          </a:ln>
        </p:spPr>
      </p:sp>
      <p:sp>
        <p:nvSpPr>
          <p:cNvPr id="40" name="Shape 26"/>
          <p:cNvSpPr/>
          <p:nvPr/>
        </p:nvSpPr>
        <p:spPr>
          <a:xfrm>
            <a:off x="6620256" y="4315054"/>
            <a:ext cx="4762195" cy="9144"/>
          </a:xfrm>
          <a:prstGeom prst="rect">
            <a:avLst/>
          </a:prstGeom>
          <a:solidFill>
            <a:srgbClr val="E5E7EB"/>
          </a:solidFill>
          <a:ln w="12700">
            <a:solidFill>
              <a:srgbClr val="E5E7EB">
                <a:alpha val="0"/>
              </a:srgbClr>
            </a:solidFill>
            <a:prstDash val="solid"/>
          </a:ln>
        </p:spPr>
      </p:sp>
      <p:sp>
        <p:nvSpPr>
          <p:cNvPr id="41" name="Text 27"/>
          <p:cNvSpPr txBox="1"/>
          <p:nvPr/>
        </p:nvSpPr>
        <p:spPr>
          <a:xfrm>
            <a:off x="6620256" y="4009644"/>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Integration Workflow</a:t>
            </a:r>
            <a:endParaRPr lang="en-US" sz="1200" dirty="0"/>
          </a:p>
        </p:txBody>
      </p:sp>
      <p:sp>
        <p:nvSpPr>
          <p:cNvPr id="42" name="Shape 28"/>
          <p:cNvSpPr/>
          <p:nvPr/>
        </p:nvSpPr>
        <p:spPr>
          <a:xfrm>
            <a:off x="6620256" y="4438498"/>
            <a:ext cx="4762195" cy="476402"/>
          </a:xfrm>
          <a:prstGeom prst="roundRect">
            <a:avLst>
              <a:gd name="adj" fmla="val 15355"/>
            </a:avLst>
          </a:prstGeom>
          <a:solidFill>
            <a:srgbClr val="FFFFFF"/>
          </a:solidFill>
          <a:ln w="12700">
            <a:solidFill>
              <a:srgbClr val="E5E7EB"/>
            </a:solidFill>
            <a:prstDash val="solid"/>
          </a:ln>
        </p:spPr>
      </p:sp>
      <p:sp>
        <p:nvSpPr>
          <p:cNvPr id="43" name="Shape 29"/>
          <p:cNvSpPr/>
          <p:nvPr/>
        </p:nvSpPr>
        <p:spPr>
          <a:xfrm>
            <a:off x="6705295" y="4524451"/>
            <a:ext cx="304495" cy="304495"/>
          </a:xfrm>
          <a:prstGeom prst="ellipse">
            <a:avLst/>
          </a:prstGeom>
          <a:solidFill>
            <a:srgbClr val="DBEAFE"/>
          </a:solidFill>
          <a:ln w="12700">
            <a:solidFill>
              <a:srgbClr val="FFFFFF">
                <a:alpha val="0"/>
              </a:srgbClr>
            </a:solidFill>
            <a:prstDash val="solid"/>
          </a:ln>
        </p:spPr>
      </p:sp>
      <p:sp>
        <p:nvSpPr>
          <p:cNvPr id="44" name="Text 30"/>
          <p:cNvSpPr txBox="1"/>
          <p:nvPr/>
        </p:nvSpPr>
        <p:spPr>
          <a:xfrm>
            <a:off x="6676949" y="4524451"/>
            <a:ext cx="362102"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2563EB"/>
                </a:solidFill>
                <a:latin typeface="Roboto" pitchFamily="34" charset="0"/>
                <a:ea typeface="Roboto" pitchFamily="34" charset="-122"/>
                <a:cs typeface="Roboto" pitchFamily="34" charset="-120"/>
              </a:rPr>
              <a:t>1</a:t>
            </a:r>
            <a:endParaRPr lang="en-US" sz="1000" dirty="0"/>
          </a:p>
        </p:txBody>
      </p:sp>
      <p:sp>
        <p:nvSpPr>
          <p:cNvPr id="45" name="Text 31"/>
          <p:cNvSpPr txBox="1"/>
          <p:nvPr/>
        </p:nvSpPr>
        <p:spPr>
          <a:xfrm>
            <a:off x="7125005" y="4581144"/>
            <a:ext cx="3488436"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Ingest telemetry from SIEM/Scanners/Cloud APIs</a:t>
            </a:r>
            <a:endParaRPr lang="en-US" sz="1000" dirty="0"/>
          </a:p>
        </p:txBody>
      </p:sp>
      <p:pic>
        <p:nvPicPr>
          <p:cNvPr id="46" name="Image 12" descr="preencoded.png">    </p:cNvPr>
          <p:cNvPicPr>
            <a:picLocks noChangeAspect="1"/>
          </p:cNvPicPr>
          <p:nvPr/>
        </p:nvPicPr>
        <p:blipFill>
          <a:blip r:embed="rId13"/>
          <a:srcRect l="-2512" r="-2512" t="0" b="0"/>
          <a:stretch/>
        </p:blipFill>
        <p:spPr>
          <a:xfrm>
            <a:off x="8948318" y="5029200"/>
            <a:ext cx="105156" cy="133502"/>
          </a:xfrm>
          <a:prstGeom prst="rect">
            <a:avLst/>
          </a:prstGeom>
        </p:spPr>
      </p:pic>
      <p:sp>
        <p:nvSpPr>
          <p:cNvPr id="47" name="Shape 32"/>
          <p:cNvSpPr/>
          <p:nvPr/>
        </p:nvSpPr>
        <p:spPr>
          <a:xfrm>
            <a:off x="6620256" y="5277002"/>
            <a:ext cx="4762195" cy="476402"/>
          </a:xfrm>
          <a:prstGeom prst="roundRect">
            <a:avLst>
              <a:gd name="adj" fmla="val 15355"/>
            </a:avLst>
          </a:prstGeom>
          <a:solidFill>
            <a:srgbClr val="FFFFFF"/>
          </a:solidFill>
          <a:ln w="12700">
            <a:solidFill>
              <a:srgbClr val="E5E7EB"/>
            </a:solidFill>
            <a:prstDash val="solid"/>
          </a:ln>
        </p:spPr>
      </p:sp>
      <p:sp>
        <p:nvSpPr>
          <p:cNvPr id="48" name="Shape 33"/>
          <p:cNvSpPr/>
          <p:nvPr/>
        </p:nvSpPr>
        <p:spPr>
          <a:xfrm>
            <a:off x="6705295" y="5362956"/>
            <a:ext cx="304495" cy="304495"/>
          </a:xfrm>
          <a:prstGeom prst="ellipse">
            <a:avLst/>
          </a:prstGeom>
          <a:solidFill>
            <a:srgbClr val="E0E7FF"/>
          </a:solidFill>
          <a:ln w="12700">
            <a:solidFill>
              <a:srgbClr val="FFFFFF">
                <a:alpha val="0"/>
              </a:srgbClr>
            </a:solidFill>
            <a:prstDash val="solid"/>
          </a:ln>
        </p:spPr>
      </p:sp>
      <p:sp>
        <p:nvSpPr>
          <p:cNvPr id="49" name="Text 34"/>
          <p:cNvSpPr txBox="1"/>
          <p:nvPr/>
        </p:nvSpPr>
        <p:spPr>
          <a:xfrm>
            <a:off x="6676949" y="5362956"/>
            <a:ext cx="362102"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4F46E5"/>
                </a:solidFill>
                <a:latin typeface="Roboto" pitchFamily="34" charset="0"/>
                <a:ea typeface="Roboto" pitchFamily="34" charset="-122"/>
                <a:cs typeface="Roboto" pitchFamily="34" charset="-120"/>
              </a:rPr>
              <a:t>2</a:t>
            </a:r>
            <a:endParaRPr lang="en-US" sz="1000" dirty="0"/>
          </a:p>
        </p:txBody>
      </p:sp>
      <p:sp>
        <p:nvSpPr>
          <p:cNvPr id="50" name="Text 35"/>
          <p:cNvSpPr txBox="1"/>
          <p:nvPr/>
        </p:nvSpPr>
        <p:spPr>
          <a:xfrm>
            <a:off x="7125005" y="5419649"/>
            <a:ext cx="2833726"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Map findings to specific 800-53 controls</a:t>
            </a:r>
            <a:endParaRPr lang="en-US" sz="1000" dirty="0"/>
          </a:p>
        </p:txBody>
      </p:sp>
      <p:pic>
        <p:nvPicPr>
          <p:cNvPr id="51" name="Image 13" descr="preencoded.png">    </p:cNvPr>
          <p:cNvPicPr>
            <a:picLocks noChangeAspect="1"/>
          </p:cNvPicPr>
          <p:nvPr/>
        </p:nvPicPr>
        <p:blipFill>
          <a:blip r:embed="rId14"/>
          <a:srcRect l="-2512" r="-2512" t="0" b="0"/>
          <a:stretch/>
        </p:blipFill>
        <p:spPr>
          <a:xfrm>
            <a:off x="8948318" y="5867705"/>
            <a:ext cx="105156" cy="133502"/>
          </a:xfrm>
          <a:prstGeom prst="rect">
            <a:avLst/>
          </a:prstGeom>
        </p:spPr>
      </p:pic>
      <p:sp>
        <p:nvSpPr>
          <p:cNvPr id="52" name="Shape 36"/>
          <p:cNvSpPr/>
          <p:nvPr/>
        </p:nvSpPr>
        <p:spPr>
          <a:xfrm>
            <a:off x="6620256" y="6115507"/>
            <a:ext cx="4762195" cy="476402"/>
          </a:xfrm>
          <a:prstGeom prst="roundRect">
            <a:avLst>
              <a:gd name="adj" fmla="val 15355"/>
            </a:avLst>
          </a:prstGeom>
          <a:solidFill>
            <a:srgbClr val="FFFFFF"/>
          </a:solidFill>
          <a:ln w="12700">
            <a:solidFill>
              <a:srgbClr val="E5E7EB"/>
            </a:solidFill>
            <a:prstDash val="solid"/>
          </a:ln>
        </p:spPr>
      </p:sp>
      <p:sp>
        <p:nvSpPr>
          <p:cNvPr id="53" name="Shape 37"/>
          <p:cNvSpPr/>
          <p:nvPr/>
        </p:nvSpPr>
        <p:spPr>
          <a:xfrm>
            <a:off x="6705295" y="6200546"/>
            <a:ext cx="304495" cy="304495"/>
          </a:xfrm>
          <a:prstGeom prst="ellipse">
            <a:avLst/>
          </a:prstGeom>
          <a:solidFill>
            <a:srgbClr val="D1FAE5"/>
          </a:solidFill>
          <a:ln w="12700">
            <a:solidFill>
              <a:srgbClr val="FFFFFF">
                <a:alpha val="0"/>
              </a:srgbClr>
            </a:solidFill>
            <a:prstDash val="solid"/>
          </a:ln>
        </p:spPr>
      </p:sp>
      <p:sp>
        <p:nvSpPr>
          <p:cNvPr id="54" name="Text 38"/>
          <p:cNvSpPr txBox="1"/>
          <p:nvPr/>
        </p:nvSpPr>
        <p:spPr>
          <a:xfrm>
            <a:off x="6676949" y="6200546"/>
            <a:ext cx="362102"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59669"/>
                </a:solidFill>
                <a:latin typeface="Roboto" pitchFamily="34" charset="0"/>
                <a:ea typeface="Roboto" pitchFamily="34" charset="-122"/>
                <a:cs typeface="Roboto" pitchFamily="34" charset="-120"/>
              </a:rPr>
              <a:t>3</a:t>
            </a:r>
            <a:endParaRPr lang="en-US" sz="1000" dirty="0"/>
          </a:p>
        </p:txBody>
      </p:sp>
      <p:sp>
        <p:nvSpPr>
          <p:cNvPr id="55" name="Text 39"/>
          <p:cNvSpPr txBox="1"/>
          <p:nvPr/>
        </p:nvSpPr>
        <p:spPr>
          <a:xfrm>
            <a:off x="7125005" y="6258154"/>
            <a:ext cx="3598164"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Update risk scores &amp; trigger remediation workflows</a:t>
            </a:r>
            <a:endParaRPr lang="en-US" sz="1000" dirty="0"/>
          </a:p>
        </p:txBody>
      </p:sp>
      <p:sp>
        <p:nvSpPr>
          <p:cNvPr id="56" name="Shape 40"/>
          <p:cNvSpPr/>
          <p:nvPr/>
        </p:nvSpPr>
        <p:spPr>
          <a:xfrm>
            <a:off x="6620256" y="6743700"/>
            <a:ext cx="4762195" cy="552298"/>
          </a:xfrm>
          <a:prstGeom prst="roundRect">
            <a:avLst>
              <a:gd name="adj" fmla="val 11418"/>
            </a:avLst>
          </a:prstGeom>
          <a:solidFill>
            <a:srgbClr val="ECFDF5"/>
          </a:solidFill>
          <a:ln w="12700">
            <a:solidFill>
              <a:srgbClr val="D1FAE5"/>
            </a:solidFill>
            <a:prstDash val="solid"/>
          </a:ln>
        </p:spPr>
      </p:sp>
      <p:pic>
        <p:nvPicPr>
          <p:cNvPr id="57" name="Image 14" descr="preencoded.png">    </p:cNvPr>
          <p:cNvPicPr>
            <a:picLocks noChangeAspect="1"/>
          </p:cNvPicPr>
          <p:nvPr/>
        </p:nvPicPr>
        <p:blipFill>
          <a:blip r:embed="rId15"/>
          <a:srcRect l="0" r="0" t="-100" b="-100"/>
          <a:stretch/>
        </p:blipFill>
        <p:spPr>
          <a:xfrm>
            <a:off x="6743700" y="6905549"/>
            <a:ext cx="114300" cy="152705"/>
          </a:xfrm>
          <a:prstGeom prst="rect">
            <a:avLst/>
          </a:prstGeom>
        </p:spPr>
      </p:pic>
      <p:sp>
        <p:nvSpPr>
          <p:cNvPr id="58" name="Text 41"/>
          <p:cNvSpPr txBox="1"/>
          <p:nvPr/>
        </p:nvSpPr>
        <p:spPr>
          <a:xfrm>
            <a:off x="6933895" y="6867144"/>
            <a:ext cx="4401007" cy="305410"/>
          </a:xfrm>
          <a:prstGeom prst="rect">
            <a:avLst/>
          </a:prstGeom>
          <a:noFill/>
          <a:ln/>
        </p:spPr>
        <p:txBody>
          <a:bodyPr wrap="square" lIns="0" tIns="0" rIns="0" bIns="0" rtlCol="0" anchor="t"/>
          <a:lstStyle/>
          <a:p>
            <a:pPr algn="l" indent="0" marL="0">
              <a:buNone/>
            </a:pPr>
            <a:r>
              <a:rPr lang="en-US" sz="900" i="1" dirty="0">
                <a:solidFill>
                  <a:srgbClr val="065F46"/>
                </a:solidFill>
                <a:latin typeface="Roboto" pitchFamily="34" charset="0"/>
                <a:ea typeface="Roboto" pitchFamily="34" charset="-122"/>
                <a:cs typeface="Roboto" pitchFamily="34" charset="-120"/>
              </a:rPr>
              <a:t>"Automated evidence collection reduces audit fatigue and provides higher assurance than manual sampling."</a:t>
            </a:r>
            <a:endParaRPr lang="en-US" sz="900" dirty="0"/>
          </a:p>
        </p:txBody>
      </p:sp>
      <p:sp>
        <p:nvSpPr>
          <p:cNvPr id="59" name="Shape 42"/>
          <p:cNvSpPr/>
          <p:nvPr/>
        </p:nvSpPr>
        <p:spPr>
          <a:xfrm>
            <a:off x="0" y="8010144"/>
            <a:ext cx="12191695" cy="200254"/>
          </a:xfrm>
          <a:prstGeom prst="rect">
            <a:avLst/>
          </a:prstGeom>
          <a:solidFill>
            <a:srgbClr val="F1F5F9"/>
          </a:solidFill>
          <a:ln/>
        </p:spPr>
      </p:sp>
      <p:sp>
        <p:nvSpPr>
          <p:cNvPr id="60" name="Shape 43"/>
          <p:cNvSpPr/>
          <p:nvPr/>
        </p:nvSpPr>
        <p:spPr>
          <a:xfrm>
            <a:off x="0" y="8010144"/>
            <a:ext cx="12191695" cy="9144"/>
          </a:xfrm>
          <a:prstGeom prst="rect">
            <a:avLst/>
          </a:prstGeom>
          <a:solidFill>
            <a:srgbClr val="E2E8F0"/>
          </a:solidFill>
          <a:ln w="12700">
            <a:solidFill>
              <a:srgbClr val="E2E8F0">
                <a:alpha val="0"/>
              </a:srgbClr>
            </a:solidFill>
            <a:prstDash val="solid"/>
          </a:ln>
        </p:spPr>
      </p:sp>
      <p:sp>
        <p:nvSpPr>
          <p:cNvPr id="61" name="Text 44"/>
          <p:cNvSpPr txBox="1"/>
          <p:nvPr/>
        </p:nvSpPr>
        <p:spPr>
          <a:xfrm>
            <a:off x="571500" y="802020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2" name="Text 45"/>
          <p:cNvSpPr txBox="1"/>
          <p:nvPr/>
        </p:nvSpPr>
        <p:spPr>
          <a:xfrm>
            <a:off x="11109046" y="8020202"/>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102</a:t>
            </a:r>
            <a:endParaRPr lang="en-US" sz="9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87068"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09</a:t>
            </a:r>
            <a:endParaRPr lang="en-US" sz="9600" dirty="0"/>
          </a:p>
        </p:txBody>
      </p:sp>
      <p:pic>
        <p:nvPicPr>
          <p:cNvPr id="6" name="Image 0" descr="preencoded.png">    </p:cNvPr>
          <p:cNvPicPr>
            <a:picLocks noChangeAspect="1"/>
          </p:cNvPicPr>
          <p:nvPr/>
        </p:nvPicPr>
        <p:blipFill>
          <a:blip r:embed="rId1"/>
          <a:srcRect l="0" r="0" t="0" b="0"/>
          <a:stretch/>
        </p:blipFill>
        <p:spPr>
          <a:xfrm>
            <a:off x="9620402" y="4286707"/>
            <a:ext cx="3047695"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683764"/>
            <a:ext cx="4534510" cy="715061"/>
          </a:xfrm>
          <a:prstGeom prst="rect">
            <a:avLst/>
          </a:prstGeom>
          <a:noFill/>
          <a:ln/>
        </p:spPr>
        <p:txBody>
          <a:bodyPr wrap="square" lIns="0" tIns="0" rIns="0" bIns="0" rtlCol="0" anchor="ctr"/>
          <a:lstStyle/>
          <a:p>
            <a:pPr algn="l" indent="0" marL="0">
              <a:buNone/>
            </a:pPr>
            <a:r>
              <a:rPr lang="en-US" sz="4500" b="1" dirty="0">
                <a:solidFill>
                  <a:srgbClr val="FFFFFF"/>
                </a:solidFill>
                <a:latin typeface="ui-serif" pitchFamily="34" charset="0"/>
                <a:ea typeface="ui-serif" pitchFamily="34" charset="-122"/>
                <a:cs typeface="ui-serif" pitchFamily="34" charset="-120"/>
              </a:rPr>
              <a:t>Case Studies</a:t>
            </a:r>
            <a:endParaRPr lang="en-US" sz="4500" dirty="0"/>
          </a:p>
        </p:txBody>
      </p:sp>
      <p:sp>
        <p:nvSpPr>
          <p:cNvPr id="9" name="Shape 5"/>
          <p:cNvSpPr/>
          <p:nvPr/>
        </p:nvSpPr>
        <p:spPr>
          <a:xfrm>
            <a:off x="571500" y="370240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370240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Applying NIST 800-53 controls in real-world scenarios to understand practical implementation.</a:t>
            </a:r>
            <a:endParaRPr lang="en-US" sz="1500" dirty="0"/>
          </a:p>
        </p:txBody>
      </p:sp>
      <p:sp>
        <p:nvSpPr>
          <p:cNvPr id="11" name="Text 7"/>
          <p:cNvSpPr txBox="1"/>
          <p:nvPr/>
        </p:nvSpPr>
        <p:spPr>
          <a:xfrm>
            <a:off x="6248095" y="1552651"/>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Implementation Scenarios</a:t>
            </a:r>
            <a:endParaRPr lang="en-US" sz="1800" dirty="0"/>
          </a:p>
        </p:txBody>
      </p:sp>
      <p:sp>
        <p:nvSpPr>
          <p:cNvPr id="12" name="Shape 8"/>
          <p:cNvSpPr/>
          <p:nvPr/>
        </p:nvSpPr>
        <p:spPr>
          <a:xfrm>
            <a:off x="6248095" y="2162556"/>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2361895"/>
            <a:ext cx="2572207"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FedRAMP Moderate SaaS</a:t>
            </a:r>
            <a:endParaRPr lang="en-US" sz="1500" dirty="0"/>
          </a:p>
        </p:txBody>
      </p:sp>
      <p:sp>
        <p:nvSpPr>
          <p:cNvPr id="14" name="Text 10"/>
          <p:cNvSpPr txBox="1"/>
          <p:nvPr/>
        </p:nvSpPr>
        <p:spPr>
          <a:xfrm>
            <a:off x="7114946" y="2628900"/>
            <a:ext cx="2720340"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Cloud service provider implementation</a:t>
            </a:r>
            <a:endParaRPr lang="en-US" sz="1000" dirty="0"/>
          </a:p>
        </p:txBody>
      </p:sp>
      <p:sp>
        <p:nvSpPr>
          <p:cNvPr id="15" name="Shape 11"/>
          <p:cNvSpPr/>
          <p:nvPr/>
        </p:nvSpPr>
        <p:spPr>
          <a:xfrm>
            <a:off x="6248095" y="3209544"/>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3409798"/>
            <a:ext cx="2255825"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Healthcare Alignment</a:t>
            </a:r>
            <a:endParaRPr lang="en-US" sz="1500" dirty="0"/>
          </a:p>
        </p:txBody>
      </p:sp>
      <p:sp>
        <p:nvSpPr>
          <p:cNvPr id="17" name="Text 13"/>
          <p:cNvSpPr txBox="1"/>
          <p:nvPr/>
        </p:nvSpPr>
        <p:spPr>
          <a:xfrm>
            <a:off x="7114946" y="3676802"/>
            <a:ext cx="223662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HIPAA/HITRUST cross-mapping</a:t>
            </a:r>
            <a:endParaRPr lang="en-US" sz="1000" dirty="0"/>
          </a:p>
        </p:txBody>
      </p:sp>
      <p:sp>
        <p:nvSpPr>
          <p:cNvPr id="18" name="Shape 14"/>
          <p:cNvSpPr/>
          <p:nvPr/>
        </p:nvSpPr>
        <p:spPr>
          <a:xfrm>
            <a:off x="6248095" y="4257446"/>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4457700"/>
            <a:ext cx="259598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CI/CD Pipeline Hardening</a:t>
            </a:r>
            <a:endParaRPr lang="en-US" sz="1500" dirty="0"/>
          </a:p>
        </p:txBody>
      </p:sp>
      <p:sp>
        <p:nvSpPr>
          <p:cNvPr id="20" name="Text 16"/>
          <p:cNvSpPr txBox="1"/>
          <p:nvPr/>
        </p:nvSpPr>
        <p:spPr>
          <a:xfrm>
            <a:off x="7114946" y="4724705"/>
            <a:ext cx="259598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Securing modern DevOps workflows</a:t>
            </a:r>
            <a:endParaRPr lang="en-US" sz="1000" dirty="0"/>
          </a:p>
        </p:txBody>
      </p:sp>
      <p:sp>
        <p:nvSpPr>
          <p:cNvPr id="21" name="Shape 17"/>
          <p:cNvSpPr/>
          <p:nvPr/>
        </p:nvSpPr>
        <p:spPr>
          <a:xfrm>
            <a:off x="571500" y="2245766"/>
            <a:ext cx="1057046" cy="209398"/>
          </a:xfrm>
          <a:prstGeom prst="roundRect">
            <a:avLst>
              <a:gd name="adj" fmla="val 79396"/>
            </a:avLst>
          </a:prstGeom>
          <a:solidFill>
            <a:srgbClr val="2563EB"/>
          </a:solidFill>
          <a:ln w="12700">
            <a:solidFill>
              <a:srgbClr val="FFFFFF">
                <a:alpha val="0"/>
              </a:srgbClr>
            </a:solidFill>
            <a:prstDash val="solid"/>
          </a:ln>
        </p:spPr>
      </p:sp>
      <p:sp>
        <p:nvSpPr>
          <p:cNvPr id="22" name="Text 18"/>
          <p:cNvSpPr txBox="1"/>
          <p:nvPr/>
        </p:nvSpPr>
        <p:spPr>
          <a:xfrm>
            <a:off x="571500" y="224576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3" name="Image 2" descr="preencoded.png">    </p:cNvPr>
          <p:cNvPicPr>
            <a:picLocks noChangeAspect="1"/>
          </p:cNvPicPr>
          <p:nvPr/>
        </p:nvPicPr>
        <p:blipFill>
          <a:blip r:embed="rId3"/>
          <a:srcRect l="-90" r="-90" t="0" b="0"/>
          <a:stretch/>
        </p:blipFill>
        <p:spPr>
          <a:xfrm>
            <a:off x="6495898" y="2428646"/>
            <a:ext cx="381305" cy="304495"/>
          </a:xfrm>
          <a:prstGeom prst="rect">
            <a:avLst/>
          </a:prstGeom>
        </p:spPr>
      </p:pic>
      <p:pic>
        <p:nvPicPr>
          <p:cNvPr id="24" name="Image 3" descr="preencoded.png">    </p:cNvPr>
          <p:cNvPicPr>
            <a:picLocks noChangeAspect="1"/>
          </p:cNvPicPr>
          <p:nvPr/>
        </p:nvPicPr>
        <p:blipFill>
          <a:blip r:embed="rId4"/>
          <a:srcRect l="-50" r="-50" t="0" b="0"/>
          <a:stretch/>
        </p:blipFill>
        <p:spPr>
          <a:xfrm>
            <a:off x="6515100" y="3476549"/>
            <a:ext cx="342900" cy="304495"/>
          </a:xfrm>
          <a:prstGeom prst="rect">
            <a:avLst/>
          </a:prstGeom>
        </p:spPr>
      </p:pic>
      <p:pic>
        <p:nvPicPr>
          <p:cNvPr id="25" name="Image 4" descr="preencoded.png">    </p:cNvPr>
          <p:cNvPicPr>
            <a:picLocks noChangeAspect="1"/>
          </p:cNvPicPr>
          <p:nvPr/>
        </p:nvPicPr>
        <p:blipFill>
          <a:blip r:embed="rId5"/>
          <a:srcRect l="-107" r="-107" t="0" b="0"/>
          <a:stretch/>
        </p:blipFill>
        <p:spPr>
          <a:xfrm>
            <a:off x="6553505" y="4524451"/>
            <a:ext cx="267005" cy="30449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752844"/>
          </a:xfrm>
          <a:prstGeom prst="rect">
            <a:avLst/>
          </a:prstGeom>
          <a:solidFill>
            <a:srgbClr val="F8FAFC"/>
          </a:solidFill>
          <a:ln w="12700">
            <a:solidFill>
              <a:srgbClr val="FFFFFF">
                <a:alpha val="0"/>
              </a:srgbClr>
            </a:solidFill>
            <a:prstDash val="solid"/>
          </a:ln>
        </p:spPr>
      </p:sp>
      <p:sp>
        <p:nvSpPr>
          <p:cNvPr id="5" name="Shape 3"/>
          <p:cNvSpPr/>
          <p:nvPr/>
        </p:nvSpPr>
        <p:spPr>
          <a:xfrm>
            <a:off x="476402" y="1333195"/>
            <a:ext cx="3933749" cy="5991149"/>
          </a:xfrm>
          <a:prstGeom prst="roundRect">
            <a:avLst>
              <a:gd name="adj" fmla="val 450"/>
            </a:avLst>
          </a:prstGeom>
          <a:solidFill>
            <a:srgbClr val="FFFFFF"/>
          </a:solidFill>
          <a:ln w="12700">
            <a:solidFill>
              <a:srgbClr val="E2E8F0"/>
            </a:solidFill>
            <a:prstDash val="solid"/>
          </a:ln>
        </p:spPr>
      </p:sp>
      <p:sp>
        <p:nvSpPr>
          <p:cNvPr id="6" name="Shape 4"/>
          <p:cNvSpPr/>
          <p:nvPr/>
        </p:nvSpPr>
        <p:spPr>
          <a:xfrm>
            <a:off x="485546" y="1343254"/>
            <a:ext cx="3914546" cy="552298"/>
          </a:xfrm>
          <a:prstGeom prst="rect">
            <a:avLst/>
          </a:prstGeom>
          <a:solidFill>
            <a:srgbClr val="F9FAFB"/>
          </a:solidFill>
          <a:ln/>
        </p:spPr>
      </p:sp>
      <p:sp>
        <p:nvSpPr>
          <p:cNvPr id="7" name="Shape 5"/>
          <p:cNvSpPr/>
          <p:nvPr/>
        </p:nvSpPr>
        <p:spPr>
          <a:xfrm>
            <a:off x="485546" y="1886407"/>
            <a:ext cx="3914546" cy="9144"/>
          </a:xfrm>
          <a:prstGeom prst="rect">
            <a:avLst/>
          </a:prstGeom>
          <a:solidFill>
            <a:srgbClr val="F1F5F9"/>
          </a:solidFill>
          <a:ln w="12700">
            <a:solidFill>
              <a:srgbClr val="F1F5F9">
                <a:alpha val="0"/>
              </a:srgbClr>
            </a:solidFill>
            <a:prstDash val="solid"/>
          </a:ln>
        </p:spPr>
      </p:sp>
      <p:sp>
        <p:nvSpPr>
          <p:cNvPr id="8" name="Text 6"/>
          <p:cNvSpPr txBox="1"/>
          <p:nvPr/>
        </p:nvSpPr>
        <p:spPr>
          <a:xfrm>
            <a:off x="923544" y="1343254"/>
            <a:ext cx="3553358"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Scenario Context </a:t>
            </a:r>
            <a:endParaRPr lang="en-US" sz="1300" dirty="0"/>
          </a:p>
        </p:txBody>
      </p:sp>
      <p:pic>
        <p:nvPicPr>
          <p:cNvPr id="9" name="Image 0" descr="preencoded.png">    </p:cNvPr>
          <p:cNvPicPr>
            <a:picLocks noChangeAspect="1"/>
          </p:cNvPicPr>
          <p:nvPr/>
        </p:nvPicPr>
        <p:blipFill>
          <a:blip r:embed="rId1"/>
          <a:srcRect l="0" r="0" t="0" b="0"/>
          <a:stretch/>
        </p:blipFill>
        <p:spPr>
          <a:xfrm>
            <a:off x="676656" y="1526134"/>
            <a:ext cx="171907" cy="171907"/>
          </a:xfrm>
          <a:prstGeom prst="rect">
            <a:avLst/>
          </a:prstGeom>
        </p:spPr>
      </p:pic>
      <p:sp>
        <p:nvSpPr>
          <p:cNvPr id="10" name="Text 7"/>
          <p:cNvSpPr txBox="1"/>
          <p:nvPr/>
        </p:nvSpPr>
        <p:spPr>
          <a:xfrm>
            <a:off x="676656" y="2080260"/>
            <a:ext cx="3648456"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Company Profile</a:t>
            </a:r>
            <a:endParaRPr lang="en-US" sz="1200" dirty="0"/>
          </a:p>
        </p:txBody>
      </p:sp>
      <p:sp>
        <p:nvSpPr>
          <p:cNvPr id="11" name="Text 8"/>
          <p:cNvSpPr txBox="1"/>
          <p:nvPr/>
        </p:nvSpPr>
        <p:spPr>
          <a:xfrm>
            <a:off x="676656" y="2384755"/>
            <a:ext cx="3610051" cy="866851"/>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"CloudFlow," a B2B workflow automation SaaS provider, aims to sell to US federal agencies. Their application is built on modern microservices architecture and deployed across multiple public clouds (AWS, Azure, GCP).</a:t>
            </a:r>
            <a:endParaRPr lang="en-US" sz="1000" dirty="0"/>
          </a:p>
        </p:txBody>
      </p:sp>
      <p:sp>
        <p:nvSpPr>
          <p:cNvPr id="12" name="Shape 9"/>
          <p:cNvSpPr/>
          <p:nvPr/>
        </p:nvSpPr>
        <p:spPr>
          <a:xfrm>
            <a:off x="676656" y="3404311"/>
            <a:ext cx="1609344" cy="247802"/>
          </a:xfrm>
          <a:prstGeom prst="roundRect">
            <a:avLst>
              <a:gd name="adj" fmla="val 212887"/>
            </a:avLst>
          </a:prstGeom>
          <a:solidFill>
            <a:srgbClr val="DCFCE7"/>
          </a:solidFill>
          <a:ln w="12700">
            <a:solidFill>
              <a:srgbClr val="FFFFFF">
                <a:alpha val="0"/>
              </a:srgbClr>
            </a:solidFill>
            <a:prstDash val="solid"/>
          </a:ln>
        </p:spPr>
      </p:sp>
      <p:sp>
        <p:nvSpPr>
          <p:cNvPr id="13" name="Text 10"/>
          <p:cNvSpPr txBox="1"/>
          <p:nvPr/>
        </p:nvSpPr>
        <p:spPr>
          <a:xfrm>
            <a:off x="676656" y="3404311"/>
            <a:ext cx="167426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166534"/>
                </a:solidFill>
                <a:latin typeface="Roboto" pitchFamily="34" charset="0"/>
                <a:ea typeface="Roboto" pitchFamily="34" charset="-122"/>
                <a:cs typeface="Roboto" pitchFamily="34" charset="-120"/>
              </a:rPr>
              <a:t>Target: FedRAMP Moderate</a:t>
            </a:r>
            <a:endParaRPr lang="en-US" sz="900" dirty="0"/>
          </a:p>
        </p:txBody>
      </p:sp>
      <p:sp>
        <p:nvSpPr>
          <p:cNvPr id="14" name="Shape 11"/>
          <p:cNvSpPr/>
          <p:nvPr/>
        </p:nvSpPr>
        <p:spPr>
          <a:xfrm>
            <a:off x="2360981" y="3404311"/>
            <a:ext cx="838505" cy="247802"/>
          </a:xfrm>
          <a:prstGeom prst="roundRect">
            <a:avLst>
              <a:gd name="adj" fmla="val 212887"/>
            </a:avLst>
          </a:prstGeom>
          <a:solidFill>
            <a:srgbClr val="FFEDD5"/>
          </a:solidFill>
          <a:ln w="12700">
            <a:solidFill>
              <a:srgbClr val="FFFFFF">
                <a:alpha val="0"/>
              </a:srgbClr>
            </a:solidFill>
            <a:prstDash val="solid"/>
          </a:ln>
        </p:spPr>
      </p:sp>
      <p:sp>
        <p:nvSpPr>
          <p:cNvPr id="15" name="Text 12"/>
          <p:cNvSpPr txBox="1"/>
          <p:nvPr/>
        </p:nvSpPr>
        <p:spPr>
          <a:xfrm>
            <a:off x="2360981" y="3404311"/>
            <a:ext cx="8961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9A3412"/>
                </a:solidFill>
                <a:latin typeface="Roboto" pitchFamily="34" charset="0"/>
                <a:ea typeface="Roboto" pitchFamily="34" charset="-122"/>
                <a:cs typeface="Roboto" pitchFamily="34" charset="-120"/>
              </a:rPr>
              <a:t>Model: SaaS</a:t>
            </a:r>
            <a:endParaRPr lang="en-US" sz="900" dirty="0"/>
          </a:p>
        </p:txBody>
      </p:sp>
      <p:sp>
        <p:nvSpPr>
          <p:cNvPr id="16" name="Shape 13"/>
          <p:cNvSpPr/>
          <p:nvPr/>
        </p:nvSpPr>
        <p:spPr>
          <a:xfrm>
            <a:off x="3269894" y="3404311"/>
            <a:ext cx="800100" cy="247802"/>
          </a:xfrm>
          <a:prstGeom prst="roundRect">
            <a:avLst>
              <a:gd name="adj" fmla="val 212887"/>
            </a:avLst>
          </a:prstGeom>
          <a:solidFill>
            <a:srgbClr val="E0E7FF"/>
          </a:solidFill>
          <a:ln w="12700">
            <a:solidFill>
              <a:srgbClr val="FFFFFF">
                <a:alpha val="0"/>
              </a:srgbClr>
            </a:solidFill>
            <a:prstDash val="solid"/>
          </a:ln>
        </p:spPr>
      </p:sp>
      <p:sp>
        <p:nvSpPr>
          <p:cNvPr id="17" name="Text 14"/>
          <p:cNvSpPr txBox="1"/>
          <p:nvPr/>
        </p:nvSpPr>
        <p:spPr>
          <a:xfrm>
            <a:off x="3269894" y="3404311"/>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3730A3"/>
                </a:solidFill>
                <a:latin typeface="Roboto" pitchFamily="34" charset="0"/>
                <a:ea typeface="Roboto" pitchFamily="34" charset="-122"/>
                <a:cs typeface="Roboto" pitchFamily="34" charset="-120"/>
              </a:rPr>
              <a:t>Multi-Cloud</a:t>
            </a:r>
            <a:endParaRPr lang="en-US" sz="900" dirty="0"/>
          </a:p>
        </p:txBody>
      </p:sp>
      <p:pic>
        <p:nvPicPr>
          <p:cNvPr id="18" name="Image 1" descr="preencoded.png">    </p:cNvPr>
          <p:cNvPicPr>
            <a:picLocks noChangeAspect="1"/>
          </p:cNvPicPr>
          <p:nvPr/>
        </p:nvPicPr>
        <p:blipFill>
          <a:blip r:embed="rId2"/>
          <a:srcRect l="-5" r="-5" t="0" b="0"/>
          <a:stretch/>
        </p:blipFill>
        <p:spPr>
          <a:xfrm>
            <a:off x="676656" y="5522976"/>
            <a:ext cx="3534156" cy="1600200"/>
          </a:xfrm>
          <a:prstGeom prst="rect">
            <a:avLst/>
          </a:prstGeom>
        </p:spPr>
      </p:pic>
      <p:sp>
        <p:nvSpPr>
          <p:cNvPr id="19" name="Text 15"/>
          <p:cNvSpPr txBox="1"/>
          <p:nvPr/>
        </p:nvSpPr>
        <p:spPr>
          <a:xfrm>
            <a:off x="905256" y="5713171"/>
            <a:ext cx="3229661"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Key Business Driver</a:t>
            </a:r>
            <a:endParaRPr lang="en-US" sz="1000" dirty="0"/>
          </a:p>
        </p:txBody>
      </p:sp>
      <p:sp>
        <p:nvSpPr>
          <p:cNvPr id="20" name="Text 16"/>
          <p:cNvSpPr txBox="1"/>
          <p:nvPr/>
        </p:nvSpPr>
        <p:spPr>
          <a:xfrm>
            <a:off x="905256" y="5980176"/>
            <a:ext cx="3191256" cy="952805"/>
          </a:xfrm>
          <a:prstGeom prst="rect">
            <a:avLst/>
          </a:prstGeom>
          <a:noFill/>
          <a:ln/>
        </p:spPr>
        <p:txBody>
          <a:bodyPr wrap="square" lIns="0" tIns="0" rIns="0" bIns="0" rtlCol="0" anchor="t"/>
          <a:lstStyle/>
          <a:p>
            <a:pPr algn="l" indent="0" marL="0">
              <a:buNone/>
            </a:pPr>
            <a:r>
              <a:rPr lang="en-US" sz="1000" i="1" dirty="0">
                <a:solidFill>
                  <a:srgbClr val="1E40AF"/>
                </a:solidFill>
                <a:latin typeface="Roboto" pitchFamily="34" charset="0"/>
                <a:ea typeface="Roboto" pitchFamily="34" charset="-122"/>
                <a:cs typeface="Roboto" pitchFamily="34" charset="-120"/>
              </a:rPr>
              <a:t>"We need an Authority to Operate (ATO) within 9 months to secure a pending agency contract, but our current security controls are designed for commercial agile development, not federal compliance."</a:t>
            </a:r>
            <a:endParaRPr lang="en-US" sz="1000" dirty="0"/>
          </a:p>
        </p:txBody>
      </p:sp>
      <p:sp>
        <p:nvSpPr>
          <p:cNvPr id="21" name="Shape 17"/>
          <p:cNvSpPr/>
          <p:nvPr/>
        </p:nvSpPr>
        <p:spPr>
          <a:xfrm>
            <a:off x="4791456" y="1333195"/>
            <a:ext cx="6924751" cy="2905049"/>
          </a:xfrm>
          <a:prstGeom prst="roundRect">
            <a:avLst>
              <a:gd name="adj" fmla="val 826"/>
            </a:avLst>
          </a:prstGeom>
          <a:solidFill>
            <a:srgbClr val="FFFFFF"/>
          </a:solidFill>
          <a:ln w="12700">
            <a:solidFill>
              <a:srgbClr val="E2E8F0"/>
            </a:solidFill>
            <a:prstDash val="solid"/>
          </a:ln>
        </p:spPr>
      </p:sp>
      <p:sp>
        <p:nvSpPr>
          <p:cNvPr id="22" name="Shape 18"/>
          <p:cNvSpPr/>
          <p:nvPr/>
        </p:nvSpPr>
        <p:spPr>
          <a:xfrm>
            <a:off x="4800600" y="1343254"/>
            <a:ext cx="6905549" cy="552298"/>
          </a:xfrm>
          <a:prstGeom prst="rect">
            <a:avLst/>
          </a:prstGeom>
          <a:solidFill>
            <a:srgbClr val="F9FAFB"/>
          </a:solidFill>
          <a:ln/>
        </p:spPr>
      </p:sp>
      <p:sp>
        <p:nvSpPr>
          <p:cNvPr id="23" name="Shape 19"/>
          <p:cNvSpPr/>
          <p:nvPr/>
        </p:nvSpPr>
        <p:spPr>
          <a:xfrm>
            <a:off x="4800600" y="1886407"/>
            <a:ext cx="6905549" cy="9144"/>
          </a:xfrm>
          <a:prstGeom prst="rect">
            <a:avLst/>
          </a:prstGeom>
          <a:solidFill>
            <a:srgbClr val="F1F5F9"/>
          </a:solidFill>
          <a:ln w="12700">
            <a:solidFill>
              <a:srgbClr val="F1F5F9">
                <a:alpha val="0"/>
              </a:srgbClr>
            </a:solidFill>
            <a:prstDash val="solid"/>
          </a:ln>
        </p:spPr>
      </p:sp>
      <p:sp>
        <p:nvSpPr>
          <p:cNvPr id="24" name="Text 20"/>
          <p:cNvSpPr txBox="1"/>
          <p:nvPr/>
        </p:nvSpPr>
        <p:spPr>
          <a:xfrm>
            <a:off x="5257800" y="1343254"/>
            <a:ext cx="6525158"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System Architecture &amp; Boundaries </a:t>
            </a:r>
            <a:endParaRPr lang="en-US" sz="1300" dirty="0"/>
          </a:p>
        </p:txBody>
      </p:sp>
      <p:pic>
        <p:nvPicPr>
          <p:cNvPr id="25" name="Image 2" descr="preencoded.png">    </p:cNvPr>
          <p:cNvPicPr>
            <a:picLocks noChangeAspect="1"/>
          </p:cNvPicPr>
          <p:nvPr/>
        </p:nvPicPr>
        <p:blipFill>
          <a:blip r:embed="rId3"/>
          <a:srcRect l="0" r="0" t="-842" b="-842"/>
          <a:stretch/>
        </p:blipFill>
        <p:spPr>
          <a:xfrm>
            <a:off x="4990795" y="1526134"/>
            <a:ext cx="190195" cy="171907"/>
          </a:xfrm>
          <a:prstGeom prst="rect">
            <a:avLst/>
          </a:prstGeom>
        </p:spPr>
      </p:pic>
      <p:sp>
        <p:nvSpPr>
          <p:cNvPr id="26" name="Shape 21"/>
          <p:cNvSpPr/>
          <p:nvPr/>
        </p:nvSpPr>
        <p:spPr>
          <a:xfrm>
            <a:off x="4990795" y="2080260"/>
            <a:ext cx="1837944" cy="1714500"/>
          </a:xfrm>
          <a:prstGeom prst="roundRect">
            <a:avLst>
              <a:gd name="adj" fmla="val 1185"/>
            </a:avLst>
          </a:prstGeom>
          <a:solidFill>
            <a:srgbClr val="F9FAFB"/>
          </a:solidFill>
          <a:ln w="25400">
            <a:solidFill>
              <a:srgbClr val="D1D5DB"/>
            </a:solidFill>
            <a:prstDash val="solid"/>
          </a:ln>
        </p:spPr>
      </p:sp>
      <p:pic>
        <p:nvPicPr>
          <p:cNvPr id="27" name="Image 3" descr="preencoded.png">    </p:cNvPr>
          <p:cNvPicPr>
            <a:picLocks noChangeAspect="1"/>
          </p:cNvPicPr>
          <p:nvPr/>
        </p:nvPicPr>
        <p:blipFill>
          <a:blip r:embed="rId4"/>
          <a:srcRect l="-1118" r="-1118" t="0" b="0"/>
          <a:stretch/>
        </p:blipFill>
        <p:spPr>
          <a:xfrm>
            <a:off x="5798210" y="2604211"/>
            <a:ext cx="219456" cy="286207"/>
          </a:xfrm>
          <a:prstGeom prst="rect">
            <a:avLst/>
          </a:prstGeom>
        </p:spPr>
      </p:pic>
      <p:sp>
        <p:nvSpPr>
          <p:cNvPr id="28" name="Text 22"/>
          <p:cNvSpPr txBox="1"/>
          <p:nvPr/>
        </p:nvSpPr>
        <p:spPr>
          <a:xfrm>
            <a:off x="5482742" y="2966314"/>
            <a:ext cx="857707" cy="305410"/>
          </a:xfrm>
          <a:prstGeom prst="rect">
            <a:avLst/>
          </a:prstGeom>
          <a:noFill/>
          <a:ln/>
        </p:spPr>
        <p:txBody>
          <a:bodyPr wrap="square" lIns="0" tIns="0" rIns="0" bIns="0" rtlCol="0" anchor="t"/>
          <a:lstStyle/>
          <a:p>
            <a:pPr algn="ctr" indent="0" marL="0">
              <a:buNone/>
            </a:pPr>
            <a:r>
              <a:rPr lang="en-US" sz="900" b="1" dirty="0">
                <a:solidFill>
                  <a:srgbClr val="4B5563"/>
                </a:solidFill>
                <a:latin typeface="Roboto" pitchFamily="34" charset="0"/>
                <a:ea typeface="Roboto" pitchFamily="34" charset="-122"/>
                <a:cs typeface="Roboto" pitchFamily="34" charset="-120"/>
              </a:rPr>
              <a:t>Federal Agency</a:t>
            </a:r>
            <a:pPr algn="ctr" indent="0" marL="0">
              <a:buNone/>
            </a:pPr>
            <a:endParaRPr lang="en-US" sz="900" dirty="0"/>
          </a:p>
          <a:p>
            <a:pPr algn="ctr" indent="0" marL="0">
              <a:buNone/>
            </a:pPr>
            <a:r>
              <a:rPr lang="en-US" sz="900" b="1" dirty="0">
                <a:solidFill>
                  <a:srgbClr val="4B5563"/>
                </a:solidFill>
                <a:latin typeface="Roboto" pitchFamily="34" charset="0"/>
                <a:ea typeface="Roboto" pitchFamily="34" charset="-122"/>
                <a:cs typeface="Roboto" pitchFamily="34" charset="-120"/>
              </a:rPr>
              <a:t>(Customer)</a:t>
            </a:r>
            <a:endParaRPr lang="en-US" sz="900" dirty="0"/>
          </a:p>
        </p:txBody>
      </p:sp>
      <p:pic>
        <p:nvPicPr>
          <p:cNvPr id="29" name="Image 4" descr="preencoded.png">    </p:cNvPr>
          <p:cNvPicPr>
            <a:picLocks noChangeAspect="1"/>
          </p:cNvPicPr>
          <p:nvPr/>
        </p:nvPicPr>
        <p:blipFill>
          <a:blip r:embed="rId5"/>
          <a:srcRect l="0" r="0" t="0" b="0"/>
          <a:stretch/>
        </p:blipFill>
        <p:spPr>
          <a:xfrm>
            <a:off x="6977786" y="2841955"/>
            <a:ext cx="190195" cy="190195"/>
          </a:xfrm>
          <a:prstGeom prst="rect">
            <a:avLst/>
          </a:prstGeom>
        </p:spPr>
      </p:pic>
      <p:sp>
        <p:nvSpPr>
          <p:cNvPr id="30" name="Shape 23"/>
          <p:cNvSpPr/>
          <p:nvPr/>
        </p:nvSpPr>
        <p:spPr>
          <a:xfrm>
            <a:off x="7320686" y="2080260"/>
            <a:ext cx="4200754" cy="1714500"/>
          </a:xfrm>
          <a:prstGeom prst="roundRect">
            <a:avLst>
              <a:gd name="adj" fmla="val 1185"/>
            </a:avLst>
          </a:prstGeom>
          <a:solidFill>
            <a:srgbClr val="FFFFFF"/>
          </a:solidFill>
          <a:ln w="25400">
            <a:solidFill>
              <a:srgbClr val="818CF8"/>
            </a:solidFill>
            <a:prstDash val="solid"/>
          </a:ln>
        </p:spPr>
      </p:sp>
      <p:sp>
        <p:nvSpPr>
          <p:cNvPr id="31" name="Text 24"/>
          <p:cNvSpPr txBox="1"/>
          <p:nvPr/>
        </p:nvSpPr>
        <p:spPr>
          <a:xfrm>
            <a:off x="7491679" y="1985162"/>
            <a:ext cx="1448410" cy="247802"/>
          </a:xfrm>
          <a:prstGeom prst="rect">
            <a:avLst/>
          </a:prstGeom>
          <a:solidFill>
            <a:srgbClr val="E0E7FF"/>
          </a:solidFill>
          <a:ln w="12700">
            <a:solidFill>
              <a:srgbClr val="C7D2FE"/>
            </a:solidFill>
          </a:ln>
        </p:spPr>
        <p:txBody>
          <a:bodyPr wrap="square" lIns="0" tIns="0" rIns="0" bIns="0" rtlCol="0" anchor="t"/>
          <a:lstStyle/>
          <a:p>
            <a:pPr algn="l" indent="0" marL="0">
              <a:buNone/>
            </a:pPr>
            <a:r>
              <a:rPr lang="en-US" sz="900" b="1" dirty="0">
                <a:solidFill>
                  <a:srgbClr val="3730A3"/>
                </a:solidFill>
                <a:latin typeface="Roboto" pitchFamily="34" charset="0"/>
                <a:ea typeface="Roboto" pitchFamily="34" charset="-122"/>
                <a:cs typeface="Roboto" pitchFamily="34" charset="-120"/>
              </a:rPr>
              <a:t>Authorization Boundary</a:t>
            </a:r>
            <a:endParaRPr lang="en-US" sz="900" dirty="0"/>
          </a:p>
        </p:txBody>
      </p:sp>
      <p:sp>
        <p:nvSpPr>
          <p:cNvPr id="32" name="Shape 25"/>
          <p:cNvSpPr/>
          <p:nvPr/>
        </p:nvSpPr>
        <p:spPr>
          <a:xfrm>
            <a:off x="7454189" y="2213762"/>
            <a:ext cx="3933749" cy="552298"/>
          </a:xfrm>
          <a:prstGeom prst="roundRect">
            <a:avLst>
              <a:gd name="adj" fmla="val 11418"/>
            </a:avLst>
          </a:prstGeom>
          <a:solidFill>
            <a:srgbClr val="EFF6FF"/>
          </a:solidFill>
          <a:ln w="12700">
            <a:solidFill>
              <a:srgbClr val="BFDBFE"/>
            </a:solidFill>
            <a:prstDash val="solid"/>
          </a:ln>
        </p:spPr>
      </p:sp>
      <p:sp>
        <p:nvSpPr>
          <p:cNvPr id="33" name="Shape 26"/>
          <p:cNvSpPr/>
          <p:nvPr/>
        </p:nvSpPr>
        <p:spPr>
          <a:xfrm>
            <a:off x="7539228" y="2337206"/>
            <a:ext cx="304495" cy="304495"/>
          </a:xfrm>
          <a:prstGeom prst="roundRect">
            <a:avLst>
              <a:gd name="adj" fmla="val 37538"/>
            </a:avLst>
          </a:prstGeom>
          <a:solidFill>
            <a:srgbClr val="DBEAFE"/>
          </a:solidFill>
          <a:ln w="12700">
            <a:solidFill>
              <a:srgbClr val="FFFFFF">
                <a:alpha val="0"/>
              </a:srgbClr>
            </a:solidFill>
            <a:prstDash val="solid"/>
          </a:ln>
        </p:spPr>
      </p:sp>
      <p:pic>
        <p:nvPicPr>
          <p:cNvPr id="34" name="Image 5" descr="preencoded.png">    </p:cNvPr>
          <p:cNvPicPr>
            <a:picLocks noChangeAspect="1"/>
          </p:cNvPicPr>
          <p:nvPr/>
        </p:nvPicPr>
        <p:blipFill>
          <a:blip r:embed="rId6"/>
          <a:srcRect l="0" r="0" t="-180" b="-180"/>
          <a:stretch/>
        </p:blipFill>
        <p:spPr>
          <a:xfrm>
            <a:off x="7596835" y="2414016"/>
            <a:ext cx="190195" cy="152705"/>
          </a:xfrm>
          <a:prstGeom prst="rect">
            <a:avLst/>
          </a:prstGeom>
        </p:spPr>
      </p:pic>
      <p:sp>
        <p:nvSpPr>
          <p:cNvPr id="35" name="Text 27"/>
          <p:cNvSpPr txBox="1"/>
          <p:nvPr/>
        </p:nvSpPr>
        <p:spPr>
          <a:xfrm>
            <a:off x="7920533" y="2299716"/>
            <a:ext cx="1962302" cy="152705"/>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SaaS Application</a:t>
            </a:r>
            <a:endParaRPr lang="en-US" sz="900" dirty="0"/>
          </a:p>
        </p:txBody>
      </p:sp>
      <p:sp>
        <p:nvSpPr>
          <p:cNvPr id="36" name="Text 28"/>
          <p:cNvSpPr txBox="1"/>
          <p:nvPr/>
        </p:nvSpPr>
        <p:spPr>
          <a:xfrm>
            <a:off x="7920533" y="2451506"/>
            <a:ext cx="2244852" cy="228600"/>
          </a:xfrm>
          <a:prstGeom prst="rect">
            <a:avLst/>
          </a:prstGeom>
          <a:noFill/>
          <a:ln/>
        </p:spPr>
        <p:txBody>
          <a:bodyPr wrap="square" lIns="0" tIns="0" rIns="0" bIns="0" rtlCol="0" anchor="ctr"/>
          <a:lstStyle/>
          <a:p>
            <a:pPr algn="l" indent="0" marL="0">
              <a:buNone/>
            </a:pPr>
            <a:r>
              <a:rPr lang="en-US" sz="1200" dirty="0">
                <a:solidFill>
                  <a:srgbClr val="1D4ED8"/>
                </a:solidFill>
                <a:latin typeface="Roboto" pitchFamily="34" charset="0"/>
                <a:ea typeface="Roboto" pitchFamily="34" charset="-122"/>
                <a:cs typeface="Roboto" pitchFamily="34" charset="-120"/>
              </a:rPr>
              <a:t>Microservices, API Gateway</a:t>
            </a:r>
            <a:endParaRPr lang="en-US" sz="1200" dirty="0"/>
          </a:p>
        </p:txBody>
      </p:sp>
      <p:sp>
        <p:nvSpPr>
          <p:cNvPr id="37" name="Text 29"/>
          <p:cNvSpPr txBox="1"/>
          <p:nvPr/>
        </p:nvSpPr>
        <p:spPr>
          <a:xfrm>
            <a:off x="9798710" y="2328062"/>
            <a:ext cx="1565453" cy="324612"/>
          </a:xfrm>
          <a:prstGeom prst="rect">
            <a:avLst/>
          </a:prstGeom>
          <a:solidFill>
            <a:srgbClr val="FFFFFF"/>
          </a:solidFill>
          <a:ln w="12700">
            <a:solidFill>
              <a:srgbClr val="DBEAFE"/>
            </a:solidFill>
          </a:ln>
        </p:spPr>
        <p:txBody>
          <a:bodyPr wrap="square" lIns="0" tIns="0" rIns="0" bIns="0" rtlCol="0" anchor="t"/>
          <a:lstStyle/>
          <a:p>
            <a:pPr algn="l" indent="0" marL="0">
              <a:buNone/>
            </a:pPr>
            <a:r>
              <a:rPr lang="en-US" sz="1200" dirty="0">
                <a:solidFill>
                  <a:srgbClr val="000000"/>
                </a:solidFill>
                <a:latin typeface="Roboto" pitchFamily="34" charset="0"/>
                <a:ea typeface="Roboto" pitchFamily="34" charset="-122"/>
                <a:cs typeface="Roboto" pitchFamily="34" charset="-120"/>
              </a:rPr>
              <a:t>CloudFlow Controls</a:t>
            </a:r>
            <a:endParaRPr lang="en-US" sz="1200" dirty="0"/>
          </a:p>
        </p:txBody>
      </p:sp>
      <p:sp>
        <p:nvSpPr>
          <p:cNvPr id="38" name="Shape 30"/>
          <p:cNvSpPr/>
          <p:nvPr/>
        </p:nvSpPr>
        <p:spPr>
          <a:xfrm>
            <a:off x="7454189" y="2841955"/>
            <a:ext cx="3933749" cy="552298"/>
          </a:xfrm>
          <a:prstGeom prst="roundRect">
            <a:avLst>
              <a:gd name="adj" fmla="val 11418"/>
            </a:avLst>
          </a:prstGeom>
          <a:solidFill>
            <a:srgbClr val="ECFDF5"/>
          </a:solidFill>
          <a:ln w="12700">
            <a:solidFill>
              <a:srgbClr val="A7F3D0"/>
            </a:solidFill>
            <a:prstDash val="solid"/>
          </a:ln>
        </p:spPr>
      </p:sp>
      <p:sp>
        <p:nvSpPr>
          <p:cNvPr id="39" name="Shape 31"/>
          <p:cNvSpPr/>
          <p:nvPr/>
        </p:nvSpPr>
        <p:spPr>
          <a:xfrm>
            <a:off x="7539228" y="2966314"/>
            <a:ext cx="304495" cy="304495"/>
          </a:xfrm>
          <a:prstGeom prst="roundRect">
            <a:avLst>
              <a:gd name="adj" fmla="val 37538"/>
            </a:avLst>
          </a:prstGeom>
          <a:solidFill>
            <a:srgbClr val="D1FAE5"/>
          </a:solidFill>
          <a:ln w="12700">
            <a:solidFill>
              <a:srgbClr val="FFFFFF">
                <a:alpha val="0"/>
              </a:srgbClr>
            </a:solidFill>
            <a:prstDash val="solid"/>
          </a:ln>
        </p:spPr>
      </p:sp>
      <p:pic>
        <p:nvPicPr>
          <p:cNvPr id="40" name="Image 6" descr="preencoded.png">    </p:cNvPr>
          <p:cNvPicPr>
            <a:picLocks noChangeAspect="1"/>
          </p:cNvPicPr>
          <p:nvPr/>
        </p:nvPicPr>
        <p:blipFill>
          <a:blip r:embed="rId7"/>
          <a:srcRect l="0" r="0" t="0" b="0"/>
          <a:stretch/>
        </p:blipFill>
        <p:spPr>
          <a:xfrm>
            <a:off x="7616038" y="3042209"/>
            <a:ext cx="152705" cy="152705"/>
          </a:xfrm>
          <a:prstGeom prst="rect">
            <a:avLst/>
          </a:prstGeom>
        </p:spPr>
      </p:pic>
      <p:sp>
        <p:nvSpPr>
          <p:cNvPr id="41" name="Text 32"/>
          <p:cNvSpPr txBox="1"/>
          <p:nvPr/>
        </p:nvSpPr>
        <p:spPr>
          <a:xfrm>
            <a:off x="7920533" y="2927909"/>
            <a:ext cx="1619402" cy="152705"/>
          </a:xfrm>
          <a:prstGeom prst="rect">
            <a:avLst/>
          </a:prstGeom>
          <a:noFill/>
          <a:ln/>
        </p:spPr>
        <p:txBody>
          <a:bodyPr wrap="square" lIns="0" tIns="0" rIns="0" bIns="0" rtlCol="0" anchor="ctr"/>
          <a:lstStyle/>
          <a:p>
            <a:pPr algn="l" indent="0" marL="0">
              <a:buNone/>
            </a:pPr>
            <a:r>
              <a:rPr lang="en-US" sz="900" b="1" dirty="0">
                <a:solidFill>
                  <a:srgbClr val="064E3B"/>
                </a:solidFill>
                <a:latin typeface="Roboto" pitchFamily="34" charset="0"/>
                <a:ea typeface="Roboto" pitchFamily="34" charset="-122"/>
                <a:cs typeface="Roboto" pitchFamily="34" charset="-120"/>
              </a:rPr>
              <a:t>Platform Services</a:t>
            </a:r>
            <a:endParaRPr lang="en-US" sz="900" dirty="0"/>
          </a:p>
        </p:txBody>
      </p:sp>
      <p:sp>
        <p:nvSpPr>
          <p:cNvPr id="42" name="Text 33"/>
          <p:cNvSpPr txBox="1"/>
          <p:nvPr/>
        </p:nvSpPr>
        <p:spPr>
          <a:xfrm>
            <a:off x="7920533" y="3080614"/>
            <a:ext cx="1837030" cy="228600"/>
          </a:xfrm>
          <a:prstGeom prst="rect">
            <a:avLst/>
          </a:prstGeom>
          <a:noFill/>
          <a:ln/>
        </p:spPr>
        <p:txBody>
          <a:bodyPr wrap="square" lIns="0" tIns="0" rIns="0" bIns="0" rtlCol="0" anchor="ctr"/>
          <a:lstStyle/>
          <a:p>
            <a:pPr algn="l" indent="0" marL="0">
              <a:buNone/>
            </a:pPr>
            <a:r>
              <a:rPr lang="en-US" sz="1200" dirty="0">
                <a:solidFill>
                  <a:srgbClr val="047857"/>
                </a:solidFill>
                <a:latin typeface="Roboto" pitchFamily="34" charset="0"/>
                <a:ea typeface="Roboto" pitchFamily="34" charset="-122"/>
                <a:cs typeface="Roboto" pitchFamily="34" charset="-120"/>
              </a:rPr>
              <a:t>K8s, Database, Identity</a:t>
            </a:r>
            <a:endParaRPr lang="en-US" sz="1200" dirty="0"/>
          </a:p>
        </p:txBody>
      </p:sp>
      <p:sp>
        <p:nvSpPr>
          <p:cNvPr id="43" name="Text 34"/>
          <p:cNvSpPr txBox="1"/>
          <p:nvPr/>
        </p:nvSpPr>
        <p:spPr>
          <a:xfrm>
            <a:off x="10040112" y="2956255"/>
            <a:ext cx="1314907" cy="324612"/>
          </a:xfrm>
          <a:prstGeom prst="rect">
            <a:avLst/>
          </a:prstGeom>
          <a:solidFill>
            <a:srgbClr val="FFFFFF"/>
          </a:solidFill>
          <a:ln w="12700">
            <a:solidFill>
              <a:srgbClr val="D1FAE5"/>
            </a:solidFill>
          </a:ln>
        </p:spPr>
        <p:txBody>
          <a:bodyPr wrap="square" lIns="0" tIns="0" rIns="0" bIns="0" rtlCol="0" anchor="t"/>
          <a:lstStyle/>
          <a:p>
            <a:pPr algn="l" indent="0" marL="0">
              <a:buNone/>
            </a:pPr>
            <a:r>
              <a:rPr lang="en-US" sz="1200" dirty="0">
                <a:solidFill>
                  <a:srgbClr val="000000"/>
                </a:solidFill>
                <a:latin typeface="Roboto" pitchFamily="34" charset="0"/>
                <a:ea typeface="Roboto" pitchFamily="34" charset="-122"/>
                <a:cs typeface="Roboto" pitchFamily="34" charset="-120"/>
              </a:rPr>
              <a:t>Shared Controls</a:t>
            </a:r>
            <a:endParaRPr lang="en-US" sz="1200" dirty="0"/>
          </a:p>
        </p:txBody>
      </p:sp>
      <p:sp>
        <p:nvSpPr>
          <p:cNvPr id="44" name="Shape 35"/>
          <p:cNvSpPr/>
          <p:nvPr/>
        </p:nvSpPr>
        <p:spPr>
          <a:xfrm>
            <a:off x="7454189" y="3471062"/>
            <a:ext cx="3933749" cy="552298"/>
          </a:xfrm>
          <a:prstGeom prst="roundRect">
            <a:avLst>
              <a:gd name="adj" fmla="val 11418"/>
            </a:avLst>
          </a:prstGeom>
          <a:solidFill>
            <a:srgbClr val="F3F4F6">
              <a:alpha val="70000"/>
            </a:srgbClr>
          </a:solidFill>
          <a:ln w="12700">
            <a:solidFill>
              <a:srgbClr val="D1D5DB"/>
            </a:solidFill>
            <a:prstDash val="solid"/>
          </a:ln>
        </p:spPr>
      </p:sp>
      <p:sp>
        <p:nvSpPr>
          <p:cNvPr id="45" name="Shape 36"/>
          <p:cNvSpPr/>
          <p:nvPr/>
        </p:nvSpPr>
        <p:spPr>
          <a:xfrm>
            <a:off x="7539228" y="3594506"/>
            <a:ext cx="304495" cy="304495"/>
          </a:xfrm>
          <a:prstGeom prst="roundRect">
            <a:avLst>
              <a:gd name="adj" fmla="val 37538"/>
            </a:avLst>
          </a:prstGeom>
          <a:solidFill>
            <a:srgbClr val="E5E7EB">
              <a:alpha val="70000"/>
            </a:srgbClr>
          </a:solidFill>
          <a:ln w="12700">
            <a:solidFill>
              <a:srgbClr val="FFFFFF">
                <a:alpha val="0"/>
              </a:srgbClr>
            </a:solidFill>
            <a:prstDash val="solid"/>
          </a:ln>
        </p:spPr>
      </p:sp>
      <p:pic>
        <p:nvPicPr>
          <p:cNvPr id="46" name="Image 7" descr="preencoded.png">    </p:cNvPr>
          <p:cNvPicPr>
            <a:picLocks noChangeAspect="1"/>
          </p:cNvPicPr>
          <p:nvPr/>
        </p:nvPicPr>
        <p:blipFill>
          <a:blip r:embed="rId8">
            <a:alphaModFix amt="70000"/>
          </a:blip>
          <a:srcRect l="0" r="0" t="-180" b="-180"/>
          <a:stretch/>
        </p:blipFill>
        <p:spPr>
          <a:xfrm>
            <a:off x="7596835" y="3671316"/>
            <a:ext cx="190195" cy="152705"/>
          </a:xfrm>
          <a:prstGeom prst="rect">
            <a:avLst/>
          </a:prstGeom>
        </p:spPr>
      </p:pic>
      <p:sp>
        <p:nvSpPr>
          <p:cNvPr id="47" name="Text 37"/>
          <p:cNvSpPr txBox="1"/>
          <p:nvPr/>
        </p:nvSpPr>
        <p:spPr>
          <a:xfrm>
            <a:off x="7920533" y="3557016"/>
            <a:ext cx="1933956" cy="152705"/>
          </a:xfrm>
          <a:prstGeom prst="rect">
            <a:avLst/>
          </a:prstGeom>
          <a:noFill/>
          <a:ln/>
        </p:spPr>
        <p:txBody>
          <a:bodyPr wrap="square" lIns="0" tIns="0" rIns="0" bIns="0" rtlCol="0" anchor="ctr"/>
          <a:lstStyle/>
          <a:p>
            <a:pPr algn="l" indent="0" marL="0">
              <a:buNone/>
            </a:pPr>
            <a:r>
              <a:rPr lang="en-US" sz="900" b="1" dirty="0">
                <a:solidFill>
                  <a:srgbClr val="111827">
                    <a:alpha val="70000"/>
                  </a:srgbClr>
                </a:solidFill>
                <a:latin typeface="Roboto" pitchFamily="34" charset="0"/>
                <a:ea typeface="Roboto" pitchFamily="34" charset="-122"/>
                <a:cs typeface="Roboto" pitchFamily="34" charset="-120"/>
              </a:rPr>
              <a:t>IaaS (AWS/Azure/GCP)</a:t>
            </a:r>
            <a:endParaRPr lang="en-US" sz="900" dirty="0"/>
          </a:p>
        </p:txBody>
      </p:sp>
      <p:sp>
        <p:nvSpPr>
          <p:cNvPr id="48" name="Text 38"/>
          <p:cNvSpPr txBox="1"/>
          <p:nvPr/>
        </p:nvSpPr>
        <p:spPr>
          <a:xfrm>
            <a:off x="7920533" y="3708806"/>
            <a:ext cx="2211019" cy="228600"/>
          </a:xfrm>
          <a:prstGeom prst="rect">
            <a:avLst/>
          </a:prstGeom>
          <a:noFill/>
          <a:ln/>
        </p:spPr>
        <p:txBody>
          <a:bodyPr wrap="square" lIns="0" tIns="0" rIns="0" bIns="0" rtlCol="0" anchor="ctr"/>
          <a:lstStyle/>
          <a:p>
            <a:pPr algn="l" indent="0" marL="0">
              <a:buNone/>
            </a:pPr>
            <a:r>
              <a:rPr lang="en-US" sz="1200" dirty="0">
                <a:solidFill>
                  <a:srgbClr val="374151">
                    <a:alpha val="70000"/>
                  </a:srgbClr>
                </a:solidFill>
                <a:latin typeface="Roboto" pitchFamily="34" charset="0"/>
                <a:ea typeface="Roboto" pitchFamily="34" charset="-122"/>
                <a:cs typeface="Roboto" pitchFamily="34" charset="-120"/>
              </a:rPr>
              <a:t>Compute, Network, Storage</a:t>
            </a:r>
            <a:endParaRPr lang="en-US" sz="1200" dirty="0"/>
          </a:p>
        </p:txBody>
      </p:sp>
      <p:sp>
        <p:nvSpPr>
          <p:cNvPr id="49" name="Text 39"/>
          <p:cNvSpPr txBox="1"/>
          <p:nvPr/>
        </p:nvSpPr>
        <p:spPr>
          <a:xfrm>
            <a:off x="9918497" y="3585362"/>
            <a:ext cx="1438351" cy="324612"/>
          </a:xfrm>
          <a:prstGeom prst="rect">
            <a:avLst/>
          </a:prstGeom>
          <a:solidFill>
            <a:srgbClr val="FFFFFF">
              <a:alpha val="70000"/>
            </a:srgbClr>
          </a:solidFill>
          <a:ln w="12700">
            <a:solidFill>
              <a:srgbClr val="E5E7EB"/>
            </a:solidFill>
          </a:ln>
        </p:spPr>
        <p:txBody>
          <a:bodyPr wrap="square" lIns="0" tIns="0" rIns="0" bIns="0" rtlCol="0" anchor="t"/>
          <a:lstStyle/>
          <a:p>
            <a:pPr algn="l" indent="0" marL="0">
              <a:buNone/>
            </a:pPr>
            <a:r>
              <a:rPr lang="en-US" sz="1200" dirty="0">
                <a:solidFill>
                  <a:srgbClr val="000000">
                    <a:alpha val="70000"/>
                  </a:srgbClr>
                </a:solidFill>
                <a:latin typeface="Roboto" pitchFamily="34" charset="0"/>
                <a:ea typeface="Roboto" pitchFamily="34" charset="-122"/>
                <a:cs typeface="Roboto" pitchFamily="34" charset="-120"/>
              </a:rPr>
              <a:t>Inherited Controls</a:t>
            </a:r>
            <a:endParaRPr lang="en-US" sz="1200" dirty="0"/>
          </a:p>
        </p:txBody>
      </p:sp>
      <p:sp>
        <p:nvSpPr>
          <p:cNvPr id="50" name="Shape 40"/>
          <p:cNvSpPr/>
          <p:nvPr/>
        </p:nvSpPr>
        <p:spPr>
          <a:xfrm>
            <a:off x="4791456" y="4423867"/>
            <a:ext cx="6924751" cy="2905049"/>
          </a:xfrm>
          <a:prstGeom prst="roundRect">
            <a:avLst>
              <a:gd name="adj" fmla="val 826"/>
            </a:avLst>
          </a:prstGeom>
          <a:solidFill>
            <a:srgbClr val="FFFFFF"/>
          </a:solidFill>
          <a:ln w="12700">
            <a:solidFill>
              <a:srgbClr val="E2E8F0"/>
            </a:solidFill>
            <a:prstDash val="solid"/>
          </a:ln>
        </p:spPr>
      </p:sp>
      <p:sp>
        <p:nvSpPr>
          <p:cNvPr id="51" name="Shape 41"/>
          <p:cNvSpPr/>
          <p:nvPr/>
        </p:nvSpPr>
        <p:spPr>
          <a:xfrm>
            <a:off x="4800600" y="4433011"/>
            <a:ext cx="6905549" cy="552298"/>
          </a:xfrm>
          <a:prstGeom prst="rect">
            <a:avLst/>
          </a:prstGeom>
          <a:solidFill>
            <a:srgbClr val="F9FAFB"/>
          </a:solidFill>
          <a:ln/>
        </p:spPr>
      </p:sp>
      <p:sp>
        <p:nvSpPr>
          <p:cNvPr id="52" name="Shape 42"/>
          <p:cNvSpPr/>
          <p:nvPr/>
        </p:nvSpPr>
        <p:spPr>
          <a:xfrm>
            <a:off x="4800600" y="4976165"/>
            <a:ext cx="6905549" cy="9144"/>
          </a:xfrm>
          <a:prstGeom prst="rect">
            <a:avLst/>
          </a:prstGeom>
          <a:solidFill>
            <a:srgbClr val="F1F5F9"/>
          </a:solidFill>
          <a:ln w="12700">
            <a:solidFill>
              <a:srgbClr val="F1F5F9">
                <a:alpha val="0"/>
              </a:srgbClr>
            </a:solidFill>
            <a:prstDash val="solid"/>
          </a:ln>
        </p:spPr>
      </p:sp>
      <p:sp>
        <p:nvSpPr>
          <p:cNvPr id="53" name="Text 43"/>
          <p:cNvSpPr txBox="1"/>
          <p:nvPr/>
        </p:nvSpPr>
        <p:spPr>
          <a:xfrm>
            <a:off x="5238598" y="4433011"/>
            <a:ext cx="6544361"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Implementation Challenges </a:t>
            </a:r>
            <a:endParaRPr lang="en-US" sz="1300" dirty="0"/>
          </a:p>
        </p:txBody>
      </p:sp>
      <p:pic>
        <p:nvPicPr>
          <p:cNvPr id="54" name="Image 8" descr="preencoded.png">    </p:cNvPr>
          <p:cNvPicPr>
            <a:picLocks noChangeAspect="1"/>
          </p:cNvPicPr>
          <p:nvPr/>
        </p:nvPicPr>
        <p:blipFill>
          <a:blip r:embed="rId9"/>
          <a:srcRect l="0" r="0" t="0" b="0"/>
          <a:stretch/>
        </p:blipFill>
        <p:spPr>
          <a:xfrm>
            <a:off x="4990795" y="4615891"/>
            <a:ext cx="171907" cy="171907"/>
          </a:xfrm>
          <a:prstGeom prst="rect">
            <a:avLst/>
          </a:prstGeom>
        </p:spPr>
      </p:pic>
      <p:sp>
        <p:nvSpPr>
          <p:cNvPr id="55" name="Shape 44"/>
          <p:cNvSpPr/>
          <p:nvPr/>
        </p:nvSpPr>
        <p:spPr>
          <a:xfrm>
            <a:off x="4990795" y="5846674"/>
            <a:ext cx="6524244" cy="9144"/>
          </a:xfrm>
          <a:prstGeom prst="rect">
            <a:avLst/>
          </a:prstGeom>
          <a:solidFill>
            <a:srgbClr val="CBD5E1"/>
          </a:solidFill>
          <a:ln w="12700">
            <a:solidFill>
              <a:srgbClr val="CBD5E1">
                <a:alpha val="0"/>
              </a:srgbClr>
            </a:solidFill>
            <a:prstDash val="solid"/>
          </a:ln>
        </p:spPr>
      </p:sp>
      <p:sp>
        <p:nvSpPr>
          <p:cNvPr id="56" name="Shape 45"/>
          <p:cNvSpPr/>
          <p:nvPr/>
        </p:nvSpPr>
        <p:spPr>
          <a:xfrm>
            <a:off x="4990795" y="5170018"/>
            <a:ext cx="342900" cy="342900"/>
          </a:xfrm>
          <a:prstGeom prst="ellipse">
            <a:avLst/>
          </a:prstGeom>
          <a:solidFill>
            <a:srgbClr val="FEE2E2"/>
          </a:solidFill>
          <a:ln w="12700">
            <a:solidFill>
              <a:srgbClr val="FFFFFF">
                <a:alpha val="0"/>
              </a:srgbClr>
            </a:solidFill>
            <a:prstDash val="solid"/>
          </a:ln>
        </p:spPr>
      </p:sp>
      <p:pic>
        <p:nvPicPr>
          <p:cNvPr id="57" name="Image 9" descr="preencoded.png">    </p:cNvPr>
          <p:cNvPicPr>
            <a:picLocks noChangeAspect="1"/>
          </p:cNvPicPr>
          <p:nvPr/>
        </p:nvPicPr>
        <p:blipFill>
          <a:blip r:embed="rId10"/>
          <a:srcRect l="0" r="0" t="-180" b="-180"/>
          <a:stretch/>
        </p:blipFill>
        <p:spPr>
          <a:xfrm>
            <a:off x="5067605" y="5265115"/>
            <a:ext cx="190195" cy="152705"/>
          </a:xfrm>
          <a:prstGeom prst="rect">
            <a:avLst/>
          </a:prstGeom>
        </p:spPr>
      </p:pic>
      <p:sp>
        <p:nvSpPr>
          <p:cNvPr id="58" name="Text 46"/>
          <p:cNvSpPr txBox="1"/>
          <p:nvPr/>
        </p:nvSpPr>
        <p:spPr>
          <a:xfrm>
            <a:off x="5477256" y="5170018"/>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Shared Responsibility Complexity</a:t>
            </a:r>
            <a:endParaRPr lang="en-US" sz="1000" dirty="0"/>
          </a:p>
        </p:txBody>
      </p:sp>
      <p:sp>
        <p:nvSpPr>
          <p:cNvPr id="59" name="Text 47"/>
          <p:cNvSpPr txBox="1"/>
          <p:nvPr/>
        </p:nvSpPr>
        <p:spPr>
          <a:xfrm>
            <a:off x="5477256" y="5398618"/>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Multi-cloud environment creates fragmented inheritance models. Need to map inherited controls across three different CSPs with varying control baselines.</a:t>
            </a:r>
            <a:endParaRPr lang="en-US" sz="900" dirty="0"/>
          </a:p>
        </p:txBody>
      </p:sp>
      <p:sp>
        <p:nvSpPr>
          <p:cNvPr id="60" name="Shape 48"/>
          <p:cNvSpPr/>
          <p:nvPr/>
        </p:nvSpPr>
        <p:spPr>
          <a:xfrm>
            <a:off x="4990795" y="6676034"/>
            <a:ext cx="6524244" cy="9144"/>
          </a:xfrm>
          <a:prstGeom prst="rect">
            <a:avLst/>
          </a:prstGeom>
          <a:solidFill>
            <a:srgbClr val="CBD5E1"/>
          </a:solidFill>
          <a:ln w="12700">
            <a:solidFill>
              <a:srgbClr val="CBD5E1">
                <a:alpha val="0"/>
              </a:srgbClr>
            </a:solidFill>
            <a:prstDash val="solid"/>
          </a:ln>
        </p:spPr>
      </p:sp>
      <p:sp>
        <p:nvSpPr>
          <p:cNvPr id="61" name="Shape 49"/>
          <p:cNvSpPr/>
          <p:nvPr/>
        </p:nvSpPr>
        <p:spPr>
          <a:xfrm>
            <a:off x="4990795" y="5999378"/>
            <a:ext cx="342900" cy="342900"/>
          </a:xfrm>
          <a:prstGeom prst="ellipse">
            <a:avLst/>
          </a:prstGeom>
          <a:solidFill>
            <a:srgbClr val="FEE2E2"/>
          </a:solidFill>
          <a:ln w="12700">
            <a:solidFill>
              <a:srgbClr val="FFFFFF">
                <a:alpha val="0"/>
              </a:srgbClr>
            </a:solidFill>
            <a:prstDash val="solid"/>
          </a:ln>
        </p:spPr>
      </p:sp>
      <p:pic>
        <p:nvPicPr>
          <p:cNvPr id="62" name="Image 10" descr="preencoded.png">    </p:cNvPr>
          <p:cNvPicPr>
            <a:picLocks noChangeAspect="1"/>
          </p:cNvPicPr>
          <p:nvPr/>
        </p:nvPicPr>
        <p:blipFill>
          <a:blip r:embed="rId11"/>
          <a:srcRect l="0" r="0" t="-180" b="-180"/>
          <a:stretch/>
        </p:blipFill>
        <p:spPr>
          <a:xfrm>
            <a:off x="5067605" y="6094476"/>
            <a:ext cx="190195" cy="152705"/>
          </a:xfrm>
          <a:prstGeom prst="rect">
            <a:avLst/>
          </a:prstGeom>
        </p:spPr>
      </p:pic>
      <p:sp>
        <p:nvSpPr>
          <p:cNvPr id="63" name="Text 50"/>
          <p:cNvSpPr txBox="1"/>
          <p:nvPr/>
        </p:nvSpPr>
        <p:spPr>
          <a:xfrm>
            <a:off x="5477256" y="5999378"/>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Multi-Tenant Isolation</a:t>
            </a:r>
            <a:endParaRPr lang="en-US" sz="1000" dirty="0"/>
          </a:p>
        </p:txBody>
      </p:sp>
      <p:sp>
        <p:nvSpPr>
          <p:cNvPr id="64" name="Text 51"/>
          <p:cNvSpPr txBox="1"/>
          <p:nvPr/>
        </p:nvSpPr>
        <p:spPr>
          <a:xfrm>
            <a:off x="5477256" y="6227978"/>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Federal data must be logically isolated. Current architecture mingles customer data in shared databases, failing SC-7 and SC-4 strict separation requirements.</a:t>
            </a:r>
            <a:endParaRPr lang="en-US" sz="900" dirty="0"/>
          </a:p>
        </p:txBody>
      </p:sp>
      <p:sp>
        <p:nvSpPr>
          <p:cNvPr id="65" name="Shape 52"/>
          <p:cNvSpPr/>
          <p:nvPr/>
        </p:nvSpPr>
        <p:spPr>
          <a:xfrm>
            <a:off x="4990795" y="6827825"/>
            <a:ext cx="342900" cy="342900"/>
          </a:xfrm>
          <a:prstGeom prst="ellipse">
            <a:avLst/>
          </a:prstGeom>
          <a:solidFill>
            <a:srgbClr val="FEE2E2"/>
          </a:solidFill>
          <a:ln w="12700">
            <a:solidFill>
              <a:srgbClr val="FFFFFF">
                <a:alpha val="0"/>
              </a:srgbClr>
            </a:solidFill>
            <a:prstDash val="solid"/>
          </a:ln>
        </p:spPr>
      </p:sp>
      <p:pic>
        <p:nvPicPr>
          <p:cNvPr id="66" name="Image 11" descr="preencoded.png">    </p:cNvPr>
          <p:cNvPicPr>
            <a:picLocks noChangeAspect="1"/>
          </p:cNvPicPr>
          <p:nvPr/>
        </p:nvPicPr>
        <p:blipFill>
          <a:blip r:embed="rId12"/>
          <a:srcRect l="0" r="0" t="-100" b="-100"/>
          <a:stretch/>
        </p:blipFill>
        <p:spPr>
          <a:xfrm>
            <a:off x="5105095" y="6922922"/>
            <a:ext cx="114300" cy="152705"/>
          </a:xfrm>
          <a:prstGeom prst="rect">
            <a:avLst/>
          </a:prstGeom>
        </p:spPr>
      </p:pic>
      <p:sp>
        <p:nvSpPr>
          <p:cNvPr id="67" name="Text 53"/>
          <p:cNvSpPr txBox="1"/>
          <p:nvPr/>
        </p:nvSpPr>
        <p:spPr>
          <a:xfrm>
            <a:off x="5477256" y="6827825"/>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Logging &amp; IR Requirements</a:t>
            </a:r>
            <a:endParaRPr lang="en-US" sz="1000" dirty="0"/>
          </a:p>
        </p:txBody>
      </p:sp>
      <p:sp>
        <p:nvSpPr>
          <p:cNvPr id="68" name="Text 54"/>
          <p:cNvSpPr txBox="1"/>
          <p:nvPr/>
        </p:nvSpPr>
        <p:spPr>
          <a:xfrm>
            <a:off x="5477256" y="7056425"/>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DevOps team relies on ephemeral logs. FedRAMP requires extensive retention (AU-11) and specific event capture (AU-2) that isn't currently configured.</a:t>
            </a:r>
            <a:endParaRPr lang="en-US" sz="900" dirty="0"/>
          </a:p>
        </p:txBody>
      </p:sp>
      <p:sp>
        <p:nvSpPr>
          <p:cNvPr id="69" name="Shape 55"/>
          <p:cNvSpPr/>
          <p:nvPr/>
        </p:nvSpPr>
        <p:spPr>
          <a:xfrm>
            <a:off x="0" y="7703820"/>
            <a:ext cx="12191695" cy="200254"/>
          </a:xfrm>
          <a:prstGeom prst="rect">
            <a:avLst/>
          </a:prstGeom>
          <a:solidFill>
            <a:srgbClr val="F1F5F9"/>
          </a:solidFill>
          <a:ln/>
        </p:spPr>
      </p:sp>
      <p:sp>
        <p:nvSpPr>
          <p:cNvPr id="70" name="Shape 56"/>
          <p:cNvSpPr/>
          <p:nvPr/>
        </p:nvSpPr>
        <p:spPr>
          <a:xfrm>
            <a:off x="0" y="7703820"/>
            <a:ext cx="12191695" cy="9144"/>
          </a:xfrm>
          <a:prstGeom prst="rect">
            <a:avLst/>
          </a:prstGeom>
          <a:solidFill>
            <a:srgbClr val="E2E8F0"/>
          </a:solidFill>
          <a:ln w="12700">
            <a:solidFill>
              <a:srgbClr val="E2E8F0">
                <a:alpha val="0"/>
              </a:srgbClr>
            </a:solidFill>
            <a:prstDash val="solid"/>
          </a:ln>
        </p:spPr>
      </p:sp>
      <p:sp>
        <p:nvSpPr>
          <p:cNvPr id="71" name="Text 57"/>
          <p:cNvSpPr txBox="1"/>
          <p:nvPr/>
        </p:nvSpPr>
        <p:spPr>
          <a:xfrm>
            <a:off x="476402" y="771387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72" name="Text 58"/>
          <p:cNvSpPr txBox="1"/>
          <p:nvPr/>
        </p:nvSpPr>
        <p:spPr>
          <a:xfrm>
            <a:off x="5708599" y="7713878"/>
            <a:ext cx="257312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Case Study 1: FedRAMP Moderate SaaS</a:t>
            </a:r>
            <a:endParaRPr lang="en-US" sz="900" dirty="0"/>
          </a:p>
        </p:txBody>
      </p:sp>
      <p:sp>
        <p:nvSpPr>
          <p:cNvPr id="73" name="Text 59"/>
          <p:cNvSpPr txBox="1"/>
          <p:nvPr/>
        </p:nvSpPr>
        <p:spPr>
          <a:xfrm>
            <a:off x="11204143" y="7713878"/>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104</a:t>
            </a:r>
            <a:endParaRPr lang="en-US" sz="900" dirty="0"/>
          </a:p>
        </p:txBody>
      </p:sp>
      <p:sp>
        <p:nvSpPr>
          <p:cNvPr id="74" name="Shape 60"/>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75" name="Shape 61"/>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76" name="Image 12" descr="preencoded.png">    </p:cNvPr>
          <p:cNvPicPr>
            <a:picLocks noChangeAspect="1"/>
          </p:cNvPicPr>
          <p:nvPr/>
        </p:nvPicPr>
        <p:blipFill>
          <a:blip r:embed="rId13"/>
          <a:srcRect l="0" r="0" t="0" b="0"/>
          <a:stretch/>
        </p:blipFill>
        <p:spPr>
          <a:xfrm>
            <a:off x="476402" y="209398"/>
            <a:ext cx="152705" cy="152705"/>
          </a:xfrm>
          <a:prstGeom prst="rect">
            <a:avLst/>
          </a:prstGeom>
        </p:spPr>
      </p:pic>
      <p:sp>
        <p:nvSpPr>
          <p:cNvPr id="77" name="Text 62"/>
          <p:cNvSpPr txBox="1"/>
          <p:nvPr/>
        </p:nvSpPr>
        <p:spPr>
          <a:xfrm>
            <a:off x="705002" y="209398"/>
            <a:ext cx="143926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Case Study Series</a:t>
            </a:r>
            <a:endParaRPr lang="en-US" sz="900" dirty="0"/>
          </a:p>
        </p:txBody>
      </p:sp>
      <p:sp>
        <p:nvSpPr>
          <p:cNvPr id="78" name="Text 63"/>
          <p:cNvSpPr txBox="1"/>
          <p:nvPr/>
        </p:nvSpPr>
        <p:spPr>
          <a:xfrm>
            <a:off x="476402" y="400507"/>
            <a:ext cx="5839358"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Case Study 1: FedRAMP Moderate SaaS</a:t>
            </a:r>
            <a:endParaRPr lang="en-US" sz="2200" dirty="0"/>
          </a:p>
        </p:txBody>
      </p:sp>
      <p:sp>
        <p:nvSpPr>
          <p:cNvPr id="79" name="Text 64"/>
          <p:cNvSpPr txBox="1"/>
          <p:nvPr/>
        </p:nvSpPr>
        <p:spPr>
          <a:xfrm>
            <a:off x="9953244" y="295351"/>
            <a:ext cx="1848002" cy="362102"/>
          </a:xfrm>
          <a:prstGeom prst="rect">
            <a:avLst/>
          </a:prstGeom>
          <a:solidFill>
            <a:srgbClr val="1E40AF">
              <a:alpha val="50000"/>
            </a:srgbClr>
          </a:solidFill>
          <a:ln w="12700">
            <a:solidFill>
              <a:srgbClr val="1D4ED8"/>
            </a:solidFill>
          </a:ln>
        </p:spPr>
        <p:txBody>
          <a:bodyPr wrap="square" lIns="0" tIns="0" rIns="0" bIns="0" rtlCol="0" anchor="ctr"/>
          <a:lstStyle/>
          <a:p>
            <a:pPr algn="l" indent="0" marL="0">
              <a:buNone/>
            </a:pPr>
            <a:r>
              <a:rPr lang="en-US" sz="1000" dirty="0">
                <a:solidFill>
                  <a:srgbClr val="DBEAFE"/>
                </a:solidFill>
                <a:latin typeface="ui-monospace" pitchFamily="34" charset="0"/>
                <a:ea typeface="ui-monospace" pitchFamily="34" charset="-122"/>
                <a:cs typeface="ui-monospace" pitchFamily="34" charset="-120"/>
              </a:rPr>
              <a:t>Context &amp; Challenges </a:t>
            </a:r>
            <a:endParaRPr lang="en-US" sz="1000" dirty="0"/>
          </a:p>
        </p:txBody>
      </p:sp>
      <p:pic>
        <p:nvPicPr>
          <p:cNvPr id="80" name="Image 13" descr="preencoded.png">    </p:cNvPr>
          <p:cNvPicPr>
            <a:picLocks noChangeAspect="1"/>
          </p:cNvPicPr>
          <p:nvPr/>
        </p:nvPicPr>
        <p:blipFill>
          <a:blip r:embed="rId14"/>
          <a:srcRect l="-837" r="-837" t="0" b="0"/>
          <a:stretch/>
        </p:blipFill>
        <p:spPr>
          <a:xfrm>
            <a:off x="9724644" y="397764"/>
            <a:ext cx="152705" cy="133502"/>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258154"/>
          </a:xfrm>
          <a:prstGeom prst="rect">
            <a:avLst/>
          </a:prstGeom>
          <a:solidFill>
            <a:srgbClr val="F8FAFC"/>
          </a:solidFill>
          <a:ln w="12700">
            <a:solidFill>
              <a:srgbClr val="FFFFFF">
                <a:alpha val="0"/>
              </a:srgbClr>
            </a:solidFill>
            <a:prstDash val="solid"/>
          </a:ln>
        </p:spPr>
      </p:sp>
      <p:sp>
        <p:nvSpPr>
          <p:cNvPr id="5" name="Shape 3"/>
          <p:cNvSpPr/>
          <p:nvPr/>
        </p:nvSpPr>
        <p:spPr>
          <a:xfrm>
            <a:off x="476402" y="1333195"/>
            <a:ext cx="6362395" cy="5495544"/>
          </a:xfrm>
          <a:prstGeom prst="roundRect">
            <a:avLst>
              <a:gd name="adj" fmla="val 231"/>
            </a:avLst>
          </a:prstGeom>
          <a:solidFill>
            <a:srgbClr val="FFFFFF"/>
          </a:solidFill>
          <a:ln w="12700">
            <a:solidFill>
              <a:srgbClr val="E2E8F0"/>
            </a:solidFill>
            <a:prstDash val="solid"/>
          </a:ln>
        </p:spPr>
      </p:sp>
      <p:sp>
        <p:nvSpPr>
          <p:cNvPr id="6" name="Text 4"/>
          <p:cNvSpPr txBox="1"/>
          <p:nvPr/>
        </p:nvSpPr>
        <p:spPr>
          <a:xfrm>
            <a:off x="971093" y="1343254"/>
            <a:ext cx="5934456" cy="553212"/>
          </a:xfrm>
          <a:prstGeom prst="rect">
            <a:avLst/>
          </a:prstGeom>
          <a:solidFill>
            <a:srgbClr val="F9FAFB"/>
          </a:solidFill>
          <a:ln w="12700">
            <a:solidFill>
              <a:srgbClr val="F1F5F9"/>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Strategic Control Implementation </a:t>
            </a:r>
            <a:endParaRPr lang="en-US" sz="1300" dirty="0"/>
          </a:p>
        </p:txBody>
      </p:sp>
      <p:pic>
        <p:nvPicPr>
          <p:cNvPr id="7" name="Image 0" descr="preencoded.png">    </p:cNvPr>
          <p:cNvPicPr>
            <a:picLocks noChangeAspect="1"/>
          </p:cNvPicPr>
          <p:nvPr/>
        </p:nvPicPr>
        <p:blipFill>
          <a:blip r:embed="rId1"/>
          <a:srcRect l="0" r="0" t="-2725" b="-2725"/>
          <a:stretch/>
        </p:blipFill>
        <p:spPr>
          <a:xfrm>
            <a:off x="714146" y="1526134"/>
            <a:ext cx="142646" cy="171907"/>
          </a:xfrm>
          <a:prstGeom prst="rect">
            <a:avLst/>
          </a:prstGeom>
        </p:spPr>
      </p:pic>
      <p:sp>
        <p:nvSpPr>
          <p:cNvPr id="8" name="Shape 5"/>
          <p:cNvSpPr/>
          <p:nvPr/>
        </p:nvSpPr>
        <p:spPr>
          <a:xfrm>
            <a:off x="676656" y="3500323"/>
            <a:ext cx="5962802" cy="9144"/>
          </a:xfrm>
          <a:prstGeom prst="rect">
            <a:avLst/>
          </a:prstGeom>
          <a:solidFill>
            <a:srgbClr val="E2E8F0"/>
          </a:solidFill>
          <a:ln w="12700">
            <a:solidFill>
              <a:srgbClr val="E2E8F0">
                <a:alpha val="0"/>
              </a:srgbClr>
            </a:solidFill>
            <a:prstDash val="solid"/>
          </a:ln>
        </p:spPr>
      </p:sp>
      <p:sp>
        <p:nvSpPr>
          <p:cNvPr id="9" name="Shape 6"/>
          <p:cNvSpPr/>
          <p:nvPr/>
        </p:nvSpPr>
        <p:spPr>
          <a:xfrm>
            <a:off x="676656" y="2080260"/>
            <a:ext cx="476402" cy="476402"/>
          </a:xfrm>
          <a:prstGeom prst="roundRect">
            <a:avLst>
              <a:gd name="adj" fmla="val 30710"/>
            </a:avLst>
          </a:prstGeom>
          <a:solidFill>
            <a:srgbClr val="EFF6FF"/>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1403" r="-1403" t="0" b="0"/>
          <a:stretch/>
        </p:blipFill>
        <p:spPr>
          <a:xfrm>
            <a:off x="809244" y="2228393"/>
            <a:ext cx="209398" cy="181051"/>
          </a:xfrm>
          <a:prstGeom prst="rect">
            <a:avLst/>
          </a:prstGeom>
        </p:spPr>
      </p:pic>
      <p:sp>
        <p:nvSpPr>
          <p:cNvPr id="11" name="Text 7"/>
          <p:cNvSpPr txBox="1"/>
          <p:nvPr/>
        </p:nvSpPr>
        <p:spPr>
          <a:xfrm>
            <a:off x="1295705" y="2080260"/>
            <a:ext cx="54580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CSP Inheritance Strategy</a:t>
            </a:r>
            <a:endParaRPr lang="en-US" sz="1200" dirty="0"/>
          </a:p>
        </p:txBody>
      </p:sp>
      <p:sp>
        <p:nvSpPr>
          <p:cNvPr id="12" name="Shape 8"/>
          <p:cNvSpPr/>
          <p:nvPr/>
        </p:nvSpPr>
        <p:spPr>
          <a:xfrm>
            <a:off x="1295705" y="2384755"/>
            <a:ext cx="428854" cy="171907"/>
          </a:xfrm>
          <a:prstGeom prst="roundRect">
            <a:avLst>
              <a:gd name="adj" fmla="val 118203"/>
            </a:avLst>
          </a:prstGeom>
          <a:solidFill>
            <a:srgbClr val="DBEAFE"/>
          </a:solidFill>
          <a:ln w="12700">
            <a:solidFill>
              <a:srgbClr val="FFFFFF">
                <a:alpha val="0"/>
              </a:srgbClr>
            </a:solidFill>
            <a:prstDash val="solid"/>
          </a:ln>
        </p:spPr>
      </p:sp>
      <p:sp>
        <p:nvSpPr>
          <p:cNvPr id="13" name="Text 9"/>
          <p:cNvSpPr txBox="1"/>
          <p:nvPr/>
        </p:nvSpPr>
        <p:spPr>
          <a:xfrm>
            <a:off x="1295705" y="2384755"/>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AC-2</a:t>
            </a:r>
            <a:endParaRPr lang="en-US" sz="900" dirty="0"/>
          </a:p>
        </p:txBody>
      </p:sp>
      <p:sp>
        <p:nvSpPr>
          <p:cNvPr id="14" name="Shape 10"/>
          <p:cNvSpPr/>
          <p:nvPr/>
        </p:nvSpPr>
        <p:spPr>
          <a:xfrm>
            <a:off x="1771193" y="2384755"/>
            <a:ext cx="428854" cy="171907"/>
          </a:xfrm>
          <a:prstGeom prst="roundRect">
            <a:avLst>
              <a:gd name="adj" fmla="val 118203"/>
            </a:avLst>
          </a:prstGeom>
          <a:solidFill>
            <a:srgbClr val="DBEAFE"/>
          </a:solidFill>
          <a:ln w="12700">
            <a:solidFill>
              <a:srgbClr val="FFFFFF">
                <a:alpha val="0"/>
              </a:srgbClr>
            </a:solidFill>
            <a:prstDash val="solid"/>
          </a:ln>
        </p:spPr>
      </p:sp>
      <p:sp>
        <p:nvSpPr>
          <p:cNvPr id="15" name="Text 11"/>
          <p:cNvSpPr txBox="1"/>
          <p:nvPr/>
        </p:nvSpPr>
        <p:spPr>
          <a:xfrm>
            <a:off x="1771193" y="2384755"/>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PE-2</a:t>
            </a:r>
            <a:endParaRPr lang="en-US" sz="900" dirty="0"/>
          </a:p>
        </p:txBody>
      </p:sp>
      <p:sp>
        <p:nvSpPr>
          <p:cNvPr id="16" name="Shape 12"/>
          <p:cNvSpPr/>
          <p:nvPr/>
        </p:nvSpPr>
        <p:spPr>
          <a:xfrm>
            <a:off x="2245766" y="2384755"/>
            <a:ext cx="428854" cy="171907"/>
          </a:xfrm>
          <a:prstGeom prst="roundRect">
            <a:avLst>
              <a:gd name="adj" fmla="val 118203"/>
            </a:avLst>
          </a:prstGeom>
          <a:solidFill>
            <a:srgbClr val="DBEAFE"/>
          </a:solidFill>
          <a:ln w="12700">
            <a:solidFill>
              <a:srgbClr val="FFFFFF">
                <a:alpha val="0"/>
              </a:srgbClr>
            </a:solidFill>
            <a:prstDash val="solid"/>
          </a:ln>
        </p:spPr>
      </p:sp>
      <p:sp>
        <p:nvSpPr>
          <p:cNvPr id="17" name="Text 13"/>
          <p:cNvSpPr txBox="1"/>
          <p:nvPr/>
        </p:nvSpPr>
        <p:spPr>
          <a:xfrm>
            <a:off x="2245766" y="2384755"/>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MP-1</a:t>
            </a:r>
            <a:endParaRPr lang="en-US" sz="900" dirty="0"/>
          </a:p>
        </p:txBody>
      </p:sp>
      <p:sp>
        <p:nvSpPr>
          <p:cNvPr id="18" name="Text 14"/>
          <p:cNvSpPr txBox="1"/>
          <p:nvPr/>
        </p:nvSpPr>
        <p:spPr>
          <a:xfrm>
            <a:off x="1295705" y="2651760"/>
            <a:ext cx="5420563"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Leveraged FedRAMP authorized CSP services (AWS/Azure) to inherit 40% of physical and environmental controls. Utilized CSP-native Identity Provider (IdP) for centralized account management, reducing implementation overhead.</a:t>
            </a:r>
            <a:endParaRPr lang="en-US" sz="1000" dirty="0"/>
          </a:p>
        </p:txBody>
      </p:sp>
      <p:sp>
        <p:nvSpPr>
          <p:cNvPr id="19" name="Shape 15"/>
          <p:cNvSpPr/>
          <p:nvPr/>
        </p:nvSpPr>
        <p:spPr>
          <a:xfrm>
            <a:off x="676656" y="5159959"/>
            <a:ext cx="5962802" cy="9144"/>
          </a:xfrm>
          <a:prstGeom prst="rect">
            <a:avLst/>
          </a:prstGeom>
          <a:solidFill>
            <a:srgbClr val="E2E8F0"/>
          </a:solidFill>
          <a:ln w="12700">
            <a:solidFill>
              <a:srgbClr val="E2E8F0">
                <a:alpha val="0"/>
              </a:srgbClr>
            </a:solidFill>
            <a:prstDash val="solid"/>
          </a:ln>
        </p:spPr>
      </p:sp>
      <p:sp>
        <p:nvSpPr>
          <p:cNvPr id="20" name="Shape 16"/>
          <p:cNvSpPr/>
          <p:nvPr/>
        </p:nvSpPr>
        <p:spPr>
          <a:xfrm>
            <a:off x="676656" y="3739896"/>
            <a:ext cx="476402" cy="476402"/>
          </a:xfrm>
          <a:prstGeom prst="roundRect">
            <a:avLst>
              <a:gd name="adj" fmla="val 30710"/>
            </a:avLst>
          </a:prstGeom>
          <a:solidFill>
            <a:srgbClr val="EFF6FF"/>
          </a:solidFill>
          <a:ln w="12700">
            <a:solidFill>
              <a:srgbClr val="FFFFFF">
                <a:alpha val="0"/>
              </a:srgbClr>
            </a:solidFill>
            <a:prstDash val="solid"/>
          </a:ln>
        </p:spPr>
      </p:sp>
      <p:pic>
        <p:nvPicPr>
          <p:cNvPr id="21" name="Image 2" descr="preencoded.png">    </p:cNvPr>
          <p:cNvPicPr>
            <a:picLocks noChangeAspect="1"/>
          </p:cNvPicPr>
          <p:nvPr/>
        </p:nvPicPr>
        <p:blipFill>
          <a:blip r:embed="rId3"/>
          <a:srcRect l="0" r="0" t="0" b="0"/>
          <a:stretch/>
        </p:blipFill>
        <p:spPr>
          <a:xfrm>
            <a:off x="823874" y="3888029"/>
            <a:ext cx="181051" cy="181051"/>
          </a:xfrm>
          <a:prstGeom prst="rect">
            <a:avLst/>
          </a:prstGeom>
        </p:spPr>
      </p:pic>
      <p:sp>
        <p:nvSpPr>
          <p:cNvPr id="22" name="Text 17"/>
          <p:cNvSpPr txBox="1"/>
          <p:nvPr/>
        </p:nvSpPr>
        <p:spPr>
          <a:xfrm>
            <a:off x="1295705" y="3739896"/>
            <a:ext cx="54580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Microsegmentation &amp; Isolation</a:t>
            </a:r>
            <a:endParaRPr lang="en-US" sz="1200" dirty="0"/>
          </a:p>
        </p:txBody>
      </p:sp>
      <p:sp>
        <p:nvSpPr>
          <p:cNvPr id="23" name="Shape 18"/>
          <p:cNvSpPr/>
          <p:nvPr/>
        </p:nvSpPr>
        <p:spPr>
          <a:xfrm>
            <a:off x="1295705" y="4045306"/>
            <a:ext cx="428854" cy="171907"/>
          </a:xfrm>
          <a:prstGeom prst="roundRect">
            <a:avLst>
              <a:gd name="adj" fmla="val 118203"/>
            </a:avLst>
          </a:prstGeom>
          <a:solidFill>
            <a:srgbClr val="DBEAFE"/>
          </a:solidFill>
          <a:ln w="12700">
            <a:solidFill>
              <a:srgbClr val="FFFFFF">
                <a:alpha val="0"/>
              </a:srgbClr>
            </a:solidFill>
            <a:prstDash val="solid"/>
          </a:ln>
        </p:spPr>
      </p:sp>
      <p:sp>
        <p:nvSpPr>
          <p:cNvPr id="24" name="Text 19"/>
          <p:cNvSpPr txBox="1"/>
          <p:nvPr/>
        </p:nvSpPr>
        <p:spPr>
          <a:xfrm>
            <a:off x="1295705" y="4045306"/>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AC-6</a:t>
            </a:r>
            <a:endParaRPr lang="en-US" sz="900" dirty="0"/>
          </a:p>
        </p:txBody>
      </p:sp>
      <p:sp>
        <p:nvSpPr>
          <p:cNvPr id="25" name="Shape 20"/>
          <p:cNvSpPr/>
          <p:nvPr/>
        </p:nvSpPr>
        <p:spPr>
          <a:xfrm>
            <a:off x="1771193" y="4045306"/>
            <a:ext cx="428854" cy="171907"/>
          </a:xfrm>
          <a:prstGeom prst="roundRect">
            <a:avLst>
              <a:gd name="adj" fmla="val 118203"/>
            </a:avLst>
          </a:prstGeom>
          <a:solidFill>
            <a:srgbClr val="DBEAFE"/>
          </a:solidFill>
          <a:ln w="12700">
            <a:solidFill>
              <a:srgbClr val="FFFFFF">
                <a:alpha val="0"/>
              </a:srgbClr>
            </a:solidFill>
            <a:prstDash val="solid"/>
          </a:ln>
        </p:spPr>
      </p:sp>
      <p:sp>
        <p:nvSpPr>
          <p:cNvPr id="26" name="Text 21"/>
          <p:cNvSpPr txBox="1"/>
          <p:nvPr/>
        </p:nvSpPr>
        <p:spPr>
          <a:xfrm>
            <a:off x="1771193" y="4045306"/>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SC-7</a:t>
            </a:r>
            <a:endParaRPr lang="en-US" sz="900" dirty="0"/>
          </a:p>
        </p:txBody>
      </p:sp>
      <p:sp>
        <p:nvSpPr>
          <p:cNvPr id="27" name="Shape 22"/>
          <p:cNvSpPr/>
          <p:nvPr/>
        </p:nvSpPr>
        <p:spPr>
          <a:xfrm>
            <a:off x="2245766" y="4045306"/>
            <a:ext cx="428854" cy="171907"/>
          </a:xfrm>
          <a:prstGeom prst="roundRect">
            <a:avLst>
              <a:gd name="adj" fmla="val 118203"/>
            </a:avLst>
          </a:prstGeom>
          <a:solidFill>
            <a:srgbClr val="DBEAFE"/>
          </a:solidFill>
          <a:ln w="12700">
            <a:solidFill>
              <a:srgbClr val="FFFFFF">
                <a:alpha val="0"/>
              </a:srgbClr>
            </a:solidFill>
            <a:prstDash val="solid"/>
          </a:ln>
        </p:spPr>
      </p:sp>
      <p:sp>
        <p:nvSpPr>
          <p:cNvPr id="28" name="Text 23"/>
          <p:cNvSpPr txBox="1"/>
          <p:nvPr/>
        </p:nvSpPr>
        <p:spPr>
          <a:xfrm>
            <a:off x="2245766" y="4045306"/>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SC-4</a:t>
            </a:r>
            <a:endParaRPr lang="en-US" sz="900" dirty="0"/>
          </a:p>
        </p:txBody>
      </p:sp>
      <p:sp>
        <p:nvSpPr>
          <p:cNvPr id="29" name="Text 24"/>
          <p:cNvSpPr txBox="1"/>
          <p:nvPr/>
        </p:nvSpPr>
        <p:spPr>
          <a:xfrm>
            <a:off x="1295705" y="4311396"/>
            <a:ext cx="5420563"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Implemented strict tenant isolation using distinct namespaces and sidecar proxies (Service Mesh). Enforced least privilege network policies denying all traffic by default, satisfying boundary protection requirements for multi-tenant SaaS.</a:t>
            </a:r>
            <a:endParaRPr lang="en-US" sz="1000" dirty="0"/>
          </a:p>
        </p:txBody>
      </p:sp>
      <p:sp>
        <p:nvSpPr>
          <p:cNvPr id="30" name="Shape 25"/>
          <p:cNvSpPr/>
          <p:nvPr/>
        </p:nvSpPr>
        <p:spPr>
          <a:xfrm>
            <a:off x="676656" y="5399532"/>
            <a:ext cx="476402" cy="476402"/>
          </a:xfrm>
          <a:prstGeom prst="roundRect">
            <a:avLst>
              <a:gd name="adj" fmla="val 30710"/>
            </a:avLst>
          </a:prstGeom>
          <a:solidFill>
            <a:srgbClr val="EFF6FF"/>
          </a:solidFill>
          <a:ln w="12700">
            <a:solidFill>
              <a:srgbClr val="FFFFFF">
                <a:alpha val="0"/>
              </a:srgbClr>
            </a:solidFill>
            <a:prstDash val="solid"/>
          </a:ln>
        </p:spPr>
      </p:sp>
      <p:pic>
        <p:nvPicPr>
          <p:cNvPr id="31" name="Image 3" descr="preencoded.png">    </p:cNvPr>
          <p:cNvPicPr>
            <a:picLocks noChangeAspect="1"/>
          </p:cNvPicPr>
          <p:nvPr/>
        </p:nvPicPr>
        <p:blipFill>
          <a:blip r:embed="rId4"/>
          <a:srcRect l="0" r="0" t="0" b="0"/>
          <a:stretch/>
        </p:blipFill>
        <p:spPr>
          <a:xfrm>
            <a:off x="823874" y="5547665"/>
            <a:ext cx="181051" cy="181051"/>
          </a:xfrm>
          <a:prstGeom prst="rect">
            <a:avLst/>
          </a:prstGeom>
        </p:spPr>
      </p:pic>
      <p:sp>
        <p:nvSpPr>
          <p:cNvPr id="32" name="Text 26"/>
          <p:cNvSpPr txBox="1"/>
          <p:nvPr/>
        </p:nvSpPr>
        <p:spPr>
          <a:xfrm>
            <a:off x="1295705" y="5399532"/>
            <a:ext cx="54580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Centralized Audit &amp; IR</a:t>
            </a:r>
            <a:endParaRPr lang="en-US" sz="1200" dirty="0"/>
          </a:p>
        </p:txBody>
      </p:sp>
      <p:sp>
        <p:nvSpPr>
          <p:cNvPr id="33" name="Shape 27"/>
          <p:cNvSpPr/>
          <p:nvPr/>
        </p:nvSpPr>
        <p:spPr>
          <a:xfrm>
            <a:off x="1295705" y="5704942"/>
            <a:ext cx="504749" cy="171907"/>
          </a:xfrm>
          <a:prstGeom prst="roundRect">
            <a:avLst>
              <a:gd name="adj" fmla="val 118203"/>
            </a:avLst>
          </a:prstGeom>
          <a:solidFill>
            <a:srgbClr val="DBEAFE"/>
          </a:solidFill>
          <a:ln w="12700">
            <a:solidFill>
              <a:srgbClr val="FFFFFF">
                <a:alpha val="0"/>
              </a:srgbClr>
            </a:solidFill>
            <a:prstDash val="solid"/>
          </a:ln>
        </p:spPr>
      </p:sp>
      <p:sp>
        <p:nvSpPr>
          <p:cNvPr id="34" name="Text 28"/>
          <p:cNvSpPr txBox="1"/>
          <p:nvPr/>
        </p:nvSpPr>
        <p:spPr>
          <a:xfrm>
            <a:off x="1295705" y="5704942"/>
            <a:ext cx="581558"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AU-12</a:t>
            </a:r>
            <a:endParaRPr lang="en-US" sz="900" dirty="0"/>
          </a:p>
        </p:txBody>
      </p:sp>
      <p:sp>
        <p:nvSpPr>
          <p:cNvPr id="35" name="Shape 29"/>
          <p:cNvSpPr/>
          <p:nvPr/>
        </p:nvSpPr>
        <p:spPr>
          <a:xfrm>
            <a:off x="1839773" y="5704942"/>
            <a:ext cx="428854" cy="171907"/>
          </a:xfrm>
          <a:prstGeom prst="roundRect">
            <a:avLst>
              <a:gd name="adj" fmla="val 118203"/>
            </a:avLst>
          </a:prstGeom>
          <a:solidFill>
            <a:srgbClr val="DBEAFE"/>
          </a:solidFill>
          <a:ln w="12700">
            <a:solidFill>
              <a:srgbClr val="FFFFFF">
                <a:alpha val="0"/>
              </a:srgbClr>
            </a:solidFill>
            <a:prstDash val="solid"/>
          </a:ln>
        </p:spPr>
      </p:sp>
      <p:sp>
        <p:nvSpPr>
          <p:cNvPr id="36" name="Text 30"/>
          <p:cNvSpPr txBox="1"/>
          <p:nvPr/>
        </p:nvSpPr>
        <p:spPr>
          <a:xfrm>
            <a:off x="1839773" y="5704942"/>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SI-4</a:t>
            </a:r>
            <a:endParaRPr lang="en-US" sz="900" dirty="0"/>
          </a:p>
        </p:txBody>
      </p:sp>
      <p:sp>
        <p:nvSpPr>
          <p:cNvPr id="37" name="Shape 31"/>
          <p:cNvSpPr/>
          <p:nvPr/>
        </p:nvSpPr>
        <p:spPr>
          <a:xfrm>
            <a:off x="2315261" y="5704942"/>
            <a:ext cx="428854" cy="171907"/>
          </a:xfrm>
          <a:prstGeom prst="roundRect">
            <a:avLst>
              <a:gd name="adj" fmla="val 118203"/>
            </a:avLst>
          </a:prstGeom>
          <a:solidFill>
            <a:srgbClr val="DBEAFE"/>
          </a:solidFill>
          <a:ln w="12700">
            <a:solidFill>
              <a:srgbClr val="FFFFFF">
                <a:alpha val="0"/>
              </a:srgbClr>
            </a:solidFill>
            <a:prstDash val="solid"/>
          </a:ln>
        </p:spPr>
      </p:sp>
      <p:sp>
        <p:nvSpPr>
          <p:cNvPr id="38" name="Text 32"/>
          <p:cNvSpPr txBox="1"/>
          <p:nvPr/>
        </p:nvSpPr>
        <p:spPr>
          <a:xfrm>
            <a:off x="2315261" y="5704942"/>
            <a:ext cx="505663"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Courier New" pitchFamily="34" charset="0"/>
                <a:ea typeface="Courier New" pitchFamily="34" charset="-122"/>
                <a:cs typeface="Courier New" pitchFamily="34" charset="-120"/>
              </a:rPr>
              <a:t>IR-4</a:t>
            </a:r>
            <a:endParaRPr lang="en-US" sz="900" dirty="0"/>
          </a:p>
        </p:txBody>
      </p:sp>
      <p:sp>
        <p:nvSpPr>
          <p:cNvPr id="39" name="Text 33"/>
          <p:cNvSpPr txBox="1"/>
          <p:nvPr/>
        </p:nvSpPr>
        <p:spPr>
          <a:xfrm>
            <a:off x="1295705" y="5971032"/>
            <a:ext cx="5420563"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Deployed a centralized SIEM aggregating logs from all cloud environments. Automated audit record generation for key events (login, privilege escalation). Developed and tested IR playbooks for rapid containment of cross-cloud incidents.</a:t>
            </a:r>
            <a:endParaRPr lang="en-US" sz="1000" dirty="0"/>
          </a:p>
        </p:txBody>
      </p:sp>
      <p:sp>
        <p:nvSpPr>
          <p:cNvPr id="40" name="Shape 34"/>
          <p:cNvSpPr/>
          <p:nvPr/>
        </p:nvSpPr>
        <p:spPr>
          <a:xfrm>
            <a:off x="7220102" y="1333195"/>
            <a:ext cx="4496105" cy="5495544"/>
          </a:xfrm>
          <a:prstGeom prst="roundRect">
            <a:avLst>
              <a:gd name="adj" fmla="val 345"/>
            </a:avLst>
          </a:prstGeom>
          <a:solidFill>
            <a:srgbClr val="FFFFFF"/>
          </a:solidFill>
          <a:ln w="12700">
            <a:solidFill>
              <a:srgbClr val="E2E8F0"/>
            </a:solidFill>
            <a:prstDash val="solid"/>
          </a:ln>
        </p:spPr>
      </p:sp>
      <p:sp>
        <p:nvSpPr>
          <p:cNvPr id="41" name="Text 35"/>
          <p:cNvSpPr txBox="1"/>
          <p:nvPr/>
        </p:nvSpPr>
        <p:spPr>
          <a:xfrm>
            <a:off x="7744054" y="1343254"/>
            <a:ext cx="4038905" cy="553212"/>
          </a:xfrm>
          <a:prstGeom prst="rect">
            <a:avLst/>
          </a:prstGeom>
          <a:solidFill>
            <a:srgbClr val="F9FAFB"/>
          </a:solidFill>
          <a:ln w="12700">
            <a:solidFill>
              <a:srgbClr val="F1F5F9"/>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Business &amp; Security Outcomes </a:t>
            </a:r>
            <a:endParaRPr lang="en-US" sz="1300" dirty="0"/>
          </a:p>
        </p:txBody>
      </p:sp>
      <p:pic>
        <p:nvPicPr>
          <p:cNvPr id="42" name="Image 4" descr="preencoded.png">    </p:cNvPr>
          <p:cNvPicPr>
            <a:picLocks noChangeAspect="1"/>
          </p:cNvPicPr>
          <p:nvPr/>
        </p:nvPicPr>
        <p:blipFill>
          <a:blip r:embed="rId5"/>
          <a:srcRect l="0" r="0" t="0" b="0"/>
          <a:stretch/>
        </p:blipFill>
        <p:spPr>
          <a:xfrm>
            <a:off x="7457846" y="1526134"/>
            <a:ext cx="171907" cy="171907"/>
          </a:xfrm>
          <a:prstGeom prst="rect">
            <a:avLst/>
          </a:prstGeom>
        </p:spPr>
      </p:pic>
      <p:sp>
        <p:nvSpPr>
          <p:cNvPr id="43" name="Shape 36"/>
          <p:cNvSpPr/>
          <p:nvPr/>
        </p:nvSpPr>
        <p:spPr>
          <a:xfrm>
            <a:off x="7420356" y="2080260"/>
            <a:ext cx="4095598" cy="1495044"/>
          </a:xfrm>
          <a:prstGeom prst="roundRect">
            <a:avLst>
              <a:gd name="adj" fmla="val 3117"/>
            </a:avLst>
          </a:prstGeom>
          <a:solidFill>
            <a:srgbClr val="F0FDF4"/>
          </a:solidFill>
          <a:ln w="12700">
            <a:solidFill>
              <a:srgbClr val="BBF7D0"/>
            </a:solidFill>
            <a:prstDash val="solid"/>
          </a:ln>
        </p:spPr>
      </p:sp>
      <p:pic>
        <p:nvPicPr>
          <p:cNvPr id="44" name="Image 5" descr="preencoded.png">    </p:cNvPr>
          <p:cNvPicPr>
            <a:picLocks noChangeAspect="1"/>
          </p:cNvPicPr>
          <p:nvPr/>
        </p:nvPicPr>
        <p:blipFill>
          <a:blip r:embed="rId6"/>
          <a:srcRect l="0" r="0" t="-100" b="-100"/>
          <a:stretch/>
        </p:blipFill>
        <p:spPr>
          <a:xfrm>
            <a:off x="7619695" y="2318004"/>
            <a:ext cx="114300" cy="152705"/>
          </a:xfrm>
          <a:prstGeom prst="rect">
            <a:avLst/>
          </a:prstGeom>
        </p:spPr>
      </p:pic>
      <p:sp>
        <p:nvSpPr>
          <p:cNvPr id="45" name="Text 37"/>
          <p:cNvSpPr txBox="1"/>
          <p:nvPr/>
        </p:nvSpPr>
        <p:spPr>
          <a:xfrm>
            <a:off x="7810805" y="2280514"/>
            <a:ext cx="1972361" cy="228600"/>
          </a:xfrm>
          <a:prstGeom prst="rect">
            <a:avLst/>
          </a:prstGeom>
          <a:noFill/>
          <a:ln/>
        </p:spPr>
        <p:txBody>
          <a:bodyPr wrap="square" lIns="0" tIns="0" rIns="0" bIns="0" rtlCol="0" anchor="ctr"/>
          <a:lstStyle/>
          <a:p>
            <a:pPr algn="l" indent="0" marL="0">
              <a:buNone/>
            </a:pPr>
            <a:r>
              <a:rPr lang="en-US" sz="1200" b="1" dirty="0">
                <a:solidFill>
                  <a:srgbClr val="166534"/>
                </a:solidFill>
                <a:latin typeface="Roboto" pitchFamily="34" charset="0"/>
                <a:ea typeface="Roboto" pitchFamily="34" charset="-122"/>
                <a:cs typeface="Roboto" pitchFamily="34" charset="-120"/>
              </a:rPr>
              <a:t>FedRAMP Authorization</a:t>
            </a:r>
            <a:endParaRPr lang="en-US" sz="1200" dirty="0"/>
          </a:p>
        </p:txBody>
      </p:sp>
      <p:sp>
        <p:nvSpPr>
          <p:cNvPr id="46" name="Text 38"/>
          <p:cNvSpPr txBox="1"/>
          <p:nvPr/>
        </p:nvSpPr>
        <p:spPr>
          <a:xfrm>
            <a:off x="7619695" y="2604211"/>
            <a:ext cx="3771900" cy="381305"/>
          </a:xfrm>
          <a:prstGeom prst="rect">
            <a:avLst/>
          </a:prstGeom>
          <a:noFill/>
          <a:ln/>
        </p:spPr>
        <p:txBody>
          <a:bodyPr wrap="square" lIns="0" tIns="0" rIns="0" bIns="0" rtlCol="0" anchor="t"/>
          <a:lstStyle/>
          <a:p>
            <a:pPr algn="l" indent="0" marL="0">
              <a:buNone/>
            </a:pPr>
            <a:r>
              <a:rPr lang="en-US" sz="1000" dirty="0">
                <a:solidFill>
                  <a:srgbClr val="065F46"/>
                </a:solidFill>
                <a:latin typeface="Roboto" pitchFamily="34" charset="0"/>
                <a:ea typeface="Roboto" pitchFamily="34" charset="-122"/>
                <a:cs typeface="Roboto" pitchFamily="34" charset="-120"/>
              </a:rPr>
              <a:t>Achieved ATO status with continuous monitoring cadence established.</a:t>
            </a:r>
            <a:endParaRPr lang="en-US" sz="1000" dirty="0"/>
          </a:p>
        </p:txBody>
      </p:sp>
      <p:sp>
        <p:nvSpPr>
          <p:cNvPr id="47" name="Shape 39"/>
          <p:cNvSpPr/>
          <p:nvPr/>
        </p:nvSpPr>
        <p:spPr>
          <a:xfrm>
            <a:off x="7619695" y="3061411"/>
            <a:ext cx="1057046" cy="314554"/>
          </a:xfrm>
          <a:prstGeom prst="roundRect">
            <a:avLst>
              <a:gd name="adj" fmla="val 176180"/>
            </a:avLst>
          </a:prstGeom>
          <a:solidFill>
            <a:srgbClr val="DCFCE7"/>
          </a:solidFill>
          <a:ln w="12700">
            <a:solidFill>
              <a:srgbClr val="FFFFFF">
                <a:alpha val="0"/>
              </a:srgbClr>
            </a:solidFill>
            <a:prstDash val="solid"/>
          </a:ln>
        </p:spPr>
      </p:sp>
      <p:sp>
        <p:nvSpPr>
          <p:cNvPr id="48" name="Text 40"/>
          <p:cNvSpPr txBox="1"/>
          <p:nvPr/>
        </p:nvSpPr>
        <p:spPr>
          <a:xfrm>
            <a:off x="7924190" y="3061411"/>
            <a:ext cx="810158"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b="1" dirty="0">
                <a:solidFill>
                  <a:srgbClr val="15803D"/>
                </a:solidFill>
                <a:latin typeface="Roboto" pitchFamily="34" charset="0"/>
                <a:ea typeface="Roboto" pitchFamily="34" charset="-122"/>
                <a:cs typeface="Roboto" pitchFamily="34" charset="-120"/>
              </a:rPr>
              <a:t> Authorized </a:t>
            </a:r>
            <a:endParaRPr lang="en-US" sz="1000" dirty="0"/>
          </a:p>
        </p:txBody>
      </p:sp>
      <p:pic>
        <p:nvPicPr>
          <p:cNvPr id="49" name="Image 6" descr="preencoded.png">    </p:cNvPr>
          <p:cNvPicPr>
            <a:picLocks noChangeAspect="1"/>
          </p:cNvPicPr>
          <p:nvPr/>
        </p:nvPicPr>
        <p:blipFill>
          <a:blip r:embed="rId7"/>
          <a:srcRect l="0" r="0" t="-1100" b="-1100"/>
          <a:stretch/>
        </p:blipFill>
        <p:spPr>
          <a:xfrm>
            <a:off x="7733995" y="3149194"/>
            <a:ext cx="114300" cy="133502"/>
          </a:xfrm>
          <a:prstGeom prst="rect">
            <a:avLst/>
          </a:prstGeom>
        </p:spPr>
      </p:pic>
      <p:sp>
        <p:nvSpPr>
          <p:cNvPr id="50" name="Shape 41"/>
          <p:cNvSpPr/>
          <p:nvPr/>
        </p:nvSpPr>
        <p:spPr>
          <a:xfrm>
            <a:off x="7420356" y="3713378"/>
            <a:ext cx="1971446" cy="875995"/>
          </a:xfrm>
          <a:prstGeom prst="roundRect">
            <a:avLst>
              <a:gd name="adj" fmla="val 9077"/>
            </a:avLst>
          </a:prstGeom>
          <a:solidFill>
            <a:srgbClr val="EFF6FF"/>
          </a:solidFill>
          <a:ln w="12700">
            <a:solidFill>
              <a:srgbClr val="DBEAFE"/>
            </a:solidFill>
            <a:prstDash val="solid"/>
          </a:ln>
        </p:spPr>
      </p:sp>
      <p:sp>
        <p:nvSpPr>
          <p:cNvPr id="51" name="Text 42"/>
          <p:cNvSpPr txBox="1"/>
          <p:nvPr/>
        </p:nvSpPr>
        <p:spPr>
          <a:xfrm>
            <a:off x="7543800" y="3875227"/>
            <a:ext cx="1724558" cy="305410"/>
          </a:xfrm>
          <a:prstGeom prst="rect">
            <a:avLst/>
          </a:prstGeom>
          <a:noFill/>
          <a:ln/>
        </p:spPr>
        <p:txBody>
          <a:bodyPr wrap="square" lIns="0" tIns="0" rIns="0" bIns="0" rtlCol="0" anchor="ctr"/>
          <a:lstStyle/>
          <a:p>
            <a:pPr algn="ctr" indent="0" marL="0">
              <a:buNone/>
            </a:pPr>
            <a:r>
              <a:rPr lang="en-US" sz="2400" b="1" dirty="0">
                <a:solidFill>
                  <a:srgbClr val="15803D"/>
                </a:solidFill>
                <a:latin typeface="Roboto" pitchFamily="34" charset="0"/>
                <a:ea typeface="Roboto" pitchFamily="34" charset="-122"/>
                <a:cs typeface="Roboto" pitchFamily="34" charset="-120"/>
              </a:rPr>
              <a:t>40%</a:t>
            </a:r>
            <a:endParaRPr lang="en-US" sz="2400" dirty="0"/>
          </a:p>
        </p:txBody>
      </p:sp>
      <p:sp>
        <p:nvSpPr>
          <p:cNvPr id="52" name="Text 43"/>
          <p:cNvSpPr txBox="1"/>
          <p:nvPr/>
        </p:nvSpPr>
        <p:spPr>
          <a:xfrm>
            <a:off x="7543800" y="4227271"/>
            <a:ext cx="1724558" cy="200254"/>
          </a:xfrm>
          <a:prstGeom prst="rect">
            <a:avLst/>
          </a:prstGeom>
          <a:noFill/>
          <a:ln/>
        </p:spPr>
        <p:txBody>
          <a:bodyPr wrap="square" lIns="0" tIns="0" rIns="0" bIns="0" rtlCol="0" anchor="ctr"/>
          <a:lstStyle/>
          <a:p>
            <a:pPr algn="ctr" indent="0" marL="0">
              <a:buNone/>
            </a:pPr>
            <a:r>
              <a:rPr lang="en-US" sz="1000" dirty="0">
                <a:solidFill>
                  <a:srgbClr val="166534"/>
                </a:solidFill>
                <a:latin typeface="Roboto" pitchFamily="34" charset="0"/>
                <a:ea typeface="Roboto" pitchFamily="34" charset="-122"/>
                <a:cs typeface="Roboto" pitchFamily="34" charset="-120"/>
              </a:rPr>
              <a:t>Controls Inherited</a:t>
            </a:r>
            <a:endParaRPr lang="en-US" sz="1000" dirty="0"/>
          </a:p>
        </p:txBody>
      </p:sp>
      <p:sp>
        <p:nvSpPr>
          <p:cNvPr id="53" name="Shape 44"/>
          <p:cNvSpPr/>
          <p:nvPr/>
        </p:nvSpPr>
        <p:spPr>
          <a:xfrm>
            <a:off x="9544507" y="3713378"/>
            <a:ext cx="1971446" cy="875995"/>
          </a:xfrm>
          <a:prstGeom prst="roundRect">
            <a:avLst>
              <a:gd name="adj" fmla="val 9077"/>
            </a:avLst>
          </a:prstGeom>
          <a:solidFill>
            <a:srgbClr val="EEF2FF"/>
          </a:solidFill>
          <a:ln w="12700">
            <a:solidFill>
              <a:srgbClr val="E0E7FF"/>
            </a:solidFill>
            <a:prstDash val="solid"/>
          </a:ln>
        </p:spPr>
      </p:sp>
      <p:sp>
        <p:nvSpPr>
          <p:cNvPr id="54" name="Text 45"/>
          <p:cNvSpPr txBox="1"/>
          <p:nvPr/>
        </p:nvSpPr>
        <p:spPr>
          <a:xfrm>
            <a:off x="9667951" y="3875227"/>
            <a:ext cx="1724558" cy="305410"/>
          </a:xfrm>
          <a:prstGeom prst="rect">
            <a:avLst/>
          </a:prstGeom>
          <a:noFill/>
          <a:ln/>
        </p:spPr>
        <p:txBody>
          <a:bodyPr wrap="square" lIns="0" tIns="0" rIns="0" bIns="0" rtlCol="0" anchor="ctr"/>
          <a:lstStyle/>
          <a:p>
            <a:pPr algn="ctr" indent="0" marL="0">
              <a:buNone/>
            </a:pPr>
            <a:r>
              <a:rPr lang="en-US" sz="2400" b="1" dirty="0">
                <a:solidFill>
                  <a:srgbClr val="15803D"/>
                </a:solidFill>
                <a:latin typeface="Roboto" pitchFamily="34" charset="0"/>
                <a:ea typeface="Roboto" pitchFamily="34" charset="-122"/>
                <a:cs typeface="Roboto" pitchFamily="34" charset="-120"/>
              </a:rPr>
              <a:t>9mo</a:t>
            </a:r>
            <a:endParaRPr lang="en-US" sz="2400" dirty="0"/>
          </a:p>
        </p:txBody>
      </p:sp>
      <p:sp>
        <p:nvSpPr>
          <p:cNvPr id="55" name="Text 46"/>
          <p:cNvSpPr txBox="1"/>
          <p:nvPr/>
        </p:nvSpPr>
        <p:spPr>
          <a:xfrm>
            <a:off x="9667951" y="4227271"/>
            <a:ext cx="1724558" cy="200254"/>
          </a:xfrm>
          <a:prstGeom prst="rect">
            <a:avLst/>
          </a:prstGeom>
          <a:noFill/>
          <a:ln/>
        </p:spPr>
        <p:txBody>
          <a:bodyPr wrap="square" lIns="0" tIns="0" rIns="0" bIns="0" rtlCol="0" anchor="ctr"/>
          <a:lstStyle/>
          <a:p>
            <a:pPr algn="ctr" indent="0" marL="0">
              <a:buNone/>
            </a:pPr>
            <a:r>
              <a:rPr lang="en-US" sz="1000" dirty="0">
                <a:solidFill>
                  <a:srgbClr val="166534"/>
                </a:solidFill>
                <a:latin typeface="Roboto" pitchFamily="34" charset="0"/>
                <a:ea typeface="Roboto" pitchFamily="34" charset="-122"/>
                <a:cs typeface="Roboto" pitchFamily="34" charset="-120"/>
              </a:rPr>
              <a:t>Time to ATO</a:t>
            </a:r>
            <a:endParaRPr lang="en-US" sz="1000" dirty="0"/>
          </a:p>
        </p:txBody>
      </p:sp>
      <p:sp>
        <p:nvSpPr>
          <p:cNvPr id="56" name="Shape 47"/>
          <p:cNvSpPr/>
          <p:nvPr/>
        </p:nvSpPr>
        <p:spPr>
          <a:xfrm>
            <a:off x="7420356" y="4735678"/>
            <a:ext cx="4095598" cy="1276502"/>
          </a:xfrm>
          <a:prstGeom prst="roundRect">
            <a:avLst>
              <a:gd name="adj" fmla="val 4277"/>
            </a:avLst>
          </a:prstGeom>
          <a:solidFill>
            <a:srgbClr val="F9FAFB"/>
          </a:solidFill>
          <a:ln w="12700">
            <a:solidFill>
              <a:srgbClr val="E5E7EB"/>
            </a:solidFill>
            <a:prstDash val="solid"/>
          </a:ln>
        </p:spPr>
      </p:sp>
      <p:sp>
        <p:nvSpPr>
          <p:cNvPr id="57" name="Text 48"/>
          <p:cNvSpPr txBox="1"/>
          <p:nvPr/>
        </p:nvSpPr>
        <p:spPr>
          <a:xfrm>
            <a:off x="7582205" y="4897526"/>
            <a:ext cx="388620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Key Success Factor: Automation</a:t>
            </a:r>
            <a:endParaRPr lang="en-US" sz="1000" dirty="0"/>
          </a:p>
        </p:txBody>
      </p:sp>
      <p:sp>
        <p:nvSpPr>
          <p:cNvPr id="58" name="Text 49"/>
          <p:cNvSpPr txBox="1"/>
          <p:nvPr/>
        </p:nvSpPr>
        <p:spPr>
          <a:xfrm>
            <a:off x="7772400" y="5202936"/>
            <a:ext cx="3658514" cy="381305"/>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Infrastructure as Code (IaC) for consistent baseline configuration (CM-2)</a:t>
            </a:r>
            <a:endParaRPr lang="en-US" sz="1000" dirty="0"/>
          </a:p>
        </p:txBody>
      </p:sp>
      <p:pic>
        <p:nvPicPr>
          <p:cNvPr id="59" name="Image 7" descr="preencoded.png">    </p:cNvPr>
          <p:cNvPicPr>
            <a:picLocks noChangeAspect="1"/>
          </p:cNvPicPr>
          <p:nvPr/>
        </p:nvPicPr>
        <p:blipFill>
          <a:blip r:embed="rId8"/>
          <a:srcRect l="0" r="0" t="0" b="0"/>
          <a:stretch/>
        </p:blipFill>
        <p:spPr>
          <a:xfrm>
            <a:off x="7582205" y="5240426"/>
            <a:ext cx="114300" cy="114300"/>
          </a:xfrm>
          <a:prstGeom prst="rect">
            <a:avLst/>
          </a:prstGeom>
        </p:spPr>
      </p:pic>
      <p:sp>
        <p:nvSpPr>
          <p:cNvPr id="60" name="Text 50"/>
          <p:cNvSpPr txBox="1"/>
          <p:nvPr/>
        </p:nvSpPr>
        <p:spPr>
          <a:xfrm>
            <a:off x="7772400" y="5660136"/>
            <a:ext cx="376458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Automated vulnerability scanning pipeline (RA-5)</a:t>
            </a:r>
            <a:endParaRPr lang="en-US" sz="1000" dirty="0"/>
          </a:p>
        </p:txBody>
      </p:sp>
      <p:pic>
        <p:nvPicPr>
          <p:cNvPr id="61" name="Image 8" descr="preencoded.png">    </p:cNvPr>
          <p:cNvPicPr>
            <a:picLocks noChangeAspect="1"/>
          </p:cNvPicPr>
          <p:nvPr/>
        </p:nvPicPr>
        <p:blipFill>
          <a:blip r:embed="rId9"/>
          <a:srcRect l="0" r="0" t="0" b="0"/>
          <a:stretch/>
        </p:blipFill>
        <p:spPr>
          <a:xfrm>
            <a:off x="7582205" y="5697626"/>
            <a:ext cx="114300" cy="114300"/>
          </a:xfrm>
          <a:prstGeom prst="rect">
            <a:avLst/>
          </a:prstGeom>
        </p:spPr>
      </p:pic>
      <p:sp>
        <p:nvSpPr>
          <p:cNvPr id="62" name="Shape 51"/>
          <p:cNvSpPr/>
          <p:nvPr/>
        </p:nvSpPr>
        <p:spPr>
          <a:xfrm>
            <a:off x="0" y="7202729"/>
            <a:ext cx="12191695" cy="200254"/>
          </a:xfrm>
          <a:prstGeom prst="rect">
            <a:avLst/>
          </a:prstGeom>
          <a:solidFill>
            <a:srgbClr val="F1F5F9"/>
          </a:solidFill>
          <a:ln/>
        </p:spPr>
      </p:sp>
      <p:sp>
        <p:nvSpPr>
          <p:cNvPr id="63" name="Shape 52"/>
          <p:cNvSpPr/>
          <p:nvPr/>
        </p:nvSpPr>
        <p:spPr>
          <a:xfrm>
            <a:off x="0" y="7202729"/>
            <a:ext cx="12191695" cy="9144"/>
          </a:xfrm>
          <a:prstGeom prst="rect">
            <a:avLst/>
          </a:prstGeom>
          <a:solidFill>
            <a:srgbClr val="E2E8F0"/>
          </a:solidFill>
          <a:ln w="12700">
            <a:solidFill>
              <a:srgbClr val="E2E8F0">
                <a:alpha val="0"/>
              </a:srgbClr>
            </a:solidFill>
            <a:prstDash val="solid"/>
          </a:ln>
        </p:spPr>
      </p:sp>
      <p:sp>
        <p:nvSpPr>
          <p:cNvPr id="64" name="Text 53"/>
          <p:cNvSpPr txBox="1"/>
          <p:nvPr/>
        </p:nvSpPr>
        <p:spPr>
          <a:xfrm>
            <a:off x="476402" y="7211873"/>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5" name="Text 54"/>
          <p:cNvSpPr txBox="1"/>
          <p:nvPr/>
        </p:nvSpPr>
        <p:spPr>
          <a:xfrm>
            <a:off x="5708599" y="7211873"/>
            <a:ext cx="257312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Case Study 1: FedRAMP Moderate SaaS</a:t>
            </a:r>
            <a:endParaRPr lang="en-US" sz="900" dirty="0"/>
          </a:p>
        </p:txBody>
      </p:sp>
      <p:sp>
        <p:nvSpPr>
          <p:cNvPr id="66" name="Text 55"/>
          <p:cNvSpPr txBox="1"/>
          <p:nvPr/>
        </p:nvSpPr>
        <p:spPr>
          <a:xfrm>
            <a:off x="11204143" y="7211873"/>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105</a:t>
            </a:r>
            <a:endParaRPr lang="en-US" sz="900" dirty="0"/>
          </a:p>
        </p:txBody>
      </p:sp>
      <p:sp>
        <p:nvSpPr>
          <p:cNvPr id="67" name="Shape 56"/>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8" name="Shape 57"/>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69" name="Image 9" descr="preencoded.png">    </p:cNvPr>
          <p:cNvPicPr>
            <a:picLocks noChangeAspect="1"/>
          </p:cNvPicPr>
          <p:nvPr/>
        </p:nvPicPr>
        <p:blipFill>
          <a:blip r:embed="rId10"/>
          <a:srcRect l="0" r="0" t="0" b="0"/>
          <a:stretch/>
        </p:blipFill>
        <p:spPr>
          <a:xfrm>
            <a:off x="476402" y="209398"/>
            <a:ext cx="152705" cy="152705"/>
          </a:xfrm>
          <a:prstGeom prst="rect">
            <a:avLst/>
          </a:prstGeom>
        </p:spPr>
      </p:pic>
      <p:sp>
        <p:nvSpPr>
          <p:cNvPr id="70" name="Text 58"/>
          <p:cNvSpPr txBox="1"/>
          <p:nvPr/>
        </p:nvSpPr>
        <p:spPr>
          <a:xfrm>
            <a:off x="705002" y="209398"/>
            <a:ext cx="143926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Case Study Series</a:t>
            </a:r>
            <a:endParaRPr lang="en-US" sz="900" dirty="0"/>
          </a:p>
        </p:txBody>
      </p:sp>
      <p:sp>
        <p:nvSpPr>
          <p:cNvPr id="71" name="Text 59"/>
          <p:cNvSpPr txBox="1"/>
          <p:nvPr/>
        </p:nvSpPr>
        <p:spPr>
          <a:xfrm>
            <a:off x="476402" y="400507"/>
            <a:ext cx="6410858"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Case Study 1: Control Approach &amp; Outcomes</a:t>
            </a:r>
            <a:endParaRPr lang="en-US" sz="2200" dirty="0"/>
          </a:p>
        </p:txBody>
      </p:sp>
      <p:sp>
        <p:nvSpPr>
          <p:cNvPr id="72" name="Text 60"/>
          <p:cNvSpPr txBox="1"/>
          <p:nvPr/>
        </p:nvSpPr>
        <p:spPr>
          <a:xfrm>
            <a:off x="10993831" y="295351"/>
            <a:ext cx="781812" cy="362102"/>
          </a:xfrm>
          <a:prstGeom prst="rect">
            <a:avLst/>
          </a:prstGeom>
          <a:solidFill>
            <a:srgbClr val="1E40AF">
              <a:alpha val="50000"/>
            </a:srgbClr>
          </a:solidFill>
          <a:ln w="12700">
            <a:solidFill>
              <a:srgbClr val="1D4ED8"/>
            </a:solidFill>
          </a:ln>
        </p:spPr>
        <p:txBody>
          <a:bodyPr wrap="square" lIns="0" tIns="0" rIns="0" bIns="0" rtlCol="0" anchor="ctr"/>
          <a:lstStyle/>
          <a:p>
            <a:pPr algn="l" indent="0" marL="0">
              <a:buNone/>
            </a:pPr>
            <a:r>
              <a:rPr lang="en-US" sz="1000" dirty="0">
                <a:solidFill>
                  <a:srgbClr val="DBEAFE"/>
                </a:solidFill>
                <a:latin typeface="ui-monospace" pitchFamily="34" charset="0"/>
                <a:ea typeface="ui-monospace" pitchFamily="34" charset="-122"/>
                <a:cs typeface="ui-monospace" pitchFamily="34" charset="-120"/>
              </a:rPr>
              <a:t>Results </a:t>
            </a:r>
            <a:endParaRPr lang="en-US" sz="1000" dirty="0"/>
          </a:p>
        </p:txBody>
      </p:sp>
      <p:pic>
        <p:nvPicPr>
          <p:cNvPr id="73" name="Image 10" descr="preencoded.png">    </p:cNvPr>
          <p:cNvPicPr>
            <a:picLocks noChangeAspect="1"/>
          </p:cNvPicPr>
          <p:nvPr/>
        </p:nvPicPr>
        <p:blipFill>
          <a:blip r:embed="rId11"/>
          <a:srcRect l="0" r="0" t="0" b="0"/>
          <a:stretch/>
        </p:blipFill>
        <p:spPr>
          <a:xfrm>
            <a:off x="10784434" y="397764"/>
            <a:ext cx="133502" cy="13350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752844"/>
          </a:xfrm>
          <a:prstGeom prst="rect">
            <a:avLst/>
          </a:prstGeom>
          <a:solidFill>
            <a:srgbClr val="F8FAFC"/>
          </a:solidFill>
          <a:ln w="12700">
            <a:solidFill>
              <a:srgbClr val="FFFFFF">
                <a:alpha val="0"/>
              </a:srgbClr>
            </a:solidFill>
            <a:prstDash val="solid"/>
          </a:ln>
        </p:spPr>
      </p:sp>
      <p:sp>
        <p:nvSpPr>
          <p:cNvPr id="5" name="Shape 3"/>
          <p:cNvSpPr/>
          <p:nvPr/>
        </p:nvSpPr>
        <p:spPr>
          <a:xfrm>
            <a:off x="476402" y="1333195"/>
            <a:ext cx="3933749" cy="5991149"/>
          </a:xfrm>
          <a:prstGeom prst="roundRect">
            <a:avLst>
              <a:gd name="adj" fmla="val 450"/>
            </a:avLst>
          </a:prstGeom>
          <a:solidFill>
            <a:srgbClr val="FFFFFF"/>
          </a:solidFill>
          <a:ln w="12700">
            <a:solidFill>
              <a:srgbClr val="E2E8F0"/>
            </a:solidFill>
            <a:prstDash val="solid"/>
          </a:ln>
        </p:spPr>
      </p:sp>
      <p:sp>
        <p:nvSpPr>
          <p:cNvPr id="6" name="Shape 4"/>
          <p:cNvSpPr/>
          <p:nvPr/>
        </p:nvSpPr>
        <p:spPr>
          <a:xfrm>
            <a:off x="485546" y="1343254"/>
            <a:ext cx="3914546" cy="552298"/>
          </a:xfrm>
          <a:prstGeom prst="rect">
            <a:avLst/>
          </a:prstGeom>
          <a:solidFill>
            <a:srgbClr val="F9FAFB"/>
          </a:solidFill>
          <a:ln/>
        </p:spPr>
      </p:sp>
      <p:sp>
        <p:nvSpPr>
          <p:cNvPr id="7" name="Shape 5"/>
          <p:cNvSpPr/>
          <p:nvPr/>
        </p:nvSpPr>
        <p:spPr>
          <a:xfrm>
            <a:off x="485546" y="1886407"/>
            <a:ext cx="3914546" cy="9144"/>
          </a:xfrm>
          <a:prstGeom prst="rect">
            <a:avLst/>
          </a:prstGeom>
          <a:solidFill>
            <a:srgbClr val="F1F5F9"/>
          </a:solidFill>
          <a:ln w="12700">
            <a:solidFill>
              <a:srgbClr val="F1F5F9">
                <a:alpha val="0"/>
              </a:srgbClr>
            </a:solidFill>
            <a:prstDash val="solid"/>
          </a:ln>
        </p:spPr>
      </p:sp>
      <p:sp>
        <p:nvSpPr>
          <p:cNvPr id="8" name="Text 6"/>
          <p:cNvSpPr txBox="1"/>
          <p:nvPr/>
        </p:nvSpPr>
        <p:spPr>
          <a:xfrm>
            <a:off x="923544" y="1343254"/>
            <a:ext cx="3553358"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Scenario Context </a:t>
            </a:r>
            <a:endParaRPr lang="en-US" sz="1300" dirty="0"/>
          </a:p>
        </p:txBody>
      </p:sp>
      <p:pic>
        <p:nvPicPr>
          <p:cNvPr id="9" name="Image 0" descr="preencoded.png">    </p:cNvPr>
          <p:cNvPicPr>
            <a:picLocks noChangeAspect="1"/>
          </p:cNvPicPr>
          <p:nvPr/>
        </p:nvPicPr>
        <p:blipFill>
          <a:blip r:embed="rId1"/>
          <a:srcRect l="0" r="0" t="0" b="0"/>
          <a:stretch/>
        </p:blipFill>
        <p:spPr>
          <a:xfrm>
            <a:off x="676656" y="1526134"/>
            <a:ext cx="171907" cy="171907"/>
          </a:xfrm>
          <a:prstGeom prst="rect">
            <a:avLst/>
          </a:prstGeom>
        </p:spPr>
      </p:pic>
      <p:sp>
        <p:nvSpPr>
          <p:cNvPr id="10" name="Text 7"/>
          <p:cNvSpPr txBox="1"/>
          <p:nvPr/>
        </p:nvSpPr>
        <p:spPr>
          <a:xfrm>
            <a:off x="676656" y="2080260"/>
            <a:ext cx="3648456"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Organization Profile</a:t>
            </a:r>
            <a:endParaRPr lang="en-US" sz="1200" dirty="0"/>
          </a:p>
        </p:txBody>
      </p:sp>
      <p:sp>
        <p:nvSpPr>
          <p:cNvPr id="11" name="Text 8"/>
          <p:cNvSpPr txBox="1"/>
          <p:nvPr/>
        </p:nvSpPr>
        <p:spPr>
          <a:xfrm>
            <a:off x="676656" y="2384755"/>
            <a:ext cx="3610051" cy="866851"/>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"MediSecure Health," a large regional healthcare provider network with 15 hospitals and 50+ clinics. They manage diverse systems ranging from modern EHRs to legacy medical devices and IoT infrastructure.</a:t>
            </a:r>
            <a:endParaRPr lang="en-US" sz="1000" dirty="0"/>
          </a:p>
        </p:txBody>
      </p:sp>
      <p:sp>
        <p:nvSpPr>
          <p:cNvPr id="12" name="Shape 9"/>
          <p:cNvSpPr/>
          <p:nvPr/>
        </p:nvSpPr>
        <p:spPr>
          <a:xfrm>
            <a:off x="676656" y="3404311"/>
            <a:ext cx="1009498" cy="247802"/>
          </a:xfrm>
          <a:prstGeom prst="roundRect">
            <a:avLst>
              <a:gd name="adj" fmla="val 212887"/>
            </a:avLst>
          </a:prstGeom>
          <a:solidFill>
            <a:srgbClr val="FEE2E2"/>
          </a:solidFill>
          <a:ln w="12700">
            <a:solidFill>
              <a:srgbClr val="FFFFFF">
                <a:alpha val="0"/>
              </a:srgbClr>
            </a:solidFill>
            <a:prstDash val="solid"/>
          </a:ln>
        </p:spPr>
      </p:sp>
      <p:sp>
        <p:nvSpPr>
          <p:cNvPr id="13" name="Text 10"/>
          <p:cNvSpPr txBox="1"/>
          <p:nvPr/>
        </p:nvSpPr>
        <p:spPr>
          <a:xfrm>
            <a:off x="676656" y="3404311"/>
            <a:ext cx="10671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991B1B"/>
                </a:solidFill>
                <a:latin typeface="Roboto" pitchFamily="34" charset="0"/>
                <a:ea typeface="Roboto" pitchFamily="34" charset="-122"/>
                <a:cs typeface="Roboto" pitchFamily="34" charset="-120"/>
              </a:rPr>
              <a:t>HIPAA Required</a:t>
            </a:r>
            <a:endParaRPr lang="en-US" sz="900" dirty="0"/>
          </a:p>
        </p:txBody>
      </p:sp>
      <p:sp>
        <p:nvSpPr>
          <p:cNvPr id="14" name="Shape 11"/>
          <p:cNvSpPr/>
          <p:nvPr/>
        </p:nvSpPr>
        <p:spPr>
          <a:xfrm>
            <a:off x="1760220" y="3404311"/>
            <a:ext cx="895198" cy="247802"/>
          </a:xfrm>
          <a:prstGeom prst="roundRect">
            <a:avLst>
              <a:gd name="adj" fmla="val 212887"/>
            </a:avLst>
          </a:prstGeom>
          <a:solidFill>
            <a:srgbClr val="DBEAFE"/>
          </a:solidFill>
          <a:ln w="12700">
            <a:solidFill>
              <a:srgbClr val="FFFFFF">
                <a:alpha val="0"/>
              </a:srgbClr>
            </a:solidFill>
            <a:prstDash val="solid"/>
          </a:ln>
        </p:spPr>
      </p:sp>
      <p:sp>
        <p:nvSpPr>
          <p:cNvPr id="15" name="Text 12"/>
          <p:cNvSpPr txBox="1"/>
          <p:nvPr/>
        </p:nvSpPr>
        <p:spPr>
          <a:xfrm>
            <a:off x="1760220" y="3404311"/>
            <a:ext cx="9528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1E40AF"/>
                </a:solidFill>
                <a:latin typeface="Roboto" pitchFamily="34" charset="0"/>
                <a:ea typeface="Roboto" pitchFamily="34" charset="-122"/>
                <a:cs typeface="Roboto" pitchFamily="34" charset="-120"/>
              </a:rPr>
              <a:t>HITRUST CSF</a:t>
            </a:r>
            <a:endParaRPr lang="en-US" sz="900" dirty="0"/>
          </a:p>
        </p:txBody>
      </p:sp>
      <p:sp>
        <p:nvSpPr>
          <p:cNvPr id="16" name="Shape 13"/>
          <p:cNvSpPr/>
          <p:nvPr/>
        </p:nvSpPr>
        <p:spPr>
          <a:xfrm>
            <a:off x="2730398" y="3404311"/>
            <a:ext cx="733349" cy="247802"/>
          </a:xfrm>
          <a:prstGeom prst="roundRect">
            <a:avLst>
              <a:gd name="adj" fmla="val 212887"/>
            </a:avLst>
          </a:prstGeom>
          <a:solidFill>
            <a:srgbClr val="FEF3C7"/>
          </a:solidFill>
          <a:ln w="12700">
            <a:solidFill>
              <a:srgbClr val="FFFFFF">
                <a:alpha val="0"/>
              </a:srgbClr>
            </a:solidFill>
            <a:prstDash val="solid"/>
          </a:ln>
        </p:spPr>
      </p:sp>
      <p:sp>
        <p:nvSpPr>
          <p:cNvPr id="17" name="Text 14"/>
          <p:cNvSpPr txBox="1"/>
          <p:nvPr/>
        </p:nvSpPr>
        <p:spPr>
          <a:xfrm>
            <a:off x="2730398" y="3404311"/>
            <a:ext cx="7909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92400E"/>
                </a:solidFill>
                <a:latin typeface="Roboto" pitchFamily="34" charset="0"/>
                <a:ea typeface="Roboto" pitchFamily="34" charset="-122"/>
                <a:cs typeface="Roboto" pitchFamily="34" charset="-120"/>
              </a:rPr>
              <a:t>ISO 27001</a:t>
            </a:r>
            <a:endParaRPr lang="en-US" sz="900" dirty="0"/>
          </a:p>
        </p:txBody>
      </p:sp>
      <p:pic>
        <p:nvPicPr>
          <p:cNvPr id="18" name="Image 1" descr="preencoded.png">    </p:cNvPr>
          <p:cNvPicPr>
            <a:picLocks noChangeAspect="1"/>
          </p:cNvPicPr>
          <p:nvPr/>
        </p:nvPicPr>
        <p:blipFill>
          <a:blip r:embed="rId2"/>
          <a:srcRect l="0" r="0" t="-5" b="-5"/>
          <a:stretch/>
        </p:blipFill>
        <p:spPr>
          <a:xfrm>
            <a:off x="676656" y="5713171"/>
            <a:ext cx="3534156" cy="1410005"/>
          </a:xfrm>
          <a:prstGeom prst="rect">
            <a:avLst/>
          </a:prstGeom>
        </p:spPr>
      </p:pic>
      <p:sp>
        <p:nvSpPr>
          <p:cNvPr id="19" name="Text 15"/>
          <p:cNvSpPr txBox="1"/>
          <p:nvPr/>
        </p:nvSpPr>
        <p:spPr>
          <a:xfrm>
            <a:off x="905256" y="5903366"/>
            <a:ext cx="3229661" cy="191110"/>
          </a:xfrm>
          <a:prstGeom prst="rect">
            <a:avLst/>
          </a:prstGeom>
          <a:noFill/>
          <a:ln/>
        </p:spPr>
        <p:txBody>
          <a:bodyPr wrap="square" lIns="0" tIns="0" rIns="0" bIns="0" rtlCol="0" anchor="ctr"/>
          <a:lstStyle/>
          <a:p>
            <a:pPr algn="l" indent="0" marL="0">
              <a:buNone/>
            </a:pPr>
            <a:r>
              <a:rPr lang="en-US" sz="1000" b="1" dirty="0">
                <a:solidFill>
                  <a:srgbClr val="000000"/>
                </a:solidFill>
                <a:latin typeface="Roboto" pitchFamily="34" charset="0"/>
                <a:ea typeface="Roboto" pitchFamily="34" charset="-122"/>
                <a:cs typeface="Roboto" pitchFamily="34" charset="-120"/>
              </a:rPr>
              <a:t>Key Business Driver</a:t>
            </a:r>
            <a:endParaRPr lang="en-US" sz="1000" dirty="0"/>
          </a:p>
        </p:txBody>
      </p:sp>
      <p:sp>
        <p:nvSpPr>
          <p:cNvPr id="20" name="Text 16"/>
          <p:cNvSpPr txBox="1"/>
          <p:nvPr/>
        </p:nvSpPr>
        <p:spPr>
          <a:xfrm>
            <a:off x="905256" y="6170371"/>
            <a:ext cx="3191256" cy="762610"/>
          </a:xfrm>
          <a:prstGeom prst="rect">
            <a:avLst/>
          </a:prstGeom>
          <a:noFill/>
          <a:ln/>
        </p:spPr>
        <p:txBody>
          <a:bodyPr wrap="square" lIns="0" tIns="0" rIns="0" bIns="0" rtlCol="0" anchor="t"/>
          <a:lstStyle/>
          <a:p>
            <a:pPr algn="l" indent="0" marL="0">
              <a:buNone/>
            </a:pPr>
            <a:r>
              <a:rPr lang="en-US" sz="1000" i="1" dirty="0">
                <a:solidFill>
                  <a:srgbClr val="000000"/>
                </a:solidFill>
                <a:latin typeface="Roboto" pitchFamily="34" charset="0"/>
                <a:ea typeface="Roboto" pitchFamily="34" charset="-122"/>
                <a:cs typeface="Roboto" pitchFamily="34" charset="-120"/>
              </a:rPr>
              <a:t>"We are facing audit fatigue. We need to map our fragmented compliance efforts to a single robust framework (NIST 800-53) to satisfy HIPAA, prepare for HITRUST certification, and align with ISO 27001."</a:t>
            </a:r>
            <a:endParaRPr lang="en-US" sz="1000" dirty="0"/>
          </a:p>
        </p:txBody>
      </p:sp>
      <p:sp>
        <p:nvSpPr>
          <p:cNvPr id="21" name="Shape 17"/>
          <p:cNvSpPr/>
          <p:nvPr/>
        </p:nvSpPr>
        <p:spPr>
          <a:xfrm>
            <a:off x="4791456" y="1333195"/>
            <a:ext cx="6924751" cy="2905049"/>
          </a:xfrm>
          <a:prstGeom prst="roundRect">
            <a:avLst>
              <a:gd name="adj" fmla="val 826"/>
            </a:avLst>
          </a:prstGeom>
          <a:solidFill>
            <a:srgbClr val="FFFFFF"/>
          </a:solidFill>
          <a:ln w="12700">
            <a:solidFill>
              <a:srgbClr val="E2E8F0"/>
            </a:solidFill>
            <a:prstDash val="solid"/>
          </a:ln>
        </p:spPr>
      </p:sp>
      <p:sp>
        <p:nvSpPr>
          <p:cNvPr id="22" name="Shape 18"/>
          <p:cNvSpPr/>
          <p:nvPr/>
        </p:nvSpPr>
        <p:spPr>
          <a:xfrm>
            <a:off x="4800600" y="1343254"/>
            <a:ext cx="6905549" cy="552298"/>
          </a:xfrm>
          <a:prstGeom prst="rect">
            <a:avLst/>
          </a:prstGeom>
          <a:solidFill>
            <a:srgbClr val="F9FAFB"/>
          </a:solidFill>
          <a:ln/>
        </p:spPr>
      </p:sp>
      <p:sp>
        <p:nvSpPr>
          <p:cNvPr id="23" name="Shape 19"/>
          <p:cNvSpPr/>
          <p:nvPr/>
        </p:nvSpPr>
        <p:spPr>
          <a:xfrm>
            <a:off x="4800600" y="1886407"/>
            <a:ext cx="6905549" cy="9144"/>
          </a:xfrm>
          <a:prstGeom prst="rect">
            <a:avLst/>
          </a:prstGeom>
          <a:solidFill>
            <a:srgbClr val="F1F5F9"/>
          </a:solidFill>
          <a:ln w="12700">
            <a:solidFill>
              <a:srgbClr val="F1F5F9">
                <a:alpha val="0"/>
              </a:srgbClr>
            </a:solidFill>
            <a:prstDash val="solid"/>
          </a:ln>
        </p:spPr>
      </p:sp>
      <p:sp>
        <p:nvSpPr>
          <p:cNvPr id="24" name="Text 20"/>
          <p:cNvSpPr txBox="1"/>
          <p:nvPr/>
        </p:nvSpPr>
        <p:spPr>
          <a:xfrm>
            <a:off x="5238598" y="1343254"/>
            <a:ext cx="6544361"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Framework Mapping Complexity </a:t>
            </a:r>
            <a:endParaRPr lang="en-US" sz="1300" dirty="0"/>
          </a:p>
        </p:txBody>
      </p:sp>
      <p:pic>
        <p:nvPicPr>
          <p:cNvPr id="25" name="Image 2" descr="preencoded.png">    </p:cNvPr>
          <p:cNvPicPr>
            <a:picLocks noChangeAspect="1"/>
          </p:cNvPicPr>
          <p:nvPr/>
        </p:nvPicPr>
        <p:blipFill>
          <a:blip r:embed="rId3"/>
          <a:srcRect l="0" r="0" t="0" b="0"/>
          <a:stretch/>
        </p:blipFill>
        <p:spPr>
          <a:xfrm>
            <a:off x="4990795" y="1526134"/>
            <a:ext cx="171907" cy="171907"/>
          </a:xfrm>
          <a:prstGeom prst="rect">
            <a:avLst/>
          </a:prstGeom>
        </p:spPr>
      </p:pic>
      <p:sp>
        <p:nvSpPr>
          <p:cNvPr id="26" name="Text 21"/>
          <p:cNvSpPr txBox="1"/>
          <p:nvPr/>
        </p:nvSpPr>
        <p:spPr>
          <a:xfrm>
            <a:off x="5630875" y="1925726"/>
            <a:ext cx="1704442" cy="581558"/>
          </a:xfrm>
          <a:prstGeom prst="rect">
            <a:avLst/>
          </a:prstGeom>
          <a:solidFill>
            <a:srgbClr val="FEF2F2"/>
          </a:solidFill>
          <a:ln w="12700">
            <a:solidFill>
              <a:srgbClr val="FECACA"/>
            </a:solidFill>
          </a:ln>
        </p:spPr>
        <p:txBody>
          <a:bodyPr wrap="square" lIns="0" tIns="0" rIns="0" bIns="0" rtlCol="0" anchor="ctr"/>
          <a:lstStyle/>
          <a:p>
            <a:pPr algn="ctr" indent="0" marL="0">
              <a:buNone/>
            </a:pPr>
            <a:r>
              <a:rPr lang="en-US" sz="1000" b="1" dirty="0">
                <a:solidFill>
                  <a:srgbClr val="991B1B"/>
                </a:solidFill>
                <a:latin typeface="Roboto" pitchFamily="34" charset="0"/>
                <a:ea typeface="Roboto" pitchFamily="34" charset="-122"/>
                <a:cs typeface="Roboto" pitchFamily="34" charset="-120"/>
              </a:rPr>
              <a:t>HIPAA </a:t>
            </a:r>
            <a:endParaRPr lang="en-US" sz="1000" dirty="0"/>
          </a:p>
        </p:txBody>
      </p:sp>
      <p:pic>
        <p:nvPicPr>
          <p:cNvPr id="27" name="Image 3" descr="preencoded.png">    </p:cNvPr>
          <p:cNvPicPr>
            <a:picLocks noChangeAspect="1"/>
          </p:cNvPicPr>
          <p:nvPr/>
        </p:nvPicPr>
        <p:blipFill>
          <a:blip r:embed="rId4"/>
          <a:srcRect l="0" r="0" t="0" b="0"/>
          <a:stretch/>
        </p:blipFill>
        <p:spPr>
          <a:xfrm>
            <a:off x="5816498" y="2030882"/>
            <a:ext cx="133502" cy="133502"/>
          </a:xfrm>
          <a:prstGeom prst="rect">
            <a:avLst/>
          </a:prstGeom>
        </p:spPr>
      </p:pic>
      <p:sp>
        <p:nvSpPr>
          <p:cNvPr id="28" name="Text 22"/>
          <p:cNvSpPr txBox="1"/>
          <p:nvPr/>
        </p:nvSpPr>
        <p:spPr>
          <a:xfrm>
            <a:off x="7404811" y="1925726"/>
            <a:ext cx="1704442" cy="581558"/>
          </a:xfrm>
          <a:prstGeom prst="rect">
            <a:avLst/>
          </a:prstGeom>
          <a:solidFill>
            <a:srgbClr val="EFF6FF"/>
          </a:solidFill>
          <a:ln w="12700">
            <a:solidFill>
              <a:srgbClr val="BFDBFE"/>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HITRUST </a:t>
            </a:r>
            <a:endParaRPr lang="en-US" sz="1000" dirty="0"/>
          </a:p>
        </p:txBody>
      </p:sp>
      <p:pic>
        <p:nvPicPr>
          <p:cNvPr id="29" name="Image 4" descr="preencoded.png">    </p:cNvPr>
          <p:cNvPicPr>
            <a:picLocks noChangeAspect="1"/>
          </p:cNvPicPr>
          <p:nvPr/>
        </p:nvPicPr>
        <p:blipFill>
          <a:blip r:embed="rId5"/>
          <a:srcRect l="0" r="0" t="0" b="0"/>
          <a:stretch/>
        </p:blipFill>
        <p:spPr>
          <a:xfrm>
            <a:off x="7590434" y="2030882"/>
            <a:ext cx="133502" cy="133502"/>
          </a:xfrm>
          <a:prstGeom prst="rect">
            <a:avLst/>
          </a:prstGeom>
        </p:spPr>
      </p:pic>
      <p:sp>
        <p:nvSpPr>
          <p:cNvPr id="30" name="Text 23"/>
          <p:cNvSpPr txBox="1"/>
          <p:nvPr/>
        </p:nvSpPr>
        <p:spPr>
          <a:xfrm>
            <a:off x="9178747" y="1925726"/>
            <a:ext cx="1704442" cy="581558"/>
          </a:xfrm>
          <a:prstGeom prst="rect">
            <a:avLst/>
          </a:prstGeom>
          <a:solidFill>
            <a:srgbClr val="FFFBEB"/>
          </a:solidFill>
          <a:ln w="12700">
            <a:solidFill>
              <a:srgbClr val="FDE68A"/>
            </a:solidFill>
          </a:ln>
        </p:spPr>
        <p:txBody>
          <a:bodyPr wrap="square" lIns="0" tIns="0" rIns="0" bIns="0" rtlCol="0" anchor="ctr"/>
          <a:lstStyle/>
          <a:p>
            <a:pPr algn="ctr" indent="0" marL="0">
              <a:buNone/>
            </a:pPr>
            <a:r>
              <a:rPr lang="en-US" sz="1000" b="1" dirty="0">
                <a:solidFill>
                  <a:srgbClr val="92400E"/>
                </a:solidFill>
                <a:latin typeface="Roboto" pitchFamily="34" charset="0"/>
                <a:ea typeface="Roboto" pitchFamily="34" charset="-122"/>
                <a:cs typeface="Roboto" pitchFamily="34" charset="-120"/>
              </a:rPr>
              <a:t>ISO 27001 </a:t>
            </a:r>
            <a:endParaRPr lang="en-US" sz="1000" dirty="0"/>
          </a:p>
        </p:txBody>
      </p:sp>
      <p:pic>
        <p:nvPicPr>
          <p:cNvPr id="31" name="Image 5" descr="preencoded.png">    </p:cNvPr>
          <p:cNvPicPr>
            <a:picLocks noChangeAspect="1"/>
          </p:cNvPicPr>
          <p:nvPr/>
        </p:nvPicPr>
        <p:blipFill>
          <a:blip r:embed="rId6"/>
          <a:srcRect l="0" r="0" t="0" b="0"/>
          <a:stretch/>
        </p:blipFill>
        <p:spPr>
          <a:xfrm>
            <a:off x="9364370" y="2030882"/>
            <a:ext cx="133502" cy="133502"/>
          </a:xfrm>
          <a:prstGeom prst="rect">
            <a:avLst/>
          </a:prstGeom>
        </p:spPr>
      </p:pic>
      <p:pic>
        <p:nvPicPr>
          <p:cNvPr id="32" name="Image 6" descr="preencoded.png">    </p:cNvPr>
          <p:cNvPicPr>
            <a:picLocks noChangeAspect="1"/>
          </p:cNvPicPr>
          <p:nvPr/>
        </p:nvPicPr>
        <p:blipFill>
          <a:blip r:embed="rId7"/>
          <a:srcRect l="0" r="0" t="-100" b="-100"/>
          <a:stretch/>
        </p:blipFill>
        <p:spPr>
          <a:xfrm>
            <a:off x="7938821" y="2596896"/>
            <a:ext cx="114300" cy="152705"/>
          </a:xfrm>
          <a:prstGeom prst="rect">
            <a:avLst/>
          </a:prstGeom>
        </p:spPr>
      </p:pic>
      <p:pic>
        <p:nvPicPr>
          <p:cNvPr id="33" name="Image 7" descr="preencoded.png">    </p:cNvPr>
          <p:cNvPicPr>
            <a:picLocks noChangeAspect="1"/>
          </p:cNvPicPr>
          <p:nvPr/>
        </p:nvPicPr>
        <p:blipFill>
          <a:blip r:embed="rId8"/>
          <a:srcRect l="0" r="0" t="-100" b="-100"/>
          <a:stretch/>
        </p:blipFill>
        <p:spPr>
          <a:xfrm>
            <a:off x="8196682" y="2596896"/>
            <a:ext cx="114300" cy="152705"/>
          </a:xfrm>
          <a:prstGeom prst="rect">
            <a:avLst/>
          </a:prstGeom>
        </p:spPr>
      </p:pic>
      <p:pic>
        <p:nvPicPr>
          <p:cNvPr id="34" name="Image 8" descr="preencoded.png">    </p:cNvPr>
          <p:cNvPicPr>
            <a:picLocks noChangeAspect="1"/>
          </p:cNvPicPr>
          <p:nvPr/>
        </p:nvPicPr>
        <p:blipFill>
          <a:blip r:embed="rId9"/>
          <a:srcRect l="0" r="0" t="-100" b="-100"/>
          <a:stretch/>
        </p:blipFill>
        <p:spPr>
          <a:xfrm>
            <a:off x="8453628" y="2596896"/>
            <a:ext cx="114300" cy="152705"/>
          </a:xfrm>
          <a:prstGeom prst="rect">
            <a:avLst/>
          </a:prstGeom>
        </p:spPr>
      </p:pic>
      <p:sp>
        <p:nvSpPr>
          <p:cNvPr id="35" name="Shape 24"/>
          <p:cNvSpPr/>
          <p:nvPr/>
        </p:nvSpPr>
        <p:spPr>
          <a:xfrm>
            <a:off x="5806440" y="2844698"/>
            <a:ext cx="4895698" cy="685800"/>
          </a:xfrm>
          <a:prstGeom prst="roundRect">
            <a:avLst>
              <a:gd name="adj" fmla="val 11111"/>
            </a:avLst>
          </a:prstGeom>
          <a:noFill/>
          <a:ln w="25400">
            <a:solidFill>
              <a:srgbClr val="E5E7EB"/>
            </a:solidFill>
            <a:prstDash val="solid"/>
          </a:ln>
        </p:spPr>
      </p:sp>
      <p:sp>
        <p:nvSpPr>
          <p:cNvPr id="36" name="Text 25"/>
          <p:cNvSpPr txBox="1"/>
          <p:nvPr/>
        </p:nvSpPr>
        <p:spPr>
          <a:xfrm>
            <a:off x="5911596" y="2958998"/>
            <a:ext cx="4686300" cy="152705"/>
          </a:xfrm>
          <a:prstGeom prst="rect">
            <a:avLst/>
          </a:prstGeom>
          <a:noFill/>
          <a:ln/>
        </p:spPr>
        <p:txBody>
          <a:bodyPr wrap="square" lIns="0" tIns="0" rIns="0" bIns="0" rtlCol="0" anchor="ctr"/>
          <a:lstStyle/>
          <a:p>
            <a:pPr algn="ctr" indent="0" marL="0">
              <a:buNone/>
            </a:pPr>
            <a:r>
              <a:rPr lang="en-US" sz="900" b="1" dirty="0">
                <a:solidFill>
                  <a:srgbClr val="000000"/>
                </a:solidFill>
                <a:latin typeface="Roboto" pitchFamily="34" charset="0"/>
                <a:ea typeface="Roboto" pitchFamily="34" charset="-122"/>
                <a:cs typeface="Roboto" pitchFamily="34" charset="-120"/>
              </a:rPr>
              <a:t>Unified Control Catalog</a:t>
            </a:r>
            <a:endParaRPr lang="en-US" sz="900" dirty="0"/>
          </a:p>
        </p:txBody>
      </p:sp>
      <p:sp>
        <p:nvSpPr>
          <p:cNvPr id="37" name="Text 26"/>
          <p:cNvSpPr txBox="1"/>
          <p:nvPr/>
        </p:nvSpPr>
        <p:spPr>
          <a:xfrm>
            <a:off x="7155180" y="3177540"/>
            <a:ext cx="2203704" cy="200254"/>
          </a:xfrm>
          <a:prstGeom prst="rect">
            <a:avLst/>
          </a:prstGeom>
          <a:noFill/>
          <a:ln/>
        </p:spPr>
        <p:txBody>
          <a:bodyPr wrap="square" lIns="0" tIns="0" rIns="0" bIns="0" rtlCol="0" anchor="ctr"/>
          <a:lstStyle/>
          <a:p>
            <a:pPr algn="ctr" indent="0" marL="0">
              <a:buNone/>
            </a:pPr>
            <a:r>
              <a:rPr lang="en-US" sz="1300" b="1" dirty="0">
                <a:solidFill>
                  <a:srgbClr val="000000"/>
                </a:solidFill>
                <a:latin typeface="Roboto" pitchFamily="34" charset="0"/>
                <a:ea typeface="Roboto" pitchFamily="34" charset="-122"/>
                <a:cs typeface="Roboto" pitchFamily="34" charset="-120"/>
              </a:rPr>
              <a:t>NIST SP 800-53 Rev 5</a:t>
            </a:r>
            <a:endParaRPr lang="en-US" sz="1300" dirty="0"/>
          </a:p>
        </p:txBody>
      </p:sp>
      <p:pic>
        <p:nvPicPr>
          <p:cNvPr id="38" name="Image 9" descr="preencoded.png">    </p:cNvPr>
          <p:cNvPicPr>
            <a:picLocks noChangeAspect="1"/>
          </p:cNvPicPr>
          <p:nvPr/>
        </p:nvPicPr>
        <p:blipFill>
          <a:blip r:embed="rId10"/>
          <a:srcRect l="-760" r="-760" t="0" b="0"/>
          <a:stretch/>
        </p:blipFill>
        <p:spPr>
          <a:xfrm>
            <a:off x="7289597" y="3189427"/>
            <a:ext cx="152705" cy="171907"/>
          </a:xfrm>
          <a:prstGeom prst="rect">
            <a:avLst/>
          </a:prstGeom>
        </p:spPr>
      </p:pic>
      <p:sp>
        <p:nvSpPr>
          <p:cNvPr id="39" name="Shape 27"/>
          <p:cNvSpPr/>
          <p:nvPr/>
        </p:nvSpPr>
        <p:spPr>
          <a:xfrm>
            <a:off x="6558077" y="3701491"/>
            <a:ext cx="3390595" cy="247802"/>
          </a:xfrm>
          <a:prstGeom prst="roundRect">
            <a:avLst>
              <a:gd name="adj" fmla="val 369004"/>
            </a:avLst>
          </a:prstGeom>
          <a:solidFill>
            <a:srgbClr val="F9FAFB"/>
          </a:solidFill>
          <a:ln w="12700">
            <a:solidFill>
              <a:srgbClr val="E5E7EB"/>
            </a:solidFill>
            <a:prstDash val="solid"/>
          </a:ln>
        </p:spPr>
      </p:sp>
      <p:sp>
        <p:nvSpPr>
          <p:cNvPr id="40" name="Text 28"/>
          <p:cNvSpPr txBox="1"/>
          <p:nvPr/>
        </p:nvSpPr>
        <p:spPr>
          <a:xfrm>
            <a:off x="6835140" y="3749040"/>
            <a:ext cx="1548079"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Privacy Gaps (PT Family)</a:t>
            </a:r>
            <a:endParaRPr lang="en-US" sz="900" dirty="0"/>
          </a:p>
        </p:txBody>
      </p:sp>
      <p:pic>
        <p:nvPicPr>
          <p:cNvPr id="41" name="Image 10" descr="preencoded.png">    </p:cNvPr>
          <p:cNvPicPr>
            <a:picLocks noChangeAspect="1"/>
          </p:cNvPicPr>
          <p:nvPr/>
        </p:nvPicPr>
        <p:blipFill>
          <a:blip r:embed="rId11"/>
          <a:srcRect l="0" r="0" t="0" b="0"/>
          <a:stretch/>
        </p:blipFill>
        <p:spPr>
          <a:xfrm>
            <a:off x="6682435" y="3763670"/>
            <a:ext cx="114300" cy="114300"/>
          </a:xfrm>
          <a:prstGeom prst="rect">
            <a:avLst/>
          </a:prstGeom>
        </p:spPr>
      </p:pic>
      <p:sp>
        <p:nvSpPr>
          <p:cNvPr id="42" name="Text 29"/>
          <p:cNvSpPr txBox="1"/>
          <p:nvPr/>
        </p:nvSpPr>
        <p:spPr>
          <a:xfrm>
            <a:off x="8407908" y="3749040"/>
            <a:ext cx="1718158"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Medical Device Risks (SC-7)</a:t>
            </a:r>
            <a:endParaRPr lang="en-US" sz="900" dirty="0"/>
          </a:p>
        </p:txBody>
      </p:sp>
      <p:pic>
        <p:nvPicPr>
          <p:cNvPr id="43" name="Image 11" descr="preencoded.png">    </p:cNvPr>
          <p:cNvPicPr>
            <a:picLocks noChangeAspect="1"/>
          </p:cNvPicPr>
          <p:nvPr/>
        </p:nvPicPr>
        <p:blipFill>
          <a:blip r:embed="rId12"/>
          <a:srcRect l="0" r="0" t="0" b="0"/>
          <a:stretch/>
        </p:blipFill>
        <p:spPr>
          <a:xfrm>
            <a:off x="8255203" y="3763670"/>
            <a:ext cx="114300" cy="114300"/>
          </a:xfrm>
          <a:prstGeom prst="rect">
            <a:avLst/>
          </a:prstGeom>
        </p:spPr>
      </p:pic>
      <p:sp>
        <p:nvSpPr>
          <p:cNvPr id="44" name="Shape 30"/>
          <p:cNvSpPr/>
          <p:nvPr/>
        </p:nvSpPr>
        <p:spPr>
          <a:xfrm>
            <a:off x="4791456" y="4423867"/>
            <a:ext cx="6924751" cy="2905049"/>
          </a:xfrm>
          <a:prstGeom prst="roundRect">
            <a:avLst>
              <a:gd name="adj" fmla="val 826"/>
            </a:avLst>
          </a:prstGeom>
          <a:solidFill>
            <a:srgbClr val="FFFFFF"/>
          </a:solidFill>
          <a:ln w="12700">
            <a:solidFill>
              <a:srgbClr val="E2E8F0"/>
            </a:solidFill>
            <a:prstDash val="solid"/>
          </a:ln>
        </p:spPr>
      </p:sp>
      <p:sp>
        <p:nvSpPr>
          <p:cNvPr id="45" name="Shape 31"/>
          <p:cNvSpPr/>
          <p:nvPr/>
        </p:nvSpPr>
        <p:spPr>
          <a:xfrm>
            <a:off x="4800600" y="4433011"/>
            <a:ext cx="6905549" cy="552298"/>
          </a:xfrm>
          <a:prstGeom prst="rect">
            <a:avLst/>
          </a:prstGeom>
          <a:solidFill>
            <a:srgbClr val="F9FAFB"/>
          </a:solidFill>
          <a:ln/>
        </p:spPr>
      </p:sp>
      <p:sp>
        <p:nvSpPr>
          <p:cNvPr id="46" name="Shape 32"/>
          <p:cNvSpPr/>
          <p:nvPr/>
        </p:nvSpPr>
        <p:spPr>
          <a:xfrm>
            <a:off x="4800600" y="4976165"/>
            <a:ext cx="6905549" cy="9144"/>
          </a:xfrm>
          <a:prstGeom prst="rect">
            <a:avLst/>
          </a:prstGeom>
          <a:solidFill>
            <a:srgbClr val="F1F5F9"/>
          </a:solidFill>
          <a:ln w="12700">
            <a:solidFill>
              <a:srgbClr val="F1F5F9">
                <a:alpha val="0"/>
              </a:srgbClr>
            </a:solidFill>
            <a:prstDash val="solid"/>
          </a:ln>
        </p:spPr>
      </p:sp>
      <p:sp>
        <p:nvSpPr>
          <p:cNvPr id="47" name="Text 33"/>
          <p:cNvSpPr txBox="1"/>
          <p:nvPr/>
        </p:nvSpPr>
        <p:spPr>
          <a:xfrm>
            <a:off x="5238598" y="4433011"/>
            <a:ext cx="6544361"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Mapping &amp; Implementation Challenges </a:t>
            </a:r>
            <a:endParaRPr lang="en-US" sz="1300" dirty="0"/>
          </a:p>
        </p:txBody>
      </p:sp>
      <p:pic>
        <p:nvPicPr>
          <p:cNvPr id="48" name="Image 12" descr="preencoded.png">    </p:cNvPr>
          <p:cNvPicPr>
            <a:picLocks noChangeAspect="1"/>
          </p:cNvPicPr>
          <p:nvPr/>
        </p:nvPicPr>
        <p:blipFill>
          <a:blip r:embed="rId13"/>
          <a:srcRect l="0" r="0" t="0" b="0"/>
          <a:stretch/>
        </p:blipFill>
        <p:spPr>
          <a:xfrm>
            <a:off x="4990795" y="4615891"/>
            <a:ext cx="171907" cy="171907"/>
          </a:xfrm>
          <a:prstGeom prst="rect">
            <a:avLst/>
          </a:prstGeom>
        </p:spPr>
      </p:pic>
      <p:sp>
        <p:nvSpPr>
          <p:cNvPr id="49" name="Shape 34"/>
          <p:cNvSpPr/>
          <p:nvPr/>
        </p:nvSpPr>
        <p:spPr>
          <a:xfrm>
            <a:off x="4990795" y="5846674"/>
            <a:ext cx="6524244" cy="9144"/>
          </a:xfrm>
          <a:prstGeom prst="rect">
            <a:avLst/>
          </a:prstGeom>
          <a:solidFill>
            <a:srgbClr val="CBD5E1"/>
          </a:solidFill>
          <a:ln w="12700">
            <a:solidFill>
              <a:srgbClr val="CBD5E1">
                <a:alpha val="0"/>
              </a:srgbClr>
            </a:solidFill>
            <a:prstDash val="solid"/>
          </a:ln>
        </p:spPr>
      </p:sp>
      <p:sp>
        <p:nvSpPr>
          <p:cNvPr id="50" name="Shape 35"/>
          <p:cNvSpPr/>
          <p:nvPr/>
        </p:nvSpPr>
        <p:spPr>
          <a:xfrm>
            <a:off x="4990795" y="5170018"/>
            <a:ext cx="342900" cy="342900"/>
          </a:xfrm>
          <a:prstGeom prst="ellipse">
            <a:avLst/>
          </a:prstGeom>
          <a:solidFill>
            <a:srgbClr val="FEF3C7"/>
          </a:solidFill>
          <a:ln w="12700">
            <a:solidFill>
              <a:srgbClr val="FFFFFF">
                <a:alpha val="0"/>
              </a:srgbClr>
            </a:solidFill>
            <a:prstDash val="solid"/>
          </a:ln>
        </p:spPr>
      </p:sp>
      <p:pic>
        <p:nvPicPr>
          <p:cNvPr id="51" name="Image 13" descr="preencoded.png">    </p:cNvPr>
          <p:cNvPicPr>
            <a:picLocks noChangeAspect="1"/>
          </p:cNvPicPr>
          <p:nvPr/>
        </p:nvPicPr>
        <p:blipFill>
          <a:blip r:embed="rId14"/>
          <a:srcRect l="-33" r="-33" t="0" b="0"/>
          <a:stretch/>
        </p:blipFill>
        <p:spPr>
          <a:xfrm>
            <a:off x="5076749" y="5265115"/>
            <a:ext cx="171907" cy="152705"/>
          </a:xfrm>
          <a:prstGeom prst="rect">
            <a:avLst/>
          </a:prstGeom>
        </p:spPr>
      </p:pic>
      <p:sp>
        <p:nvSpPr>
          <p:cNvPr id="52" name="Text 36"/>
          <p:cNvSpPr txBox="1"/>
          <p:nvPr/>
        </p:nvSpPr>
        <p:spPr>
          <a:xfrm>
            <a:off x="5477256" y="5170018"/>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Fragmented Compliance Mapping</a:t>
            </a:r>
            <a:endParaRPr lang="en-US" sz="1000" dirty="0"/>
          </a:p>
        </p:txBody>
      </p:sp>
      <p:sp>
        <p:nvSpPr>
          <p:cNvPr id="53" name="Text 37"/>
          <p:cNvSpPr txBox="1"/>
          <p:nvPr/>
        </p:nvSpPr>
        <p:spPr>
          <a:xfrm>
            <a:off x="5477256" y="5398618"/>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Existing controls are siloed by regulation. Mapping HIPAA Security Rule and ISO 27001 controls to NIST 800-53 Rev 5 reveals gaps in specificity and documentation rigor.</a:t>
            </a:r>
            <a:endParaRPr lang="en-US" sz="900" dirty="0"/>
          </a:p>
        </p:txBody>
      </p:sp>
      <p:sp>
        <p:nvSpPr>
          <p:cNvPr id="54" name="Shape 38"/>
          <p:cNvSpPr/>
          <p:nvPr/>
        </p:nvSpPr>
        <p:spPr>
          <a:xfrm>
            <a:off x="4990795" y="6676034"/>
            <a:ext cx="6524244" cy="9144"/>
          </a:xfrm>
          <a:prstGeom prst="rect">
            <a:avLst/>
          </a:prstGeom>
          <a:solidFill>
            <a:srgbClr val="CBD5E1"/>
          </a:solidFill>
          <a:ln w="12700">
            <a:solidFill>
              <a:srgbClr val="CBD5E1">
                <a:alpha val="0"/>
              </a:srgbClr>
            </a:solidFill>
            <a:prstDash val="solid"/>
          </a:ln>
        </p:spPr>
      </p:sp>
      <p:sp>
        <p:nvSpPr>
          <p:cNvPr id="55" name="Shape 39"/>
          <p:cNvSpPr/>
          <p:nvPr/>
        </p:nvSpPr>
        <p:spPr>
          <a:xfrm>
            <a:off x="4990795" y="5999378"/>
            <a:ext cx="342900" cy="342900"/>
          </a:xfrm>
          <a:prstGeom prst="ellipse">
            <a:avLst/>
          </a:prstGeom>
          <a:solidFill>
            <a:srgbClr val="FEF3C7"/>
          </a:solidFill>
          <a:ln w="12700">
            <a:solidFill>
              <a:srgbClr val="FFFFFF">
                <a:alpha val="0"/>
              </a:srgbClr>
            </a:solidFill>
            <a:prstDash val="solid"/>
          </a:ln>
        </p:spPr>
      </p:sp>
      <p:pic>
        <p:nvPicPr>
          <p:cNvPr id="56" name="Image 14" descr="preencoded.png">    </p:cNvPr>
          <p:cNvPicPr>
            <a:picLocks noChangeAspect="1"/>
          </p:cNvPicPr>
          <p:nvPr/>
        </p:nvPicPr>
        <p:blipFill>
          <a:blip r:embed="rId15"/>
          <a:srcRect l="0" r="0" t="-180" b="-180"/>
          <a:stretch/>
        </p:blipFill>
        <p:spPr>
          <a:xfrm>
            <a:off x="5067605" y="6094476"/>
            <a:ext cx="190195" cy="152705"/>
          </a:xfrm>
          <a:prstGeom prst="rect">
            <a:avLst/>
          </a:prstGeom>
        </p:spPr>
      </p:pic>
      <p:sp>
        <p:nvSpPr>
          <p:cNvPr id="57" name="Text 40"/>
          <p:cNvSpPr txBox="1"/>
          <p:nvPr/>
        </p:nvSpPr>
        <p:spPr>
          <a:xfrm>
            <a:off x="5477256" y="5999378"/>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Privacy &amp; PT Integration</a:t>
            </a:r>
            <a:endParaRPr lang="en-US" sz="1000" dirty="0"/>
          </a:p>
        </p:txBody>
      </p:sp>
      <p:sp>
        <p:nvSpPr>
          <p:cNvPr id="58" name="Text 41"/>
          <p:cNvSpPr txBox="1"/>
          <p:nvPr/>
        </p:nvSpPr>
        <p:spPr>
          <a:xfrm>
            <a:off x="5477256" y="6227978"/>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Privacy Engineering (PT family) is new to the IT security team. Integrating PII processing transparency and minimization into legacy clinical workflows is culturally difficult.</a:t>
            </a:r>
            <a:endParaRPr lang="en-US" sz="900" dirty="0"/>
          </a:p>
        </p:txBody>
      </p:sp>
      <p:sp>
        <p:nvSpPr>
          <p:cNvPr id="59" name="Shape 42"/>
          <p:cNvSpPr/>
          <p:nvPr/>
        </p:nvSpPr>
        <p:spPr>
          <a:xfrm>
            <a:off x="4990795" y="6827825"/>
            <a:ext cx="342900" cy="342900"/>
          </a:xfrm>
          <a:prstGeom prst="ellipse">
            <a:avLst/>
          </a:prstGeom>
          <a:solidFill>
            <a:srgbClr val="FEF3C7"/>
          </a:solidFill>
          <a:ln w="12700">
            <a:solidFill>
              <a:srgbClr val="FFFFFF">
                <a:alpha val="0"/>
              </a:srgbClr>
            </a:solidFill>
            <a:prstDash val="solid"/>
          </a:ln>
        </p:spPr>
      </p:sp>
      <p:pic>
        <p:nvPicPr>
          <p:cNvPr id="60" name="Image 15" descr="preencoded.png">    </p:cNvPr>
          <p:cNvPicPr>
            <a:picLocks noChangeAspect="1"/>
          </p:cNvPicPr>
          <p:nvPr/>
        </p:nvPicPr>
        <p:blipFill>
          <a:blip r:embed="rId16"/>
          <a:srcRect l="0" r="0" t="0" b="0"/>
          <a:stretch/>
        </p:blipFill>
        <p:spPr>
          <a:xfrm>
            <a:off x="5086807" y="6922922"/>
            <a:ext cx="152705" cy="152705"/>
          </a:xfrm>
          <a:prstGeom prst="rect">
            <a:avLst/>
          </a:prstGeom>
        </p:spPr>
      </p:pic>
      <p:sp>
        <p:nvSpPr>
          <p:cNvPr id="61" name="Text 43"/>
          <p:cNvSpPr txBox="1"/>
          <p:nvPr/>
        </p:nvSpPr>
        <p:spPr>
          <a:xfrm>
            <a:off x="5477256" y="6827825"/>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Medical Device (IoT) Security</a:t>
            </a:r>
            <a:endParaRPr lang="en-US" sz="1000" dirty="0"/>
          </a:p>
        </p:txBody>
      </p:sp>
      <p:sp>
        <p:nvSpPr>
          <p:cNvPr id="62" name="Text 44"/>
          <p:cNvSpPr txBox="1"/>
          <p:nvPr/>
        </p:nvSpPr>
        <p:spPr>
          <a:xfrm>
            <a:off x="5477256" y="7056425"/>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Thousands of connected medical devices cannot support standard agents or authentication (IA-2, SI-7). Need specialized segmentation (SC-7) and compensating controls.</a:t>
            </a:r>
            <a:endParaRPr lang="en-US" sz="900" dirty="0"/>
          </a:p>
        </p:txBody>
      </p:sp>
      <p:sp>
        <p:nvSpPr>
          <p:cNvPr id="63" name="Shape 45"/>
          <p:cNvSpPr/>
          <p:nvPr/>
        </p:nvSpPr>
        <p:spPr>
          <a:xfrm>
            <a:off x="0" y="7703820"/>
            <a:ext cx="12191695" cy="200254"/>
          </a:xfrm>
          <a:prstGeom prst="rect">
            <a:avLst/>
          </a:prstGeom>
          <a:solidFill>
            <a:srgbClr val="F1F5F9"/>
          </a:solidFill>
          <a:ln/>
        </p:spPr>
      </p:sp>
      <p:sp>
        <p:nvSpPr>
          <p:cNvPr id="64" name="Shape 46"/>
          <p:cNvSpPr/>
          <p:nvPr/>
        </p:nvSpPr>
        <p:spPr>
          <a:xfrm>
            <a:off x="0" y="7703820"/>
            <a:ext cx="12191695" cy="9144"/>
          </a:xfrm>
          <a:prstGeom prst="rect">
            <a:avLst/>
          </a:prstGeom>
          <a:solidFill>
            <a:srgbClr val="E2E8F0"/>
          </a:solidFill>
          <a:ln w="12700">
            <a:solidFill>
              <a:srgbClr val="E2E8F0">
                <a:alpha val="0"/>
              </a:srgbClr>
            </a:solidFill>
            <a:prstDash val="solid"/>
          </a:ln>
        </p:spPr>
      </p:sp>
      <p:sp>
        <p:nvSpPr>
          <p:cNvPr id="65" name="Text 47"/>
          <p:cNvSpPr txBox="1"/>
          <p:nvPr/>
        </p:nvSpPr>
        <p:spPr>
          <a:xfrm>
            <a:off x="476402" y="771387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6" name="Text 48"/>
          <p:cNvSpPr txBox="1"/>
          <p:nvPr/>
        </p:nvSpPr>
        <p:spPr>
          <a:xfrm>
            <a:off x="5819242" y="7713878"/>
            <a:ext cx="2312518"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Case Study 2: Healthcare Alignment</a:t>
            </a:r>
            <a:endParaRPr lang="en-US" sz="900" dirty="0"/>
          </a:p>
        </p:txBody>
      </p:sp>
      <p:sp>
        <p:nvSpPr>
          <p:cNvPr id="67" name="Text 49"/>
          <p:cNvSpPr txBox="1"/>
          <p:nvPr/>
        </p:nvSpPr>
        <p:spPr>
          <a:xfrm>
            <a:off x="11204143" y="7713878"/>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106</a:t>
            </a:r>
            <a:endParaRPr lang="en-US" sz="900" dirty="0"/>
          </a:p>
        </p:txBody>
      </p:sp>
      <p:sp>
        <p:nvSpPr>
          <p:cNvPr id="68" name="Shape 50"/>
          <p:cNvSpPr/>
          <p:nvPr/>
        </p:nvSpPr>
        <p:spPr>
          <a:xfrm>
            <a:off x="0" y="0"/>
            <a:ext cx="12191695" cy="952805"/>
          </a:xfrm>
          <a:prstGeom prst="rect">
            <a:avLst/>
          </a:prstGeom>
          <a:solidFill>
            <a:srgbClr val="065F46"/>
          </a:solidFill>
          <a:ln w="12700">
            <a:solidFill>
              <a:srgbClr val="FFFFFF">
                <a:alpha val="0"/>
              </a:srgbClr>
            </a:solidFill>
            <a:prstDash val="solid"/>
          </a:ln>
        </p:spPr>
      </p:sp>
      <p:sp>
        <p:nvSpPr>
          <p:cNvPr id="69" name="Shape 51"/>
          <p:cNvSpPr/>
          <p:nvPr/>
        </p:nvSpPr>
        <p:spPr>
          <a:xfrm>
            <a:off x="0" y="914400"/>
            <a:ext cx="12191695" cy="38405"/>
          </a:xfrm>
          <a:prstGeom prst="rect">
            <a:avLst/>
          </a:prstGeom>
          <a:solidFill>
            <a:srgbClr val="34D399"/>
          </a:solidFill>
          <a:ln w="12700">
            <a:solidFill>
              <a:srgbClr val="FFFFFF">
                <a:alpha val="0"/>
              </a:srgbClr>
            </a:solidFill>
            <a:prstDash val="solid"/>
          </a:ln>
        </p:spPr>
      </p:sp>
      <p:pic>
        <p:nvPicPr>
          <p:cNvPr id="70" name="Image 16" descr="preencoded.png">    </p:cNvPr>
          <p:cNvPicPr>
            <a:picLocks noChangeAspect="1"/>
          </p:cNvPicPr>
          <p:nvPr/>
        </p:nvPicPr>
        <p:blipFill>
          <a:blip r:embed="rId17"/>
          <a:srcRect l="0" r="0" t="0" b="0"/>
          <a:stretch/>
        </p:blipFill>
        <p:spPr>
          <a:xfrm>
            <a:off x="476402" y="209398"/>
            <a:ext cx="152705" cy="152705"/>
          </a:xfrm>
          <a:prstGeom prst="rect">
            <a:avLst/>
          </a:prstGeom>
        </p:spPr>
      </p:pic>
      <p:sp>
        <p:nvSpPr>
          <p:cNvPr id="71" name="Text 52"/>
          <p:cNvSpPr txBox="1"/>
          <p:nvPr/>
        </p:nvSpPr>
        <p:spPr>
          <a:xfrm>
            <a:off x="705002" y="209398"/>
            <a:ext cx="1439266" cy="152705"/>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Case Study Series</a:t>
            </a:r>
            <a:endParaRPr lang="en-US" sz="900" dirty="0"/>
          </a:p>
        </p:txBody>
      </p:sp>
      <p:sp>
        <p:nvSpPr>
          <p:cNvPr id="72" name="Text 53"/>
          <p:cNvSpPr txBox="1"/>
          <p:nvPr/>
        </p:nvSpPr>
        <p:spPr>
          <a:xfrm>
            <a:off x="476402" y="400507"/>
            <a:ext cx="5324551"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Case Study 2: Healthcare Alignment</a:t>
            </a:r>
            <a:endParaRPr lang="en-US" sz="2200" dirty="0"/>
          </a:p>
        </p:txBody>
      </p:sp>
      <p:sp>
        <p:nvSpPr>
          <p:cNvPr id="73" name="Text 54"/>
          <p:cNvSpPr txBox="1"/>
          <p:nvPr/>
        </p:nvSpPr>
        <p:spPr>
          <a:xfrm>
            <a:off x="9953244" y="295351"/>
            <a:ext cx="1848002" cy="362102"/>
          </a:xfrm>
          <a:prstGeom prst="rect">
            <a:avLst/>
          </a:prstGeom>
          <a:noFill/>
          <a:ln w="12700">
            <a:solidFill>
              <a:srgbClr val="E5E7EB"/>
            </a:solidFill>
          </a:ln>
        </p:spPr>
        <p:txBody>
          <a:bodyPr wrap="square" lIns="0" tIns="0" rIns="0" bIns="0" rtlCol="0" anchor="ctr"/>
          <a:lstStyle/>
          <a:p>
            <a:pPr algn="l" indent="0" marL="0">
              <a:buNone/>
            </a:pPr>
            <a:r>
              <a:rPr lang="en-US" sz="1000" dirty="0">
                <a:solidFill>
                  <a:srgbClr val="FFFFFF"/>
                </a:solidFill>
                <a:latin typeface="ui-monospace" pitchFamily="34" charset="0"/>
                <a:ea typeface="ui-monospace" pitchFamily="34" charset="-122"/>
                <a:cs typeface="ui-monospace" pitchFamily="34" charset="-120"/>
              </a:rPr>
              <a:t>Context &amp; Challenges </a:t>
            </a:r>
            <a:endParaRPr lang="en-US" sz="1000" dirty="0"/>
          </a:p>
        </p:txBody>
      </p:sp>
      <p:pic>
        <p:nvPicPr>
          <p:cNvPr id="74" name="Image 17" descr="preencoded.png">    </p:cNvPr>
          <p:cNvPicPr>
            <a:picLocks noChangeAspect="1"/>
          </p:cNvPicPr>
          <p:nvPr/>
        </p:nvPicPr>
        <p:blipFill>
          <a:blip r:embed="rId18"/>
          <a:srcRect l="-837" r="-837" t="0" b="0"/>
          <a:stretch/>
        </p:blipFill>
        <p:spPr>
          <a:xfrm>
            <a:off x="9724644" y="397764"/>
            <a:ext cx="152705" cy="133502"/>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258507"/>
          </a:xfrm>
          <a:prstGeom prst="rect">
            <a:avLst/>
          </a:prstGeom>
          <a:solidFill>
            <a:srgbClr val="F8FAFC"/>
          </a:solidFill>
          <a:ln w="12700">
            <a:solidFill>
              <a:srgbClr val="FFFFFF">
                <a:alpha val="0"/>
              </a:srgbClr>
            </a:solidFill>
            <a:prstDash val="solid"/>
          </a:ln>
        </p:spPr>
      </p:sp>
      <p:sp>
        <p:nvSpPr>
          <p:cNvPr id="5" name="Shape 3"/>
          <p:cNvSpPr/>
          <p:nvPr/>
        </p:nvSpPr>
        <p:spPr>
          <a:xfrm>
            <a:off x="476402" y="1333195"/>
            <a:ext cx="5619902" cy="6495898"/>
          </a:xfrm>
          <a:prstGeom prst="roundRect">
            <a:avLst>
              <a:gd name="adj" fmla="val 221"/>
            </a:avLst>
          </a:prstGeom>
          <a:solidFill>
            <a:srgbClr val="FFFFFF"/>
          </a:solidFill>
          <a:ln w="12700">
            <a:solidFill>
              <a:srgbClr val="E2E8F0"/>
            </a:solidFill>
            <a:prstDash val="solid"/>
          </a:ln>
        </p:spPr>
      </p:sp>
      <p:sp>
        <p:nvSpPr>
          <p:cNvPr id="6" name="Shape 4"/>
          <p:cNvSpPr/>
          <p:nvPr/>
        </p:nvSpPr>
        <p:spPr>
          <a:xfrm>
            <a:off x="485546" y="1343254"/>
            <a:ext cx="5600700" cy="552298"/>
          </a:xfrm>
          <a:prstGeom prst="rect">
            <a:avLst/>
          </a:prstGeom>
          <a:solidFill>
            <a:srgbClr val="F9FAFB"/>
          </a:solidFill>
          <a:ln/>
        </p:spPr>
      </p:sp>
      <p:sp>
        <p:nvSpPr>
          <p:cNvPr id="7" name="Shape 5"/>
          <p:cNvSpPr/>
          <p:nvPr/>
        </p:nvSpPr>
        <p:spPr>
          <a:xfrm>
            <a:off x="485546" y="1886407"/>
            <a:ext cx="5600700" cy="9144"/>
          </a:xfrm>
          <a:prstGeom prst="rect">
            <a:avLst/>
          </a:prstGeom>
          <a:solidFill>
            <a:srgbClr val="F1F5F9"/>
          </a:solidFill>
          <a:ln w="12700">
            <a:solidFill>
              <a:srgbClr val="F1F5F9">
                <a:alpha val="0"/>
              </a:srgbClr>
            </a:solidFill>
            <a:prstDash val="solid"/>
          </a:ln>
        </p:spPr>
      </p:sp>
      <p:sp>
        <p:nvSpPr>
          <p:cNvPr id="8" name="Text 6"/>
          <p:cNvSpPr txBox="1"/>
          <p:nvPr/>
        </p:nvSpPr>
        <p:spPr>
          <a:xfrm>
            <a:off x="961949" y="1343254"/>
            <a:ext cx="5201107"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Unified Control Implementation Strategy </a:t>
            </a:r>
            <a:endParaRPr lang="en-US" sz="1300" dirty="0"/>
          </a:p>
        </p:txBody>
      </p:sp>
      <p:pic>
        <p:nvPicPr>
          <p:cNvPr id="9" name="Image 0" descr="preencoded.png">    </p:cNvPr>
          <p:cNvPicPr>
            <a:picLocks noChangeAspect="1"/>
          </p:cNvPicPr>
          <p:nvPr/>
        </p:nvPicPr>
        <p:blipFill>
          <a:blip r:embed="rId1"/>
          <a:srcRect l="0" r="0" t="-1310" b="-1310"/>
          <a:stretch/>
        </p:blipFill>
        <p:spPr>
          <a:xfrm>
            <a:off x="676656" y="1526134"/>
            <a:ext cx="209398" cy="171907"/>
          </a:xfrm>
          <a:prstGeom prst="rect">
            <a:avLst/>
          </a:prstGeom>
        </p:spPr>
      </p:pic>
      <p:sp>
        <p:nvSpPr>
          <p:cNvPr id="10" name="Text 7"/>
          <p:cNvSpPr txBox="1"/>
          <p:nvPr/>
        </p:nvSpPr>
        <p:spPr>
          <a:xfrm>
            <a:off x="676656" y="2080260"/>
            <a:ext cx="5296205"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To resolve fragmentation across HIPAA, HITRUST, and ISO 27001, the organization adopted NIST SP 800-53 Rev 5 as the "superserset" framework.</a:t>
            </a:r>
            <a:endParaRPr lang="en-US" sz="1000" dirty="0"/>
          </a:p>
        </p:txBody>
      </p:sp>
      <p:sp>
        <p:nvSpPr>
          <p:cNvPr id="11" name="Shape 8"/>
          <p:cNvSpPr/>
          <p:nvPr/>
        </p:nvSpPr>
        <p:spPr>
          <a:xfrm>
            <a:off x="676656" y="2613355"/>
            <a:ext cx="5219395" cy="761695"/>
          </a:xfrm>
          <a:prstGeom prst="roundRect">
            <a:avLst>
              <a:gd name="adj" fmla="val 6002"/>
            </a:avLst>
          </a:prstGeom>
          <a:solidFill>
            <a:srgbClr val="F0FDF4"/>
          </a:solidFill>
          <a:ln/>
        </p:spPr>
      </p:sp>
      <p:sp>
        <p:nvSpPr>
          <p:cNvPr id="12" name="Shape 9"/>
          <p:cNvSpPr/>
          <p:nvPr/>
        </p:nvSpPr>
        <p:spPr>
          <a:xfrm>
            <a:off x="676656" y="2613355"/>
            <a:ext cx="38405" cy="761695"/>
          </a:xfrm>
          <a:prstGeom prst="roundRect">
            <a:avLst>
              <a:gd name="adj" fmla="val 119047"/>
            </a:avLst>
          </a:prstGeom>
          <a:solidFill>
            <a:srgbClr val="10B981"/>
          </a:solidFill>
          <a:ln w="12700">
            <a:solidFill>
              <a:srgbClr val="10B981">
                <a:alpha val="0"/>
              </a:srgbClr>
            </a:solidFill>
            <a:prstDash val="solid"/>
          </a:ln>
        </p:spPr>
      </p:sp>
      <p:sp>
        <p:nvSpPr>
          <p:cNvPr id="13" name="Shape 10"/>
          <p:cNvSpPr/>
          <p:nvPr/>
        </p:nvSpPr>
        <p:spPr>
          <a:xfrm>
            <a:off x="828446" y="2727655"/>
            <a:ext cx="267005" cy="267005"/>
          </a:xfrm>
          <a:prstGeom prst="ellipse">
            <a:avLst/>
          </a:prstGeom>
          <a:solidFill>
            <a:srgbClr val="10B981"/>
          </a:solidFill>
          <a:ln w="12700">
            <a:solidFill>
              <a:srgbClr val="FFFFFF">
                <a:alpha val="0"/>
              </a:srgbClr>
            </a:solidFill>
            <a:prstDash val="solid"/>
          </a:ln>
        </p:spPr>
      </p:sp>
      <p:sp>
        <p:nvSpPr>
          <p:cNvPr id="14" name="Text 11"/>
          <p:cNvSpPr txBox="1"/>
          <p:nvPr/>
        </p:nvSpPr>
        <p:spPr>
          <a:xfrm>
            <a:off x="790956" y="2727655"/>
            <a:ext cx="342900"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Roboto" pitchFamily="34" charset="0"/>
                <a:ea typeface="Roboto" pitchFamily="34" charset="-122"/>
                <a:cs typeface="Roboto" pitchFamily="34" charset="-120"/>
              </a:rPr>
              <a:t>1</a:t>
            </a:r>
            <a:endParaRPr lang="en-US" sz="1000" dirty="0"/>
          </a:p>
        </p:txBody>
      </p:sp>
      <p:sp>
        <p:nvSpPr>
          <p:cNvPr id="15" name="Text 12"/>
          <p:cNvSpPr txBox="1"/>
          <p:nvPr/>
        </p:nvSpPr>
        <p:spPr>
          <a:xfrm>
            <a:off x="1238098" y="2727655"/>
            <a:ext cx="4657954" cy="191110"/>
          </a:xfrm>
          <a:prstGeom prst="rect">
            <a:avLst/>
          </a:prstGeom>
          <a:noFill/>
          <a:ln/>
        </p:spPr>
        <p:txBody>
          <a:bodyPr wrap="square" lIns="0" tIns="0" rIns="0" bIns="0" rtlCol="0" anchor="ctr"/>
          <a:lstStyle/>
          <a:p>
            <a:pPr algn="l" indent="0" marL="0">
              <a:buNone/>
            </a:pPr>
            <a:r>
              <a:rPr lang="en-US" sz="1000" b="1" dirty="0">
                <a:solidFill>
                  <a:srgbClr val="111827"/>
                </a:solidFill>
                <a:latin typeface="Roboto" pitchFamily="34" charset="0"/>
                <a:ea typeface="Roboto" pitchFamily="34" charset="-122"/>
                <a:cs typeface="Roboto" pitchFamily="34" charset="-120"/>
              </a:rPr>
              <a:t>Framework Harmonization</a:t>
            </a:r>
            <a:endParaRPr lang="en-US" sz="1000" dirty="0"/>
          </a:p>
        </p:txBody>
      </p:sp>
      <p:sp>
        <p:nvSpPr>
          <p:cNvPr id="16" name="Text 13"/>
          <p:cNvSpPr txBox="1"/>
          <p:nvPr/>
        </p:nvSpPr>
        <p:spPr>
          <a:xfrm>
            <a:off x="1238098" y="2956255"/>
            <a:ext cx="4620463" cy="305410"/>
          </a:xfrm>
          <a:prstGeom prst="rect">
            <a:avLst/>
          </a:prstGeom>
          <a:noFill/>
          <a:ln/>
        </p:spPr>
        <p:txBody>
          <a:bodyPr wrap="square" lIns="0" tIns="0" rIns="0" bIns="0" rtlCol="0" anchor="t"/>
          <a:lstStyle/>
          <a:p>
            <a:pPr algn="l" indent="0" marL="0">
              <a:buNone/>
            </a:pPr>
            <a:r>
              <a:rPr lang="en-US" sz="900" dirty="0">
                <a:solidFill>
                  <a:srgbClr val="374151"/>
                </a:solidFill>
                <a:latin typeface="Roboto" pitchFamily="34" charset="0"/>
                <a:ea typeface="Roboto" pitchFamily="34" charset="-122"/>
                <a:cs typeface="Roboto" pitchFamily="34" charset="-120"/>
              </a:rPr>
              <a:t>Mapped all external requirements to NIST 800-53 controls. Used </a:t>
            </a:r>
            <a:pPr algn="l" indent="0" marL="0">
              <a:buNone/>
            </a:pPr>
            <a:r>
              <a:rPr lang="en-US" sz="900" b="1" dirty="0">
                <a:solidFill>
                  <a:srgbClr val="374151"/>
                </a:solidFill>
                <a:latin typeface="Roboto" pitchFamily="34" charset="0"/>
                <a:ea typeface="Roboto" pitchFamily="34" charset="-122"/>
                <a:cs typeface="Roboto" pitchFamily="34" charset="-120"/>
              </a:rPr>
              <a:t>NIST Cybersecurity Framework (CSF)</a:t>
            </a:r>
            <a:pPr algn="l" indent="0" marL="0">
              <a:buNone/>
            </a:pPr>
            <a:r>
              <a:rPr lang="en-US" sz="900" dirty="0">
                <a:solidFill>
                  <a:srgbClr val="374151"/>
                </a:solidFill>
                <a:latin typeface="Roboto" pitchFamily="34" charset="0"/>
                <a:ea typeface="Roboto" pitchFamily="34" charset="-122"/>
                <a:cs typeface="Roboto" pitchFamily="34" charset="-120"/>
              </a:rPr>
              <a:t> as the common language for executive reporting.</a:t>
            </a:r>
            <a:endParaRPr lang="en-US" sz="900" dirty="0"/>
          </a:p>
        </p:txBody>
      </p:sp>
      <p:sp>
        <p:nvSpPr>
          <p:cNvPr id="17" name="Shape 14"/>
          <p:cNvSpPr/>
          <p:nvPr/>
        </p:nvSpPr>
        <p:spPr>
          <a:xfrm>
            <a:off x="676656" y="3518611"/>
            <a:ext cx="5219395" cy="761695"/>
          </a:xfrm>
          <a:prstGeom prst="roundRect">
            <a:avLst>
              <a:gd name="adj" fmla="val 6002"/>
            </a:avLst>
          </a:prstGeom>
          <a:solidFill>
            <a:srgbClr val="F0FDF4"/>
          </a:solidFill>
          <a:ln/>
        </p:spPr>
      </p:sp>
      <p:sp>
        <p:nvSpPr>
          <p:cNvPr id="18" name="Shape 15"/>
          <p:cNvSpPr/>
          <p:nvPr/>
        </p:nvSpPr>
        <p:spPr>
          <a:xfrm>
            <a:off x="676656" y="3518611"/>
            <a:ext cx="38405" cy="761695"/>
          </a:xfrm>
          <a:prstGeom prst="roundRect">
            <a:avLst>
              <a:gd name="adj" fmla="val 119047"/>
            </a:avLst>
          </a:prstGeom>
          <a:solidFill>
            <a:srgbClr val="10B981"/>
          </a:solidFill>
          <a:ln w="12700">
            <a:solidFill>
              <a:srgbClr val="10B981">
                <a:alpha val="0"/>
              </a:srgbClr>
            </a:solidFill>
            <a:prstDash val="solid"/>
          </a:ln>
        </p:spPr>
      </p:sp>
      <p:sp>
        <p:nvSpPr>
          <p:cNvPr id="19" name="Shape 16"/>
          <p:cNvSpPr/>
          <p:nvPr/>
        </p:nvSpPr>
        <p:spPr>
          <a:xfrm>
            <a:off x="828446" y="3632911"/>
            <a:ext cx="267005" cy="267005"/>
          </a:xfrm>
          <a:prstGeom prst="ellipse">
            <a:avLst/>
          </a:prstGeom>
          <a:solidFill>
            <a:srgbClr val="10B981"/>
          </a:solidFill>
          <a:ln w="12700">
            <a:solidFill>
              <a:srgbClr val="FFFFFF">
                <a:alpha val="0"/>
              </a:srgbClr>
            </a:solidFill>
            <a:prstDash val="solid"/>
          </a:ln>
        </p:spPr>
      </p:sp>
      <p:sp>
        <p:nvSpPr>
          <p:cNvPr id="20" name="Text 17"/>
          <p:cNvSpPr txBox="1"/>
          <p:nvPr/>
        </p:nvSpPr>
        <p:spPr>
          <a:xfrm>
            <a:off x="790956" y="3632911"/>
            <a:ext cx="342900"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Roboto" pitchFamily="34" charset="0"/>
                <a:ea typeface="Roboto" pitchFamily="34" charset="-122"/>
                <a:cs typeface="Roboto" pitchFamily="34" charset="-120"/>
              </a:rPr>
              <a:t>2</a:t>
            </a:r>
            <a:endParaRPr lang="en-US" sz="1000" dirty="0"/>
          </a:p>
        </p:txBody>
      </p:sp>
      <p:sp>
        <p:nvSpPr>
          <p:cNvPr id="21" name="Text 18"/>
          <p:cNvSpPr txBox="1"/>
          <p:nvPr/>
        </p:nvSpPr>
        <p:spPr>
          <a:xfrm>
            <a:off x="1238098" y="3632911"/>
            <a:ext cx="4657954" cy="191110"/>
          </a:xfrm>
          <a:prstGeom prst="rect">
            <a:avLst/>
          </a:prstGeom>
          <a:noFill/>
          <a:ln/>
        </p:spPr>
        <p:txBody>
          <a:bodyPr wrap="square" lIns="0" tIns="0" rIns="0" bIns="0" rtlCol="0" anchor="ctr"/>
          <a:lstStyle/>
          <a:p>
            <a:pPr algn="l" indent="0" marL="0">
              <a:buNone/>
            </a:pPr>
            <a:r>
              <a:rPr lang="en-US" sz="1000" b="1" dirty="0">
                <a:solidFill>
                  <a:srgbClr val="111827"/>
                </a:solidFill>
                <a:latin typeface="Roboto" pitchFamily="34" charset="0"/>
                <a:ea typeface="Roboto" pitchFamily="34" charset="-122"/>
                <a:cs typeface="Roboto" pitchFamily="34" charset="-120"/>
              </a:rPr>
              <a:t>Privacy Integration (PT Family)</a:t>
            </a:r>
            <a:endParaRPr lang="en-US" sz="1000" dirty="0"/>
          </a:p>
        </p:txBody>
      </p:sp>
      <p:sp>
        <p:nvSpPr>
          <p:cNvPr id="22" name="Text 19"/>
          <p:cNvSpPr txBox="1"/>
          <p:nvPr/>
        </p:nvSpPr>
        <p:spPr>
          <a:xfrm>
            <a:off x="1238098" y="3861511"/>
            <a:ext cx="4620463" cy="305410"/>
          </a:xfrm>
          <a:prstGeom prst="rect">
            <a:avLst/>
          </a:prstGeom>
          <a:noFill/>
          <a:ln/>
        </p:spPr>
        <p:txBody>
          <a:bodyPr wrap="square" lIns="0" tIns="0" rIns="0" bIns="0" rtlCol="0" anchor="t"/>
          <a:lstStyle/>
          <a:p>
            <a:pPr algn="l" indent="0" marL="0">
              <a:buNone/>
            </a:pPr>
            <a:r>
              <a:rPr lang="en-US" sz="900" dirty="0">
                <a:solidFill>
                  <a:srgbClr val="374151"/>
                </a:solidFill>
                <a:latin typeface="Roboto" pitchFamily="34" charset="0"/>
                <a:ea typeface="Roboto" pitchFamily="34" charset="-122"/>
                <a:cs typeface="Roboto" pitchFamily="34" charset="-120"/>
              </a:rPr>
              <a:t>Leveraged new </a:t>
            </a:r>
            <a:pPr algn="l" indent="0" marL="0">
              <a:buNone/>
            </a:pPr>
            <a:r>
              <a:rPr lang="en-US" sz="900" b="1" dirty="0">
                <a:solidFill>
                  <a:srgbClr val="374151"/>
                </a:solidFill>
                <a:latin typeface="Roboto" pitchFamily="34" charset="0"/>
                <a:ea typeface="Roboto" pitchFamily="34" charset="-122"/>
                <a:cs typeface="Roboto" pitchFamily="34" charset="-120"/>
              </a:rPr>
              <a:t>PT (PII Processing)</a:t>
            </a:r>
            <a:pPr algn="l" indent="0" marL="0">
              <a:buNone/>
            </a:pPr>
            <a:r>
              <a:rPr lang="en-US" sz="900" dirty="0">
                <a:solidFill>
                  <a:srgbClr val="374151"/>
                </a:solidFill>
                <a:latin typeface="Roboto" pitchFamily="34" charset="0"/>
                <a:ea typeface="Roboto" pitchFamily="34" charset="-122"/>
                <a:cs typeface="Roboto" pitchFamily="34" charset="-120"/>
              </a:rPr>
              <a:t> family to formalize data minimization and consent management, satisfying GDPR and HIPAA privacy rule simultaneously.</a:t>
            </a:r>
            <a:endParaRPr lang="en-US" sz="900" dirty="0"/>
          </a:p>
        </p:txBody>
      </p:sp>
      <p:sp>
        <p:nvSpPr>
          <p:cNvPr id="23" name="Shape 20"/>
          <p:cNvSpPr/>
          <p:nvPr/>
        </p:nvSpPr>
        <p:spPr>
          <a:xfrm>
            <a:off x="676656" y="4423867"/>
            <a:ext cx="5219395" cy="761695"/>
          </a:xfrm>
          <a:prstGeom prst="roundRect">
            <a:avLst>
              <a:gd name="adj" fmla="val 6002"/>
            </a:avLst>
          </a:prstGeom>
          <a:solidFill>
            <a:srgbClr val="F0FDF4"/>
          </a:solidFill>
          <a:ln/>
        </p:spPr>
      </p:sp>
      <p:sp>
        <p:nvSpPr>
          <p:cNvPr id="24" name="Shape 21"/>
          <p:cNvSpPr/>
          <p:nvPr/>
        </p:nvSpPr>
        <p:spPr>
          <a:xfrm>
            <a:off x="676656" y="4423867"/>
            <a:ext cx="38405" cy="761695"/>
          </a:xfrm>
          <a:prstGeom prst="roundRect">
            <a:avLst>
              <a:gd name="adj" fmla="val 119047"/>
            </a:avLst>
          </a:prstGeom>
          <a:solidFill>
            <a:srgbClr val="10B981"/>
          </a:solidFill>
          <a:ln w="12700">
            <a:solidFill>
              <a:srgbClr val="10B981">
                <a:alpha val="0"/>
              </a:srgbClr>
            </a:solidFill>
            <a:prstDash val="solid"/>
          </a:ln>
        </p:spPr>
      </p:sp>
      <p:sp>
        <p:nvSpPr>
          <p:cNvPr id="25" name="Shape 22"/>
          <p:cNvSpPr/>
          <p:nvPr/>
        </p:nvSpPr>
        <p:spPr>
          <a:xfrm>
            <a:off x="828446" y="4538167"/>
            <a:ext cx="267005" cy="267005"/>
          </a:xfrm>
          <a:prstGeom prst="ellipse">
            <a:avLst/>
          </a:prstGeom>
          <a:solidFill>
            <a:srgbClr val="10B981"/>
          </a:solidFill>
          <a:ln w="12700">
            <a:solidFill>
              <a:srgbClr val="FFFFFF">
                <a:alpha val="0"/>
              </a:srgbClr>
            </a:solidFill>
            <a:prstDash val="solid"/>
          </a:ln>
        </p:spPr>
      </p:sp>
      <p:sp>
        <p:nvSpPr>
          <p:cNvPr id="26" name="Text 23"/>
          <p:cNvSpPr txBox="1"/>
          <p:nvPr/>
        </p:nvSpPr>
        <p:spPr>
          <a:xfrm>
            <a:off x="790956" y="4538167"/>
            <a:ext cx="342900"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Roboto" pitchFamily="34" charset="0"/>
                <a:ea typeface="Roboto" pitchFamily="34" charset="-122"/>
                <a:cs typeface="Roboto" pitchFamily="34" charset="-120"/>
              </a:rPr>
              <a:t>3</a:t>
            </a:r>
            <a:endParaRPr lang="en-US" sz="1000" dirty="0"/>
          </a:p>
        </p:txBody>
      </p:sp>
      <p:sp>
        <p:nvSpPr>
          <p:cNvPr id="27" name="Text 24"/>
          <p:cNvSpPr txBox="1"/>
          <p:nvPr/>
        </p:nvSpPr>
        <p:spPr>
          <a:xfrm>
            <a:off x="1238098" y="4538167"/>
            <a:ext cx="4657954" cy="191110"/>
          </a:xfrm>
          <a:prstGeom prst="rect">
            <a:avLst/>
          </a:prstGeom>
          <a:noFill/>
          <a:ln/>
        </p:spPr>
        <p:txBody>
          <a:bodyPr wrap="square" lIns="0" tIns="0" rIns="0" bIns="0" rtlCol="0" anchor="ctr"/>
          <a:lstStyle/>
          <a:p>
            <a:pPr algn="l" indent="0" marL="0">
              <a:buNone/>
            </a:pPr>
            <a:r>
              <a:rPr lang="en-US" sz="1000" b="1" dirty="0">
                <a:solidFill>
                  <a:srgbClr val="111827"/>
                </a:solidFill>
                <a:latin typeface="Roboto" pitchFamily="34" charset="0"/>
                <a:ea typeface="Roboto" pitchFamily="34" charset="-122"/>
                <a:cs typeface="Roboto" pitchFamily="34" charset="-120"/>
              </a:rPr>
              <a:t>OT/IoT Segmentation</a:t>
            </a:r>
            <a:endParaRPr lang="en-US" sz="1000" dirty="0"/>
          </a:p>
        </p:txBody>
      </p:sp>
      <p:sp>
        <p:nvSpPr>
          <p:cNvPr id="28" name="Text 25"/>
          <p:cNvSpPr txBox="1"/>
          <p:nvPr/>
        </p:nvSpPr>
        <p:spPr>
          <a:xfrm>
            <a:off x="1238098" y="4766767"/>
            <a:ext cx="4620463" cy="305410"/>
          </a:xfrm>
          <a:prstGeom prst="rect">
            <a:avLst/>
          </a:prstGeom>
          <a:noFill/>
          <a:ln/>
        </p:spPr>
        <p:txBody>
          <a:bodyPr wrap="square" lIns="0" tIns="0" rIns="0" bIns="0" rtlCol="0" anchor="t"/>
          <a:lstStyle/>
          <a:p>
            <a:pPr algn="l" indent="0" marL="0">
              <a:buNone/>
            </a:pPr>
            <a:r>
              <a:rPr lang="en-US" sz="900" dirty="0">
                <a:solidFill>
                  <a:srgbClr val="374151"/>
                </a:solidFill>
                <a:latin typeface="Roboto" pitchFamily="34" charset="0"/>
                <a:ea typeface="Roboto" pitchFamily="34" charset="-122"/>
                <a:cs typeface="Roboto" pitchFamily="34" charset="-120"/>
              </a:rPr>
              <a:t>Applied strict </a:t>
            </a:r>
            <a:pPr algn="l" indent="0" marL="0">
              <a:buNone/>
            </a:pPr>
            <a:r>
              <a:rPr lang="en-US" sz="900" b="1" dirty="0">
                <a:solidFill>
                  <a:srgbClr val="374151"/>
                </a:solidFill>
                <a:latin typeface="Roboto" pitchFamily="34" charset="0"/>
                <a:ea typeface="Roboto" pitchFamily="34" charset="-122"/>
                <a:cs typeface="Roboto" pitchFamily="34" charset="-120"/>
              </a:rPr>
              <a:t>SC-7 (Boundary Protection)</a:t>
            </a:r>
            <a:pPr algn="l" indent="0" marL="0">
              <a:buNone/>
            </a:pPr>
            <a:r>
              <a:rPr lang="en-US" sz="900" dirty="0">
                <a:solidFill>
                  <a:srgbClr val="374151"/>
                </a:solidFill>
                <a:latin typeface="Roboto" pitchFamily="34" charset="0"/>
                <a:ea typeface="Roboto" pitchFamily="34" charset="-122"/>
                <a:cs typeface="Roboto" pitchFamily="34" charset="-120"/>
              </a:rPr>
              <a:t> to isolate medical devices (IoT) from corporate IT, using dedicated VLANs and firewalls to reduce attack surface.</a:t>
            </a:r>
            <a:endParaRPr lang="en-US" sz="900" dirty="0"/>
          </a:p>
        </p:txBody>
      </p:sp>
      <p:sp>
        <p:nvSpPr>
          <p:cNvPr id="29" name="Shape 26"/>
          <p:cNvSpPr/>
          <p:nvPr/>
        </p:nvSpPr>
        <p:spPr>
          <a:xfrm>
            <a:off x="676656" y="5328209"/>
            <a:ext cx="5219395" cy="761695"/>
          </a:xfrm>
          <a:prstGeom prst="roundRect">
            <a:avLst>
              <a:gd name="adj" fmla="val 6002"/>
            </a:avLst>
          </a:prstGeom>
          <a:solidFill>
            <a:srgbClr val="F0FDF4"/>
          </a:solidFill>
          <a:ln/>
        </p:spPr>
      </p:sp>
      <p:sp>
        <p:nvSpPr>
          <p:cNvPr id="30" name="Shape 27"/>
          <p:cNvSpPr/>
          <p:nvPr/>
        </p:nvSpPr>
        <p:spPr>
          <a:xfrm>
            <a:off x="676656" y="5328209"/>
            <a:ext cx="38405" cy="761695"/>
          </a:xfrm>
          <a:prstGeom prst="roundRect">
            <a:avLst>
              <a:gd name="adj" fmla="val 119047"/>
            </a:avLst>
          </a:prstGeom>
          <a:solidFill>
            <a:srgbClr val="10B981"/>
          </a:solidFill>
          <a:ln w="12700">
            <a:solidFill>
              <a:srgbClr val="10B981">
                <a:alpha val="0"/>
              </a:srgbClr>
            </a:solidFill>
            <a:prstDash val="solid"/>
          </a:ln>
        </p:spPr>
      </p:sp>
      <p:sp>
        <p:nvSpPr>
          <p:cNvPr id="31" name="Shape 28"/>
          <p:cNvSpPr/>
          <p:nvPr/>
        </p:nvSpPr>
        <p:spPr>
          <a:xfrm>
            <a:off x="828446" y="5442509"/>
            <a:ext cx="267005" cy="267005"/>
          </a:xfrm>
          <a:prstGeom prst="ellipse">
            <a:avLst/>
          </a:prstGeom>
          <a:solidFill>
            <a:srgbClr val="10B981"/>
          </a:solidFill>
          <a:ln w="12700">
            <a:solidFill>
              <a:srgbClr val="FFFFFF">
                <a:alpha val="0"/>
              </a:srgbClr>
            </a:solidFill>
            <a:prstDash val="solid"/>
          </a:ln>
        </p:spPr>
      </p:sp>
      <p:sp>
        <p:nvSpPr>
          <p:cNvPr id="32" name="Text 29"/>
          <p:cNvSpPr txBox="1"/>
          <p:nvPr/>
        </p:nvSpPr>
        <p:spPr>
          <a:xfrm>
            <a:off x="790956" y="5442509"/>
            <a:ext cx="342900"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Roboto" pitchFamily="34" charset="0"/>
                <a:ea typeface="Roboto" pitchFamily="34" charset="-122"/>
                <a:cs typeface="Roboto" pitchFamily="34" charset="-120"/>
              </a:rPr>
              <a:t>4</a:t>
            </a:r>
            <a:endParaRPr lang="en-US" sz="1000" dirty="0"/>
          </a:p>
        </p:txBody>
      </p:sp>
      <p:sp>
        <p:nvSpPr>
          <p:cNvPr id="33" name="Text 30"/>
          <p:cNvSpPr txBox="1"/>
          <p:nvPr/>
        </p:nvSpPr>
        <p:spPr>
          <a:xfrm>
            <a:off x="1238098" y="5442509"/>
            <a:ext cx="4657954" cy="191110"/>
          </a:xfrm>
          <a:prstGeom prst="rect">
            <a:avLst/>
          </a:prstGeom>
          <a:noFill/>
          <a:ln/>
        </p:spPr>
        <p:txBody>
          <a:bodyPr wrap="square" lIns="0" tIns="0" rIns="0" bIns="0" rtlCol="0" anchor="ctr"/>
          <a:lstStyle/>
          <a:p>
            <a:pPr algn="l" indent="0" marL="0">
              <a:buNone/>
            </a:pPr>
            <a:r>
              <a:rPr lang="en-US" sz="1000" b="1" dirty="0">
                <a:solidFill>
                  <a:srgbClr val="111827"/>
                </a:solidFill>
                <a:latin typeface="Roboto" pitchFamily="34" charset="0"/>
                <a:ea typeface="Roboto" pitchFamily="34" charset="-122"/>
                <a:cs typeface="Roboto" pitchFamily="34" charset="-120"/>
              </a:rPr>
              <a:t>Continuous Vulnerability Monitoring</a:t>
            </a:r>
            <a:endParaRPr lang="en-US" sz="1000" dirty="0"/>
          </a:p>
        </p:txBody>
      </p:sp>
      <p:sp>
        <p:nvSpPr>
          <p:cNvPr id="34" name="Text 31"/>
          <p:cNvSpPr txBox="1"/>
          <p:nvPr/>
        </p:nvSpPr>
        <p:spPr>
          <a:xfrm>
            <a:off x="1238098" y="5671109"/>
            <a:ext cx="4620463" cy="305410"/>
          </a:xfrm>
          <a:prstGeom prst="rect">
            <a:avLst/>
          </a:prstGeom>
          <a:noFill/>
          <a:ln/>
        </p:spPr>
        <p:txBody>
          <a:bodyPr wrap="square" lIns="0" tIns="0" rIns="0" bIns="0" rtlCol="0" anchor="t"/>
          <a:lstStyle/>
          <a:p>
            <a:pPr algn="l" indent="0" marL="0">
              <a:buNone/>
            </a:pPr>
            <a:r>
              <a:rPr lang="en-US" sz="900" dirty="0">
                <a:solidFill>
                  <a:srgbClr val="374151"/>
                </a:solidFill>
                <a:latin typeface="Roboto" pitchFamily="34" charset="0"/>
                <a:ea typeface="Roboto" pitchFamily="34" charset="-122"/>
                <a:cs typeface="Roboto" pitchFamily="34" charset="-120"/>
              </a:rPr>
              <a:t>Formalized </a:t>
            </a:r>
            <a:pPr algn="l" indent="0" marL="0">
              <a:buNone/>
            </a:pPr>
            <a:r>
              <a:rPr lang="en-US" sz="900" b="1" dirty="0">
                <a:solidFill>
                  <a:srgbClr val="374151"/>
                </a:solidFill>
                <a:latin typeface="Roboto" pitchFamily="34" charset="0"/>
                <a:ea typeface="Roboto" pitchFamily="34" charset="-122"/>
                <a:cs typeface="Roboto" pitchFamily="34" charset="-120"/>
              </a:rPr>
              <a:t>RA-5 (Vulnerability Monitoring)</a:t>
            </a:r>
            <a:pPr algn="l" indent="0" marL="0">
              <a:buNone/>
            </a:pPr>
            <a:r>
              <a:rPr lang="en-US" sz="900" dirty="0">
                <a:solidFill>
                  <a:srgbClr val="374151"/>
                </a:solidFill>
                <a:latin typeface="Roboto" pitchFamily="34" charset="0"/>
                <a:ea typeface="Roboto" pitchFamily="34" charset="-122"/>
                <a:cs typeface="Roboto" pitchFamily="34" charset="-120"/>
              </a:rPr>
              <a:t> with automated daily scans for IT and passive monitoring for sensitive medical equipment.</a:t>
            </a:r>
            <a:endParaRPr lang="en-US" sz="900" dirty="0"/>
          </a:p>
        </p:txBody>
      </p:sp>
      <p:sp>
        <p:nvSpPr>
          <p:cNvPr id="35" name="Shape 32"/>
          <p:cNvSpPr/>
          <p:nvPr/>
        </p:nvSpPr>
        <p:spPr>
          <a:xfrm>
            <a:off x="6476695" y="1333195"/>
            <a:ext cx="5238598" cy="2924251"/>
          </a:xfrm>
          <a:prstGeom prst="roundRect">
            <a:avLst>
              <a:gd name="adj" fmla="val 815"/>
            </a:avLst>
          </a:prstGeom>
          <a:solidFill>
            <a:srgbClr val="FFFFFF"/>
          </a:solidFill>
          <a:ln w="12700">
            <a:solidFill>
              <a:srgbClr val="E2E8F0"/>
            </a:solidFill>
            <a:prstDash val="solid"/>
          </a:ln>
        </p:spPr>
      </p:sp>
      <p:sp>
        <p:nvSpPr>
          <p:cNvPr id="36" name="Shape 33"/>
          <p:cNvSpPr/>
          <p:nvPr/>
        </p:nvSpPr>
        <p:spPr>
          <a:xfrm>
            <a:off x="6486754" y="1343254"/>
            <a:ext cx="5219395" cy="552298"/>
          </a:xfrm>
          <a:prstGeom prst="rect">
            <a:avLst/>
          </a:prstGeom>
          <a:solidFill>
            <a:srgbClr val="F9FAFB"/>
          </a:solidFill>
          <a:ln/>
        </p:spPr>
      </p:sp>
      <p:sp>
        <p:nvSpPr>
          <p:cNvPr id="37" name="Shape 34"/>
          <p:cNvSpPr/>
          <p:nvPr/>
        </p:nvSpPr>
        <p:spPr>
          <a:xfrm>
            <a:off x="6486754" y="1886407"/>
            <a:ext cx="5219395" cy="9144"/>
          </a:xfrm>
          <a:prstGeom prst="rect">
            <a:avLst/>
          </a:prstGeom>
          <a:solidFill>
            <a:srgbClr val="F1F5F9"/>
          </a:solidFill>
          <a:ln w="12700">
            <a:solidFill>
              <a:srgbClr val="F1F5F9">
                <a:alpha val="0"/>
              </a:srgbClr>
            </a:solidFill>
            <a:prstDash val="solid"/>
          </a:ln>
        </p:spPr>
      </p:sp>
      <p:sp>
        <p:nvSpPr>
          <p:cNvPr id="38" name="Text 35"/>
          <p:cNvSpPr txBox="1"/>
          <p:nvPr/>
        </p:nvSpPr>
        <p:spPr>
          <a:xfrm>
            <a:off x="6924751" y="1343254"/>
            <a:ext cx="4858207"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Control Mapping Logic </a:t>
            </a:r>
            <a:endParaRPr lang="en-US" sz="1300" dirty="0"/>
          </a:p>
        </p:txBody>
      </p:sp>
      <p:pic>
        <p:nvPicPr>
          <p:cNvPr id="39" name="Image 1" descr="preencoded.png">    </p:cNvPr>
          <p:cNvPicPr>
            <a:picLocks noChangeAspect="1"/>
          </p:cNvPicPr>
          <p:nvPr/>
        </p:nvPicPr>
        <p:blipFill>
          <a:blip r:embed="rId2"/>
          <a:srcRect l="0" r="0" t="0" b="0"/>
          <a:stretch/>
        </p:blipFill>
        <p:spPr>
          <a:xfrm>
            <a:off x="6676949" y="1526134"/>
            <a:ext cx="171907" cy="171907"/>
          </a:xfrm>
          <a:prstGeom prst="rect">
            <a:avLst/>
          </a:prstGeom>
        </p:spPr>
      </p:pic>
      <p:sp>
        <p:nvSpPr>
          <p:cNvPr id="40" name="Shape 36"/>
          <p:cNvSpPr/>
          <p:nvPr/>
        </p:nvSpPr>
        <p:spPr>
          <a:xfrm>
            <a:off x="6676949" y="2080260"/>
            <a:ext cx="4839005" cy="2257654"/>
          </a:xfrm>
          <a:prstGeom prst="roundRect">
            <a:avLst>
              <a:gd name="adj" fmla="val 1367"/>
            </a:avLst>
          </a:prstGeom>
          <a:solidFill>
            <a:srgbClr val="F8FAFC"/>
          </a:solidFill>
          <a:ln w="12700">
            <a:solidFill>
              <a:srgbClr val="FFFFFF">
                <a:alpha val="0"/>
              </a:srgbClr>
            </a:solidFill>
            <a:prstDash val="solid"/>
          </a:ln>
        </p:spPr>
      </p:sp>
      <p:sp>
        <p:nvSpPr>
          <p:cNvPr id="41" name="Shape 37"/>
          <p:cNvSpPr/>
          <p:nvPr/>
        </p:nvSpPr>
        <p:spPr>
          <a:xfrm>
            <a:off x="6819595" y="2335378"/>
            <a:ext cx="952805" cy="342900"/>
          </a:xfrm>
          <a:prstGeom prst="roundRect">
            <a:avLst>
              <a:gd name="adj" fmla="val 29630"/>
            </a:avLst>
          </a:prstGeom>
          <a:solidFill>
            <a:srgbClr val="E2E8F0"/>
          </a:solidFill>
          <a:ln w="12700">
            <a:solidFill>
              <a:srgbClr val="FFFFFF">
                <a:alpha val="0"/>
              </a:srgbClr>
            </a:solidFill>
            <a:prstDash val="solid"/>
          </a:ln>
        </p:spPr>
      </p:sp>
      <p:sp>
        <p:nvSpPr>
          <p:cNvPr id="42" name="Text 38"/>
          <p:cNvSpPr txBox="1"/>
          <p:nvPr/>
        </p:nvSpPr>
        <p:spPr>
          <a:xfrm>
            <a:off x="6791249" y="2335378"/>
            <a:ext cx="1010412"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475569"/>
                </a:solidFill>
                <a:latin typeface="Roboto" pitchFamily="34" charset="0"/>
                <a:ea typeface="Roboto" pitchFamily="34" charset="-122"/>
                <a:cs typeface="Roboto" pitchFamily="34" charset="-120"/>
              </a:rPr>
              <a:t>HIPAA</a:t>
            </a:r>
            <a:endParaRPr lang="en-US" sz="900" dirty="0"/>
          </a:p>
        </p:txBody>
      </p:sp>
      <p:pic>
        <p:nvPicPr>
          <p:cNvPr id="43" name="Image 2" descr="preencoded.png">    </p:cNvPr>
          <p:cNvPicPr>
            <a:picLocks noChangeAspect="1"/>
          </p:cNvPicPr>
          <p:nvPr/>
        </p:nvPicPr>
        <p:blipFill>
          <a:blip r:embed="rId3"/>
          <a:srcRect l="0" r="0" t="-360" b="-360"/>
          <a:stretch/>
        </p:blipFill>
        <p:spPr>
          <a:xfrm>
            <a:off x="7772400" y="2493569"/>
            <a:ext cx="381305" cy="19202"/>
          </a:xfrm>
          <a:prstGeom prst="rect">
            <a:avLst/>
          </a:prstGeom>
        </p:spPr>
      </p:pic>
      <p:sp>
        <p:nvSpPr>
          <p:cNvPr id="44" name="Shape 39"/>
          <p:cNvSpPr/>
          <p:nvPr/>
        </p:nvSpPr>
        <p:spPr>
          <a:xfrm>
            <a:off x="8153705" y="2222906"/>
            <a:ext cx="3219602" cy="562356"/>
          </a:xfrm>
          <a:prstGeom prst="roundRect">
            <a:avLst>
              <a:gd name="adj" fmla="val 11024"/>
            </a:avLst>
          </a:prstGeom>
          <a:solidFill>
            <a:srgbClr val="D1FAE5"/>
          </a:solidFill>
          <a:ln w="12700">
            <a:solidFill>
              <a:srgbClr val="10B981"/>
            </a:solidFill>
            <a:prstDash val="solid"/>
          </a:ln>
        </p:spPr>
      </p:sp>
      <p:sp>
        <p:nvSpPr>
          <p:cNvPr id="45" name="Text 40"/>
          <p:cNvSpPr txBox="1"/>
          <p:nvPr/>
        </p:nvSpPr>
        <p:spPr>
          <a:xfrm>
            <a:off x="8277149" y="2541118"/>
            <a:ext cx="1915668" cy="133502"/>
          </a:xfrm>
          <a:prstGeom prst="rect">
            <a:avLst/>
          </a:prstGeom>
          <a:noFill/>
          <a:ln/>
        </p:spPr>
        <p:txBody>
          <a:bodyPr wrap="square" lIns="0" tIns="0" rIns="0" bIns="0" rtlCol="0" anchor="ctr"/>
          <a:lstStyle/>
          <a:p>
            <a:pPr algn="l" indent="0" marL="0">
              <a:buNone/>
            </a:pPr>
            <a:r>
              <a:rPr lang="en-US" sz="900" dirty="0">
                <a:solidFill>
                  <a:srgbClr val="064E3B">
                    <a:alpha val="75000"/>
                  </a:srgbClr>
                </a:solidFill>
                <a:latin typeface="Roboto" pitchFamily="34" charset="0"/>
                <a:ea typeface="Roboto" pitchFamily="34" charset="-122"/>
                <a:cs typeface="Roboto" pitchFamily="34" charset="-120"/>
              </a:rPr>
              <a:t>Access, Audit, Physical Security</a:t>
            </a:r>
            <a:endParaRPr lang="en-US" sz="900" dirty="0"/>
          </a:p>
        </p:txBody>
      </p:sp>
      <p:sp>
        <p:nvSpPr>
          <p:cNvPr id="46" name="Shape 41"/>
          <p:cNvSpPr/>
          <p:nvPr/>
        </p:nvSpPr>
        <p:spPr>
          <a:xfrm>
            <a:off x="6819595" y="2991002"/>
            <a:ext cx="952805" cy="342900"/>
          </a:xfrm>
          <a:prstGeom prst="roundRect">
            <a:avLst>
              <a:gd name="adj" fmla="val 29630"/>
            </a:avLst>
          </a:prstGeom>
          <a:solidFill>
            <a:srgbClr val="E2E8F0"/>
          </a:solidFill>
          <a:ln w="12700">
            <a:solidFill>
              <a:srgbClr val="FFFFFF">
                <a:alpha val="0"/>
              </a:srgbClr>
            </a:solidFill>
            <a:prstDash val="solid"/>
          </a:ln>
        </p:spPr>
      </p:sp>
      <p:sp>
        <p:nvSpPr>
          <p:cNvPr id="47" name="Text 42"/>
          <p:cNvSpPr txBox="1"/>
          <p:nvPr/>
        </p:nvSpPr>
        <p:spPr>
          <a:xfrm>
            <a:off x="6791249" y="2991002"/>
            <a:ext cx="1010412"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475569"/>
                </a:solidFill>
                <a:latin typeface="Roboto" pitchFamily="34" charset="0"/>
                <a:ea typeface="Roboto" pitchFamily="34" charset="-122"/>
                <a:cs typeface="Roboto" pitchFamily="34" charset="-120"/>
              </a:rPr>
              <a:t>ISO 27001</a:t>
            </a:r>
            <a:endParaRPr lang="en-US" sz="900" dirty="0"/>
          </a:p>
        </p:txBody>
      </p:sp>
      <p:pic>
        <p:nvPicPr>
          <p:cNvPr id="48" name="Image 3" descr="preencoded.png">    </p:cNvPr>
          <p:cNvPicPr>
            <a:picLocks noChangeAspect="1"/>
          </p:cNvPicPr>
          <p:nvPr/>
        </p:nvPicPr>
        <p:blipFill>
          <a:blip r:embed="rId4"/>
          <a:srcRect l="0" r="0" t="-360" b="-360"/>
          <a:stretch/>
        </p:blipFill>
        <p:spPr>
          <a:xfrm>
            <a:off x="7772400" y="3149194"/>
            <a:ext cx="381305" cy="19202"/>
          </a:xfrm>
          <a:prstGeom prst="rect">
            <a:avLst/>
          </a:prstGeom>
        </p:spPr>
      </p:pic>
      <p:sp>
        <p:nvSpPr>
          <p:cNvPr id="49" name="Shape 43"/>
          <p:cNvSpPr/>
          <p:nvPr/>
        </p:nvSpPr>
        <p:spPr>
          <a:xfrm>
            <a:off x="8153705" y="2878531"/>
            <a:ext cx="3219602" cy="562356"/>
          </a:xfrm>
          <a:prstGeom prst="roundRect">
            <a:avLst>
              <a:gd name="adj" fmla="val 11024"/>
            </a:avLst>
          </a:prstGeom>
          <a:solidFill>
            <a:srgbClr val="D1FAE5"/>
          </a:solidFill>
          <a:ln w="12700">
            <a:solidFill>
              <a:srgbClr val="10B981"/>
            </a:solidFill>
            <a:prstDash val="solid"/>
          </a:ln>
        </p:spPr>
      </p:sp>
      <p:sp>
        <p:nvSpPr>
          <p:cNvPr id="50" name="Text 44"/>
          <p:cNvSpPr txBox="1"/>
          <p:nvPr/>
        </p:nvSpPr>
        <p:spPr>
          <a:xfrm>
            <a:off x="8277149" y="3196742"/>
            <a:ext cx="1938528" cy="133502"/>
          </a:xfrm>
          <a:prstGeom prst="rect">
            <a:avLst/>
          </a:prstGeom>
          <a:noFill/>
          <a:ln/>
        </p:spPr>
        <p:txBody>
          <a:bodyPr wrap="square" lIns="0" tIns="0" rIns="0" bIns="0" rtlCol="0" anchor="ctr"/>
          <a:lstStyle/>
          <a:p>
            <a:pPr algn="l" indent="0" marL="0">
              <a:buNone/>
            </a:pPr>
            <a:r>
              <a:rPr lang="en-US" sz="900" dirty="0">
                <a:solidFill>
                  <a:srgbClr val="064E3B">
                    <a:alpha val="75000"/>
                  </a:srgbClr>
                </a:solidFill>
                <a:latin typeface="Roboto" pitchFamily="34" charset="0"/>
                <a:ea typeface="Roboto" pitchFamily="34" charset="-122"/>
                <a:cs typeface="Roboto" pitchFamily="34" charset="-120"/>
              </a:rPr>
              <a:t>Management, Risk, Assessment</a:t>
            </a:r>
            <a:endParaRPr lang="en-US" sz="900" dirty="0"/>
          </a:p>
        </p:txBody>
      </p:sp>
      <p:sp>
        <p:nvSpPr>
          <p:cNvPr id="51" name="Shape 45"/>
          <p:cNvSpPr/>
          <p:nvPr/>
        </p:nvSpPr>
        <p:spPr>
          <a:xfrm>
            <a:off x="6819595" y="3645713"/>
            <a:ext cx="952805" cy="342900"/>
          </a:xfrm>
          <a:prstGeom prst="roundRect">
            <a:avLst>
              <a:gd name="adj" fmla="val 29630"/>
            </a:avLst>
          </a:prstGeom>
          <a:solidFill>
            <a:srgbClr val="E2E8F0"/>
          </a:solidFill>
          <a:ln w="12700">
            <a:solidFill>
              <a:srgbClr val="FFFFFF">
                <a:alpha val="0"/>
              </a:srgbClr>
            </a:solidFill>
            <a:prstDash val="solid"/>
          </a:ln>
        </p:spPr>
      </p:sp>
      <p:sp>
        <p:nvSpPr>
          <p:cNvPr id="52" name="Text 46"/>
          <p:cNvSpPr txBox="1"/>
          <p:nvPr/>
        </p:nvSpPr>
        <p:spPr>
          <a:xfrm>
            <a:off x="6791249" y="3645713"/>
            <a:ext cx="1010412"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475569"/>
                </a:solidFill>
                <a:latin typeface="Roboto" pitchFamily="34" charset="0"/>
                <a:ea typeface="Roboto" pitchFamily="34" charset="-122"/>
                <a:cs typeface="Roboto" pitchFamily="34" charset="-120"/>
              </a:rPr>
              <a:t>GDPR</a:t>
            </a:r>
            <a:endParaRPr lang="en-US" sz="900" dirty="0"/>
          </a:p>
        </p:txBody>
      </p:sp>
      <p:pic>
        <p:nvPicPr>
          <p:cNvPr id="53" name="Image 4" descr="preencoded.png">    </p:cNvPr>
          <p:cNvPicPr>
            <a:picLocks noChangeAspect="1"/>
          </p:cNvPicPr>
          <p:nvPr/>
        </p:nvPicPr>
        <p:blipFill>
          <a:blip r:embed="rId5"/>
          <a:srcRect l="0" r="0" t="-360" b="-360"/>
          <a:stretch/>
        </p:blipFill>
        <p:spPr>
          <a:xfrm>
            <a:off x="7772400" y="3803904"/>
            <a:ext cx="381305" cy="19202"/>
          </a:xfrm>
          <a:prstGeom prst="rect">
            <a:avLst/>
          </a:prstGeom>
        </p:spPr>
      </p:pic>
      <p:sp>
        <p:nvSpPr>
          <p:cNvPr id="54" name="Shape 47"/>
          <p:cNvSpPr/>
          <p:nvPr/>
        </p:nvSpPr>
        <p:spPr>
          <a:xfrm>
            <a:off x="8153705" y="3534156"/>
            <a:ext cx="3219602" cy="562356"/>
          </a:xfrm>
          <a:prstGeom prst="roundRect">
            <a:avLst>
              <a:gd name="adj" fmla="val 11024"/>
            </a:avLst>
          </a:prstGeom>
          <a:solidFill>
            <a:srgbClr val="D1FAE5"/>
          </a:solidFill>
          <a:ln w="12700">
            <a:solidFill>
              <a:srgbClr val="10B981"/>
            </a:solidFill>
            <a:prstDash val="solid"/>
          </a:ln>
        </p:spPr>
      </p:sp>
      <p:sp>
        <p:nvSpPr>
          <p:cNvPr id="55" name="Text 48"/>
          <p:cNvSpPr txBox="1"/>
          <p:nvPr/>
        </p:nvSpPr>
        <p:spPr>
          <a:xfrm>
            <a:off x="8277149" y="3852367"/>
            <a:ext cx="1848002" cy="133502"/>
          </a:xfrm>
          <a:prstGeom prst="rect">
            <a:avLst/>
          </a:prstGeom>
          <a:noFill/>
          <a:ln/>
        </p:spPr>
        <p:txBody>
          <a:bodyPr wrap="square" lIns="0" tIns="0" rIns="0" bIns="0" rtlCol="0" anchor="ctr"/>
          <a:lstStyle/>
          <a:p>
            <a:pPr algn="l" indent="0" marL="0">
              <a:buNone/>
            </a:pPr>
            <a:r>
              <a:rPr lang="en-US" sz="900" dirty="0">
                <a:solidFill>
                  <a:srgbClr val="064E3B">
                    <a:alpha val="75000"/>
                  </a:srgbClr>
                </a:solidFill>
                <a:latin typeface="Roboto" pitchFamily="34" charset="0"/>
                <a:ea typeface="Roboto" pitchFamily="34" charset="-122"/>
                <a:cs typeface="Roboto" pitchFamily="34" charset="-120"/>
              </a:rPr>
              <a:t>PII Processing &amp; Transparency</a:t>
            </a:r>
            <a:endParaRPr lang="en-US" sz="900" dirty="0"/>
          </a:p>
        </p:txBody>
      </p:sp>
      <p:sp>
        <p:nvSpPr>
          <p:cNvPr id="56" name="Shape 49"/>
          <p:cNvSpPr/>
          <p:nvPr/>
        </p:nvSpPr>
        <p:spPr>
          <a:xfrm>
            <a:off x="6476695" y="4443984"/>
            <a:ext cx="5238598" cy="3381451"/>
          </a:xfrm>
          <a:prstGeom prst="roundRect">
            <a:avLst>
              <a:gd name="adj" fmla="val 609"/>
            </a:avLst>
          </a:prstGeom>
          <a:solidFill>
            <a:srgbClr val="FFFFFF"/>
          </a:solidFill>
          <a:ln w="12700">
            <a:solidFill>
              <a:srgbClr val="E2E8F0"/>
            </a:solidFill>
            <a:prstDash val="solid"/>
          </a:ln>
        </p:spPr>
      </p:sp>
      <p:sp>
        <p:nvSpPr>
          <p:cNvPr id="57" name="Shape 50"/>
          <p:cNvSpPr/>
          <p:nvPr/>
        </p:nvSpPr>
        <p:spPr>
          <a:xfrm>
            <a:off x="6486754" y="4453128"/>
            <a:ext cx="5219395" cy="552298"/>
          </a:xfrm>
          <a:prstGeom prst="rect">
            <a:avLst/>
          </a:prstGeom>
          <a:solidFill>
            <a:srgbClr val="F9FAFB"/>
          </a:solidFill>
          <a:ln/>
        </p:spPr>
      </p:sp>
      <p:sp>
        <p:nvSpPr>
          <p:cNvPr id="58" name="Shape 51"/>
          <p:cNvSpPr/>
          <p:nvPr/>
        </p:nvSpPr>
        <p:spPr>
          <a:xfrm>
            <a:off x="6486754" y="4996282"/>
            <a:ext cx="5219395" cy="9144"/>
          </a:xfrm>
          <a:prstGeom prst="rect">
            <a:avLst/>
          </a:prstGeom>
          <a:solidFill>
            <a:srgbClr val="F1F5F9"/>
          </a:solidFill>
          <a:ln w="12700">
            <a:solidFill>
              <a:srgbClr val="F1F5F9">
                <a:alpha val="0"/>
              </a:srgbClr>
            </a:solidFill>
            <a:prstDash val="solid"/>
          </a:ln>
        </p:spPr>
      </p:sp>
      <p:sp>
        <p:nvSpPr>
          <p:cNvPr id="59" name="Text 52"/>
          <p:cNvSpPr txBox="1"/>
          <p:nvPr/>
        </p:nvSpPr>
        <p:spPr>
          <a:xfrm>
            <a:off x="6924751" y="4453128"/>
            <a:ext cx="4858207"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Key Outcomes </a:t>
            </a:r>
            <a:endParaRPr lang="en-US" sz="1300" dirty="0"/>
          </a:p>
        </p:txBody>
      </p:sp>
      <p:pic>
        <p:nvPicPr>
          <p:cNvPr id="60" name="Image 5" descr="preencoded.png">    </p:cNvPr>
          <p:cNvPicPr>
            <a:picLocks noChangeAspect="1"/>
          </p:cNvPicPr>
          <p:nvPr/>
        </p:nvPicPr>
        <p:blipFill>
          <a:blip r:embed="rId6"/>
          <a:srcRect l="0" r="0" t="0" b="0"/>
          <a:stretch/>
        </p:blipFill>
        <p:spPr>
          <a:xfrm>
            <a:off x="6676949" y="4636008"/>
            <a:ext cx="171907" cy="171907"/>
          </a:xfrm>
          <a:prstGeom prst="rect">
            <a:avLst/>
          </a:prstGeom>
        </p:spPr>
      </p:pic>
      <p:sp>
        <p:nvSpPr>
          <p:cNvPr id="61" name="Shape 53"/>
          <p:cNvSpPr/>
          <p:nvPr/>
        </p:nvSpPr>
        <p:spPr>
          <a:xfrm>
            <a:off x="6676949" y="5190134"/>
            <a:ext cx="4839005" cy="933602"/>
          </a:xfrm>
          <a:prstGeom prst="roundRect">
            <a:avLst>
              <a:gd name="adj" fmla="val 7995"/>
            </a:avLst>
          </a:prstGeom>
          <a:solidFill>
            <a:srgbClr val="FFFFFF"/>
          </a:solidFill>
          <a:ln w="12700">
            <a:solidFill>
              <a:srgbClr val="E2E8F0"/>
            </a:solidFill>
            <a:prstDash val="solid"/>
          </a:ln>
        </p:spPr>
      </p:sp>
      <p:sp>
        <p:nvSpPr>
          <p:cNvPr id="62" name="Shape 54"/>
          <p:cNvSpPr/>
          <p:nvPr/>
        </p:nvSpPr>
        <p:spPr>
          <a:xfrm>
            <a:off x="6877202" y="5418734"/>
            <a:ext cx="323698" cy="476402"/>
          </a:xfrm>
          <a:prstGeom prst="roundRect">
            <a:avLst>
              <a:gd name="adj" fmla="val 83084"/>
            </a:avLst>
          </a:prstGeom>
          <a:solidFill>
            <a:srgbClr val="ECFDF5"/>
          </a:solidFill>
          <a:ln w="12700">
            <a:solidFill>
              <a:srgbClr val="FFFFFF">
                <a:alpha val="0"/>
              </a:srgbClr>
            </a:solidFill>
            <a:prstDash val="solid"/>
          </a:ln>
        </p:spPr>
      </p:sp>
      <p:pic>
        <p:nvPicPr>
          <p:cNvPr id="63" name="Image 6" descr="preencoded.png">    </p:cNvPr>
          <p:cNvPicPr>
            <a:picLocks noChangeAspect="1"/>
          </p:cNvPicPr>
          <p:nvPr/>
        </p:nvPicPr>
        <p:blipFill>
          <a:blip r:embed="rId7"/>
          <a:srcRect l="-133" r="-133" t="0" b="0"/>
          <a:stretch/>
        </p:blipFill>
        <p:spPr>
          <a:xfrm>
            <a:off x="6948526" y="5543093"/>
            <a:ext cx="171907" cy="228600"/>
          </a:xfrm>
          <a:prstGeom prst="rect">
            <a:avLst/>
          </a:prstGeom>
        </p:spPr>
      </p:pic>
      <p:sp>
        <p:nvSpPr>
          <p:cNvPr id="64" name="Text 55"/>
          <p:cNvSpPr txBox="1"/>
          <p:nvPr/>
        </p:nvSpPr>
        <p:spPr>
          <a:xfrm>
            <a:off x="7381951" y="5390388"/>
            <a:ext cx="4048963" cy="191110"/>
          </a:xfrm>
          <a:prstGeom prst="rect">
            <a:avLst/>
          </a:prstGeom>
          <a:noFill/>
          <a:ln/>
        </p:spPr>
        <p:txBody>
          <a:bodyPr wrap="square" lIns="0" tIns="0" rIns="0" bIns="0" rtlCol="0" anchor="ctr"/>
          <a:lstStyle/>
          <a:p>
            <a:pPr algn="l" indent="0" marL="0">
              <a:buNone/>
            </a:pPr>
            <a:r>
              <a:rPr lang="en-US" sz="1000" b="1" dirty="0">
                <a:solidFill>
                  <a:srgbClr val="111827"/>
                </a:solidFill>
                <a:latin typeface="Roboto" pitchFamily="34" charset="0"/>
                <a:ea typeface="Roboto" pitchFamily="34" charset="-122"/>
                <a:cs typeface="Roboto" pitchFamily="34" charset="-120"/>
              </a:rPr>
              <a:t>Audit Readiness</a:t>
            </a:r>
            <a:endParaRPr lang="en-US" sz="1000" dirty="0"/>
          </a:p>
        </p:txBody>
      </p:sp>
      <p:sp>
        <p:nvSpPr>
          <p:cNvPr id="65" name="Text 56"/>
          <p:cNvSpPr txBox="1"/>
          <p:nvPr/>
        </p:nvSpPr>
        <p:spPr>
          <a:xfrm>
            <a:off x="7381951" y="5618988"/>
            <a:ext cx="4010558"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"Test once, comply many" approach reduced audit preparation time by </a:t>
            </a:r>
            <a:pPr algn="l" indent="0" marL="0">
              <a:buNone/>
            </a:pPr>
            <a:r>
              <a:rPr lang="en-US" sz="900" b="1" dirty="0">
                <a:solidFill>
                  <a:srgbClr val="4B5563"/>
                </a:solidFill>
                <a:latin typeface="Roboto" pitchFamily="34" charset="0"/>
                <a:ea typeface="Roboto" pitchFamily="34" charset="-122"/>
                <a:cs typeface="Roboto" pitchFamily="34" charset="-120"/>
              </a:rPr>
              <a:t>40%</a:t>
            </a:r>
            <a:pPr algn="l" indent="0" marL="0">
              <a:buNone/>
            </a:pPr>
            <a:r>
              <a:rPr lang="en-US" sz="900" dirty="0">
                <a:solidFill>
                  <a:srgbClr val="4B5563"/>
                </a:solidFill>
                <a:latin typeface="Roboto" pitchFamily="34" charset="0"/>
                <a:ea typeface="Roboto" pitchFamily="34" charset="-122"/>
                <a:cs typeface="Roboto" pitchFamily="34" charset="-120"/>
              </a:rPr>
              <a:t> for annual HITRUST and ISO certifications.</a:t>
            </a:r>
            <a:endParaRPr lang="en-US" sz="900" dirty="0"/>
          </a:p>
        </p:txBody>
      </p:sp>
      <p:sp>
        <p:nvSpPr>
          <p:cNvPr id="66" name="Shape 57"/>
          <p:cNvSpPr/>
          <p:nvPr/>
        </p:nvSpPr>
        <p:spPr>
          <a:xfrm>
            <a:off x="6676949" y="6267298"/>
            <a:ext cx="4839005" cy="933602"/>
          </a:xfrm>
          <a:prstGeom prst="roundRect">
            <a:avLst>
              <a:gd name="adj" fmla="val 7995"/>
            </a:avLst>
          </a:prstGeom>
          <a:solidFill>
            <a:srgbClr val="FFFFFF"/>
          </a:solidFill>
          <a:ln w="12700">
            <a:solidFill>
              <a:srgbClr val="E2E8F0"/>
            </a:solidFill>
            <a:prstDash val="solid"/>
          </a:ln>
        </p:spPr>
      </p:sp>
      <p:sp>
        <p:nvSpPr>
          <p:cNvPr id="67" name="Shape 58"/>
          <p:cNvSpPr/>
          <p:nvPr/>
        </p:nvSpPr>
        <p:spPr>
          <a:xfrm>
            <a:off x="6877202" y="6495898"/>
            <a:ext cx="342900" cy="476402"/>
          </a:xfrm>
          <a:prstGeom prst="roundRect">
            <a:avLst>
              <a:gd name="adj" fmla="val 74074"/>
            </a:avLst>
          </a:prstGeom>
          <a:solidFill>
            <a:srgbClr val="ECFDF5"/>
          </a:solidFill>
          <a:ln w="12700">
            <a:solidFill>
              <a:srgbClr val="FFFFFF">
                <a:alpha val="0"/>
              </a:srgbClr>
            </a:solidFill>
            <a:prstDash val="solid"/>
          </a:ln>
        </p:spPr>
      </p:sp>
      <p:pic>
        <p:nvPicPr>
          <p:cNvPr id="68" name="Image 7" descr="preencoded.png">    </p:cNvPr>
          <p:cNvPicPr>
            <a:picLocks noChangeAspect="1"/>
          </p:cNvPicPr>
          <p:nvPr/>
        </p:nvPicPr>
        <p:blipFill>
          <a:blip r:embed="rId8"/>
          <a:srcRect l="0" r="0" t="0" b="0"/>
          <a:stretch/>
        </p:blipFill>
        <p:spPr>
          <a:xfrm>
            <a:off x="6933895" y="6619342"/>
            <a:ext cx="228600" cy="228600"/>
          </a:xfrm>
          <a:prstGeom prst="rect">
            <a:avLst/>
          </a:prstGeom>
        </p:spPr>
      </p:pic>
      <p:sp>
        <p:nvSpPr>
          <p:cNvPr id="69" name="Text 59"/>
          <p:cNvSpPr txBox="1"/>
          <p:nvPr/>
        </p:nvSpPr>
        <p:spPr>
          <a:xfrm>
            <a:off x="7409383" y="6466637"/>
            <a:ext cx="4029761" cy="191110"/>
          </a:xfrm>
          <a:prstGeom prst="rect">
            <a:avLst/>
          </a:prstGeom>
          <a:noFill/>
          <a:ln/>
        </p:spPr>
        <p:txBody>
          <a:bodyPr wrap="square" lIns="0" tIns="0" rIns="0" bIns="0" rtlCol="0" anchor="ctr"/>
          <a:lstStyle/>
          <a:p>
            <a:pPr algn="l" indent="0" marL="0">
              <a:buNone/>
            </a:pPr>
            <a:r>
              <a:rPr lang="en-US" sz="1000" b="1" dirty="0">
                <a:solidFill>
                  <a:srgbClr val="111827"/>
                </a:solidFill>
                <a:latin typeface="Roboto" pitchFamily="34" charset="0"/>
                <a:ea typeface="Roboto" pitchFamily="34" charset="-122"/>
                <a:cs typeface="Roboto" pitchFamily="34" charset="-120"/>
              </a:rPr>
              <a:t>Unified Risk View</a:t>
            </a:r>
            <a:endParaRPr lang="en-US" sz="1000" dirty="0"/>
          </a:p>
        </p:txBody>
      </p:sp>
      <p:sp>
        <p:nvSpPr>
          <p:cNvPr id="70" name="Text 60"/>
          <p:cNvSpPr txBox="1"/>
          <p:nvPr/>
        </p:nvSpPr>
        <p:spPr>
          <a:xfrm>
            <a:off x="7409383" y="6695237"/>
            <a:ext cx="3991356"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Single Risk Register (PM-9) provides executives visibility into both IT and clinical/OT risks in one dashboard.</a:t>
            </a:r>
            <a:endParaRPr lang="en-US" sz="900" dirty="0"/>
          </a:p>
        </p:txBody>
      </p:sp>
      <p:sp>
        <p:nvSpPr>
          <p:cNvPr id="71" name="Shape 61"/>
          <p:cNvSpPr/>
          <p:nvPr/>
        </p:nvSpPr>
        <p:spPr>
          <a:xfrm>
            <a:off x="0" y="8203082"/>
            <a:ext cx="12191695" cy="200254"/>
          </a:xfrm>
          <a:prstGeom prst="rect">
            <a:avLst/>
          </a:prstGeom>
          <a:solidFill>
            <a:srgbClr val="F1F5F9"/>
          </a:solidFill>
          <a:ln/>
        </p:spPr>
      </p:sp>
      <p:sp>
        <p:nvSpPr>
          <p:cNvPr id="72" name="Shape 62"/>
          <p:cNvSpPr/>
          <p:nvPr/>
        </p:nvSpPr>
        <p:spPr>
          <a:xfrm>
            <a:off x="0" y="8203082"/>
            <a:ext cx="12191695" cy="9144"/>
          </a:xfrm>
          <a:prstGeom prst="rect">
            <a:avLst/>
          </a:prstGeom>
          <a:solidFill>
            <a:srgbClr val="E2E8F0"/>
          </a:solidFill>
          <a:ln w="12700">
            <a:solidFill>
              <a:srgbClr val="E2E8F0">
                <a:alpha val="0"/>
              </a:srgbClr>
            </a:solidFill>
            <a:prstDash val="solid"/>
          </a:ln>
        </p:spPr>
      </p:sp>
      <p:sp>
        <p:nvSpPr>
          <p:cNvPr id="73" name="Text 63"/>
          <p:cNvSpPr txBox="1"/>
          <p:nvPr/>
        </p:nvSpPr>
        <p:spPr>
          <a:xfrm>
            <a:off x="476402" y="821222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74" name="Text 64"/>
          <p:cNvSpPr txBox="1"/>
          <p:nvPr/>
        </p:nvSpPr>
        <p:spPr>
          <a:xfrm>
            <a:off x="5252314" y="8212226"/>
            <a:ext cx="3653028"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Case Study 2: Healthcare Unified Control Implementation</a:t>
            </a:r>
            <a:endParaRPr lang="en-US" sz="900" dirty="0"/>
          </a:p>
        </p:txBody>
      </p:sp>
      <p:sp>
        <p:nvSpPr>
          <p:cNvPr id="75" name="Text 65"/>
          <p:cNvSpPr txBox="1"/>
          <p:nvPr/>
        </p:nvSpPr>
        <p:spPr>
          <a:xfrm>
            <a:off x="11204143" y="8212226"/>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107</a:t>
            </a:r>
            <a:endParaRPr lang="en-US" sz="900" dirty="0"/>
          </a:p>
        </p:txBody>
      </p:sp>
      <p:sp>
        <p:nvSpPr>
          <p:cNvPr id="76" name="Shape 66"/>
          <p:cNvSpPr/>
          <p:nvPr/>
        </p:nvSpPr>
        <p:spPr>
          <a:xfrm>
            <a:off x="0" y="0"/>
            <a:ext cx="12191695" cy="952805"/>
          </a:xfrm>
          <a:prstGeom prst="rect">
            <a:avLst/>
          </a:prstGeom>
          <a:solidFill>
            <a:srgbClr val="065F46"/>
          </a:solidFill>
          <a:ln w="12700">
            <a:solidFill>
              <a:srgbClr val="FFFFFF">
                <a:alpha val="0"/>
              </a:srgbClr>
            </a:solidFill>
            <a:prstDash val="solid"/>
          </a:ln>
        </p:spPr>
      </p:sp>
      <p:sp>
        <p:nvSpPr>
          <p:cNvPr id="77" name="Shape 67"/>
          <p:cNvSpPr/>
          <p:nvPr/>
        </p:nvSpPr>
        <p:spPr>
          <a:xfrm>
            <a:off x="0" y="914400"/>
            <a:ext cx="12191695" cy="38405"/>
          </a:xfrm>
          <a:prstGeom prst="rect">
            <a:avLst/>
          </a:prstGeom>
          <a:solidFill>
            <a:srgbClr val="34D399"/>
          </a:solidFill>
          <a:ln w="12700">
            <a:solidFill>
              <a:srgbClr val="FFFFFF">
                <a:alpha val="0"/>
              </a:srgbClr>
            </a:solidFill>
            <a:prstDash val="solid"/>
          </a:ln>
        </p:spPr>
      </p:sp>
      <p:pic>
        <p:nvPicPr>
          <p:cNvPr id="78" name="Image 8" descr="preencoded.png">    </p:cNvPr>
          <p:cNvPicPr>
            <a:picLocks noChangeAspect="1"/>
          </p:cNvPicPr>
          <p:nvPr/>
        </p:nvPicPr>
        <p:blipFill>
          <a:blip r:embed="rId9"/>
          <a:srcRect l="0" r="0" t="0" b="0"/>
          <a:stretch/>
        </p:blipFill>
        <p:spPr>
          <a:xfrm>
            <a:off x="476402" y="209398"/>
            <a:ext cx="152705" cy="152705"/>
          </a:xfrm>
          <a:prstGeom prst="rect">
            <a:avLst/>
          </a:prstGeom>
        </p:spPr>
      </p:pic>
      <p:sp>
        <p:nvSpPr>
          <p:cNvPr id="79" name="Text 68"/>
          <p:cNvSpPr txBox="1"/>
          <p:nvPr/>
        </p:nvSpPr>
        <p:spPr>
          <a:xfrm>
            <a:off x="705002" y="209398"/>
            <a:ext cx="1439266" cy="152705"/>
          </a:xfrm>
          <a:prstGeom prst="rect">
            <a:avLst/>
          </a:prstGeom>
          <a:noFill/>
          <a:ln/>
        </p:spPr>
        <p:txBody>
          <a:bodyPr wrap="square" lIns="0" tIns="0" rIns="0" bIns="0" rtlCol="0" anchor="ctr"/>
          <a:lstStyle/>
          <a:p>
            <a:pPr algn="l" indent="0" marL="0">
              <a:buNone/>
            </a:pPr>
            <a:r>
              <a:rPr lang="en-US" sz="900" b="1" spc="90" kern="0" dirty="0">
                <a:solidFill>
                  <a:srgbClr val="A7F3D0"/>
                </a:solidFill>
                <a:latin typeface="Roboto" pitchFamily="34" charset="0"/>
                <a:ea typeface="Roboto" pitchFamily="34" charset="-122"/>
                <a:cs typeface="Roboto" pitchFamily="34" charset="-120"/>
              </a:rPr>
              <a:t>Case Study Series</a:t>
            </a:r>
            <a:endParaRPr lang="en-US" sz="900" dirty="0"/>
          </a:p>
        </p:txBody>
      </p:sp>
      <p:sp>
        <p:nvSpPr>
          <p:cNvPr id="80" name="Text 69"/>
          <p:cNvSpPr txBox="1"/>
          <p:nvPr/>
        </p:nvSpPr>
        <p:spPr>
          <a:xfrm>
            <a:off x="476402" y="400507"/>
            <a:ext cx="6410858"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Case Study 2: Control Approach &amp; Outcomes</a:t>
            </a:r>
            <a:endParaRPr lang="en-US" sz="2200" dirty="0"/>
          </a:p>
        </p:txBody>
      </p:sp>
      <p:sp>
        <p:nvSpPr>
          <p:cNvPr id="81" name="Text 70"/>
          <p:cNvSpPr txBox="1"/>
          <p:nvPr/>
        </p:nvSpPr>
        <p:spPr>
          <a:xfrm>
            <a:off x="9793224" y="295351"/>
            <a:ext cx="2000707" cy="362102"/>
          </a:xfrm>
          <a:prstGeom prst="rect">
            <a:avLst/>
          </a:prstGeom>
          <a:solidFill>
            <a:srgbClr val="065F46">
              <a:alpha val="50000"/>
            </a:srgbClr>
          </a:solidFill>
          <a:ln w="12700">
            <a:solidFill>
              <a:srgbClr val="047857"/>
            </a:solidFill>
          </a:ln>
        </p:spPr>
        <p:txBody>
          <a:bodyPr wrap="square" lIns="0" tIns="0" rIns="0" bIns="0" rtlCol="0" anchor="ctr"/>
          <a:lstStyle/>
          <a:p>
            <a:pPr algn="l" indent="0" marL="0">
              <a:buNone/>
            </a:pPr>
            <a:r>
              <a:rPr lang="en-US" sz="1000" dirty="0">
                <a:solidFill>
                  <a:srgbClr val="D1FAE5"/>
                </a:solidFill>
                <a:latin typeface="ui-monospace" pitchFamily="34" charset="0"/>
                <a:ea typeface="ui-monospace" pitchFamily="34" charset="-122"/>
                <a:cs typeface="ui-monospace" pitchFamily="34" charset="-120"/>
              </a:rPr>
              <a:t>Unified Implementation </a:t>
            </a:r>
            <a:endParaRPr lang="en-US" sz="1000" dirty="0"/>
          </a:p>
        </p:txBody>
      </p:sp>
      <p:pic>
        <p:nvPicPr>
          <p:cNvPr id="82" name="Image 9" descr="preencoded.png">    </p:cNvPr>
          <p:cNvPicPr>
            <a:picLocks noChangeAspect="1"/>
          </p:cNvPicPr>
          <p:nvPr/>
        </p:nvPicPr>
        <p:blipFill>
          <a:blip r:embed="rId10"/>
          <a:srcRect l="0" r="0" t="0" b="0"/>
          <a:stretch/>
        </p:blipFill>
        <p:spPr>
          <a:xfrm>
            <a:off x="9583826" y="397764"/>
            <a:ext cx="133502" cy="133502"/>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752844"/>
          </a:xfrm>
          <a:prstGeom prst="rect">
            <a:avLst/>
          </a:prstGeom>
          <a:solidFill>
            <a:srgbClr val="F8FAFC"/>
          </a:solidFill>
          <a:ln w="12700">
            <a:solidFill>
              <a:srgbClr val="FFFFFF">
                <a:alpha val="0"/>
              </a:srgbClr>
            </a:solidFill>
            <a:prstDash val="solid"/>
          </a:ln>
        </p:spPr>
      </p:sp>
      <p:sp>
        <p:nvSpPr>
          <p:cNvPr id="5" name="Shape 3"/>
          <p:cNvSpPr/>
          <p:nvPr/>
        </p:nvSpPr>
        <p:spPr>
          <a:xfrm>
            <a:off x="476402" y="1333195"/>
            <a:ext cx="3933749" cy="5991149"/>
          </a:xfrm>
          <a:prstGeom prst="roundRect">
            <a:avLst>
              <a:gd name="adj" fmla="val 450"/>
            </a:avLst>
          </a:prstGeom>
          <a:solidFill>
            <a:srgbClr val="FFFFFF"/>
          </a:solidFill>
          <a:ln w="12700">
            <a:solidFill>
              <a:srgbClr val="E2E8F0"/>
            </a:solidFill>
            <a:prstDash val="solid"/>
          </a:ln>
        </p:spPr>
      </p:sp>
      <p:sp>
        <p:nvSpPr>
          <p:cNvPr id="6" name="Shape 4"/>
          <p:cNvSpPr/>
          <p:nvPr/>
        </p:nvSpPr>
        <p:spPr>
          <a:xfrm>
            <a:off x="485546" y="1343254"/>
            <a:ext cx="3914546" cy="552298"/>
          </a:xfrm>
          <a:prstGeom prst="rect">
            <a:avLst/>
          </a:prstGeom>
          <a:solidFill>
            <a:srgbClr val="F9FAFB"/>
          </a:solidFill>
          <a:ln/>
        </p:spPr>
      </p:sp>
      <p:sp>
        <p:nvSpPr>
          <p:cNvPr id="7" name="Shape 5"/>
          <p:cNvSpPr/>
          <p:nvPr/>
        </p:nvSpPr>
        <p:spPr>
          <a:xfrm>
            <a:off x="485546" y="1886407"/>
            <a:ext cx="3914546" cy="9144"/>
          </a:xfrm>
          <a:prstGeom prst="rect">
            <a:avLst/>
          </a:prstGeom>
          <a:solidFill>
            <a:srgbClr val="F1F5F9"/>
          </a:solidFill>
          <a:ln w="12700">
            <a:solidFill>
              <a:srgbClr val="F1F5F9">
                <a:alpha val="0"/>
              </a:srgbClr>
            </a:solidFill>
            <a:prstDash val="solid"/>
          </a:ln>
        </p:spPr>
      </p:sp>
      <p:sp>
        <p:nvSpPr>
          <p:cNvPr id="8" name="Text 6"/>
          <p:cNvSpPr txBox="1"/>
          <p:nvPr/>
        </p:nvSpPr>
        <p:spPr>
          <a:xfrm>
            <a:off x="923544" y="1343254"/>
            <a:ext cx="3553358"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Scenario Context </a:t>
            </a:r>
            <a:endParaRPr lang="en-US" sz="1300" dirty="0"/>
          </a:p>
        </p:txBody>
      </p:sp>
      <p:pic>
        <p:nvPicPr>
          <p:cNvPr id="9" name="Image 0" descr="preencoded.png">    </p:cNvPr>
          <p:cNvPicPr>
            <a:picLocks noChangeAspect="1"/>
          </p:cNvPicPr>
          <p:nvPr/>
        </p:nvPicPr>
        <p:blipFill>
          <a:blip r:embed="rId1"/>
          <a:srcRect l="0" r="0" t="0" b="0"/>
          <a:stretch/>
        </p:blipFill>
        <p:spPr>
          <a:xfrm>
            <a:off x="676656" y="1526134"/>
            <a:ext cx="171907" cy="171907"/>
          </a:xfrm>
          <a:prstGeom prst="rect">
            <a:avLst/>
          </a:prstGeom>
        </p:spPr>
      </p:pic>
      <p:sp>
        <p:nvSpPr>
          <p:cNvPr id="10" name="Text 7"/>
          <p:cNvSpPr txBox="1"/>
          <p:nvPr/>
        </p:nvSpPr>
        <p:spPr>
          <a:xfrm>
            <a:off x="676656" y="2080260"/>
            <a:ext cx="3648456"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Organization Profile</a:t>
            </a:r>
            <a:endParaRPr lang="en-US" sz="1200" dirty="0"/>
          </a:p>
        </p:txBody>
      </p:sp>
      <p:sp>
        <p:nvSpPr>
          <p:cNvPr id="11" name="Text 8"/>
          <p:cNvSpPr txBox="1"/>
          <p:nvPr/>
        </p:nvSpPr>
        <p:spPr>
          <a:xfrm>
            <a:off x="676656" y="2384755"/>
            <a:ext cx="3610051" cy="866851"/>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"TechStream Inc.," a modern software company utilizing agile DevOps practices, is seeking to secure its software development lifecycle (SDLC) to meet new federal supply chain security requirements.</a:t>
            </a:r>
            <a:endParaRPr lang="en-US" sz="1000" dirty="0"/>
          </a:p>
        </p:txBody>
      </p:sp>
      <p:sp>
        <p:nvSpPr>
          <p:cNvPr id="12" name="Shape 9"/>
          <p:cNvSpPr/>
          <p:nvPr/>
        </p:nvSpPr>
        <p:spPr>
          <a:xfrm>
            <a:off x="676656" y="3404311"/>
            <a:ext cx="1009498" cy="247802"/>
          </a:xfrm>
          <a:prstGeom prst="roundRect">
            <a:avLst>
              <a:gd name="adj" fmla="val 212887"/>
            </a:avLst>
          </a:prstGeom>
          <a:solidFill>
            <a:srgbClr val="FCE7F3"/>
          </a:solidFill>
          <a:ln w="12700">
            <a:solidFill>
              <a:srgbClr val="FFFFFF">
                <a:alpha val="0"/>
              </a:srgbClr>
            </a:solidFill>
            <a:prstDash val="solid"/>
          </a:ln>
        </p:spPr>
      </p:sp>
      <p:sp>
        <p:nvSpPr>
          <p:cNvPr id="13" name="Text 10"/>
          <p:cNvSpPr txBox="1"/>
          <p:nvPr/>
        </p:nvSpPr>
        <p:spPr>
          <a:xfrm>
            <a:off x="676656" y="3404311"/>
            <a:ext cx="10671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BE185D"/>
                </a:solidFill>
                <a:latin typeface="Roboto" pitchFamily="34" charset="0"/>
                <a:ea typeface="Roboto" pitchFamily="34" charset="-122"/>
                <a:cs typeface="Roboto" pitchFamily="34" charset="-120"/>
              </a:rPr>
              <a:t>Modern DevOps</a:t>
            </a:r>
            <a:endParaRPr lang="en-US" sz="900" dirty="0"/>
          </a:p>
        </p:txBody>
      </p:sp>
      <p:sp>
        <p:nvSpPr>
          <p:cNvPr id="14" name="Shape 11"/>
          <p:cNvSpPr/>
          <p:nvPr/>
        </p:nvSpPr>
        <p:spPr>
          <a:xfrm>
            <a:off x="1761134" y="3404311"/>
            <a:ext cx="847649" cy="247802"/>
          </a:xfrm>
          <a:prstGeom prst="roundRect">
            <a:avLst>
              <a:gd name="adj" fmla="val 212887"/>
            </a:avLst>
          </a:prstGeom>
          <a:solidFill>
            <a:srgbClr val="FFEDD5"/>
          </a:solidFill>
          <a:ln w="12700">
            <a:solidFill>
              <a:srgbClr val="FFFFFF">
                <a:alpha val="0"/>
              </a:srgbClr>
            </a:solidFill>
            <a:prstDash val="solid"/>
          </a:ln>
        </p:spPr>
      </p:sp>
      <p:sp>
        <p:nvSpPr>
          <p:cNvPr id="15" name="Text 12"/>
          <p:cNvSpPr txBox="1"/>
          <p:nvPr/>
        </p:nvSpPr>
        <p:spPr>
          <a:xfrm>
            <a:off x="1761134" y="3404311"/>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9A3412"/>
                </a:solidFill>
                <a:latin typeface="Roboto" pitchFamily="34" charset="0"/>
                <a:ea typeface="Roboto" pitchFamily="34" charset="-122"/>
                <a:cs typeface="Roboto" pitchFamily="34" charset="-120"/>
              </a:rPr>
              <a:t>SCRM Focus</a:t>
            </a:r>
            <a:endParaRPr lang="en-US" sz="900" dirty="0"/>
          </a:p>
        </p:txBody>
      </p:sp>
      <p:sp>
        <p:nvSpPr>
          <p:cNvPr id="16" name="Shape 13"/>
          <p:cNvSpPr/>
          <p:nvPr/>
        </p:nvSpPr>
        <p:spPr>
          <a:xfrm>
            <a:off x="2681935" y="3404311"/>
            <a:ext cx="847649" cy="247802"/>
          </a:xfrm>
          <a:prstGeom prst="roundRect">
            <a:avLst>
              <a:gd name="adj" fmla="val 212887"/>
            </a:avLst>
          </a:prstGeom>
          <a:solidFill>
            <a:srgbClr val="E0E7FF"/>
          </a:solidFill>
          <a:ln w="12700">
            <a:solidFill>
              <a:srgbClr val="FFFFFF">
                <a:alpha val="0"/>
              </a:srgbClr>
            </a:solidFill>
            <a:prstDash val="solid"/>
          </a:ln>
        </p:spPr>
      </p:sp>
      <p:sp>
        <p:nvSpPr>
          <p:cNvPr id="17" name="Text 14"/>
          <p:cNvSpPr txBox="1"/>
          <p:nvPr/>
        </p:nvSpPr>
        <p:spPr>
          <a:xfrm>
            <a:off x="2681935" y="3404311"/>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3730A3"/>
                </a:solidFill>
                <a:latin typeface="Roboto" pitchFamily="34" charset="0"/>
                <a:ea typeface="Roboto" pitchFamily="34" charset="-122"/>
                <a:cs typeface="Roboto" pitchFamily="34" charset="-120"/>
              </a:rPr>
              <a:t>Cloud Native</a:t>
            </a:r>
            <a:endParaRPr lang="en-US" sz="900" dirty="0"/>
          </a:p>
        </p:txBody>
      </p:sp>
      <p:pic>
        <p:nvPicPr>
          <p:cNvPr id="18" name="Image 1" descr="preencoded.png">    </p:cNvPr>
          <p:cNvPicPr>
            <a:picLocks noChangeAspect="1"/>
          </p:cNvPicPr>
          <p:nvPr/>
        </p:nvPicPr>
        <p:blipFill>
          <a:blip r:embed="rId2"/>
          <a:srcRect l="0" r="0" t="-5" b="-5"/>
          <a:stretch/>
        </p:blipFill>
        <p:spPr>
          <a:xfrm>
            <a:off x="676656" y="5713171"/>
            <a:ext cx="3534156" cy="1410005"/>
          </a:xfrm>
          <a:prstGeom prst="rect">
            <a:avLst/>
          </a:prstGeom>
        </p:spPr>
      </p:pic>
      <p:sp>
        <p:nvSpPr>
          <p:cNvPr id="19" name="Text 15"/>
          <p:cNvSpPr txBox="1"/>
          <p:nvPr/>
        </p:nvSpPr>
        <p:spPr>
          <a:xfrm>
            <a:off x="905256" y="5903366"/>
            <a:ext cx="3229661"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Key Business Driver</a:t>
            </a:r>
            <a:endParaRPr lang="en-US" sz="1000" dirty="0"/>
          </a:p>
        </p:txBody>
      </p:sp>
      <p:sp>
        <p:nvSpPr>
          <p:cNvPr id="20" name="Text 16"/>
          <p:cNvSpPr txBox="1"/>
          <p:nvPr/>
        </p:nvSpPr>
        <p:spPr>
          <a:xfrm>
            <a:off x="905256" y="6170371"/>
            <a:ext cx="3191256" cy="762610"/>
          </a:xfrm>
          <a:prstGeom prst="rect">
            <a:avLst/>
          </a:prstGeom>
          <a:noFill/>
          <a:ln/>
        </p:spPr>
        <p:txBody>
          <a:bodyPr wrap="square" lIns="0" tIns="0" rIns="0" bIns="0" rtlCol="0" anchor="t"/>
          <a:lstStyle/>
          <a:p>
            <a:pPr algn="l" indent="0" marL="0">
              <a:buNone/>
            </a:pPr>
            <a:r>
              <a:rPr lang="en-US" sz="1000" i="1" dirty="0">
                <a:solidFill>
                  <a:srgbClr val="1E40AF"/>
                </a:solidFill>
                <a:latin typeface="Roboto" pitchFamily="34" charset="0"/>
                <a:ea typeface="Roboto" pitchFamily="34" charset="-122"/>
                <a:cs typeface="Roboto" pitchFamily="34" charset="-120"/>
              </a:rPr>
              <a:t>"We release code 50 times a day, but our federal customers are demanding proof of supply chain integrity, SBOMs, and secure build environments before renewing contracts."</a:t>
            </a:r>
            <a:endParaRPr lang="en-US" sz="1000" dirty="0"/>
          </a:p>
        </p:txBody>
      </p:sp>
      <p:sp>
        <p:nvSpPr>
          <p:cNvPr id="21" name="Shape 17"/>
          <p:cNvSpPr/>
          <p:nvPr/>
        </p:nvSpPr>
        <p:spPr>
          <a:xfrm>
            <a:off x="4791456" y="1333195"/>
            <a:ext cx="6924751" cy="2905049"/>
          </a:xfrm>
          <a:prstGeom prst="roundRect">
            <a:avLst>
              <a:gd name="adj" fmla="val 826"/>
            </a:avLst>
          </a:prstGeom>
          <a:solidFill>
            <a:srgbClr val="FFFFFF"/>
          </a:solidFill>
          <a:ln w="12700">
            <a:solidFill>
              <a:srgbClr val="E2E8F0"/>
            </a:solidFill>
            <a:prstDash val="solid"/>
          </a:ln>
        </p:spPr>
      </p:sp>
      <p:sp>
        <p:nvSpPr>
          <p:cNvPr id="22" name="Shape 18"/>
          <p:cNvSpPr/>
          <p:nvPr/>
        </p:nvSpPr>
        <p:spPr>
          <a:xfrm>
            <a:off x="4800600" y="1343254"/>
            <a:ext cx="6905549" cy="552298"/>
          </a:xfrm>
          <a:prstGeom prst="rect">
            <a:avLst/>
          </a:prstGeom>
          <a:solidFill>
            <a:srgbClr val="F9FAFB"/>
          </a:solidFill>
          <a:ln/>
        </p:spPr>
      </p:sp>
      <p:sp>
        <p:nvSpPr>
          <p:cNvPr id="23" name="Shape 19"/>
          <p:cNvSpPr/>
          <p:nvPr/>
        </p:nvSpPr>
        <p:spPr>
          <a:xfrm>
            <a:off x="4800600" y="1886407"/>
            <a:ext cx="6905549" cy="9144"/>
          </a:xfrm>
          <a:prstGeom prst="rect">
            <a:avLst/>
          </a:prstGeom>
          <a:solidFill>
            <a:srgbClr val="F1F5F9"/>
          </a:solidFill>
          <a:ln w="12700">
            <a:solidFill>
              <a:srgbClr val="F1F5F9">
                <a:alpha val="0"/>
              </a:srgbClr>
            </a:solidFill>
            <a:prstDash val="solid"/>
          </a:ln>
        </p:spPr>
      </p:sp>
      <p:sp>
        <p:nvSpPr>
          <p:cNvPr id="24" name="Text 20"/>
          <p:cNvSpPr txBox="1"/>
          <p:nvPr/>
        </p:nvSpPr>
        <p:spPr>
          <a:xfrm>
            <a:off x="5210251" y="1343254"/>
            <a:ext cx="6572707"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Current CI/CD Pipeline &amp; Vulnerabilities </a:t>
            </a:r>
            <a:endParaRPr lang="en-US" sz="1300" dirty="0"/>
          </a:p>
        </p:txBody>
      </p:sp>
      <p:pic>
        <p:nvPicPr>
          <p:cNvPr id="25" name="Image 2" descr="preencoded.png">    </p:cNvPr>
          <p:cNvPicPr>
            <a:picLocks noChangeAspect="1"/>
          </p:cNvPicPr>
          <p:nvPr/>
        </p:nvPicPr>
        <p:blipFill>
          <a:blip r:embed="rId3"/>
          <a:srcRect l="0" r="0" t="-2725" b="-2725"/>
          <a:stretch/>
        </p:blipFill>
        <p:spPr>
          <a:xfrm>
            <a:off x="4990795" y="1526134"/>
            <a:ext cx="142646" cy="171907"/>
          </a:xfrm>
          <a:prstGeom prst="rect">
            <a:avLst/>
          </a:prstGeom>
        </p:spPr>
      </p:pic>
      <p:sp>
        <p:nvSpPr>
          <p:cNvPr id="26" name="Shape 21"/>
          <p:cNvSpPr/>
          <p:nvPr/>
        </p:nvSpPr>
        <p:spPr>
          <a:xfrm>
            <a:off x="4990795" y="2461565"/>
            <a:ext cx="1438351" cy="952805"/>
          </a:xfrm>
          <a:prstGeom prst="roundRect">
            <a:avLst>
              <a:gd name="adj" fmla="val 5758"/>
            </a:avLst>
          </a:prstGeom>
          <a:solidFill>
            <a:srgbClr val="F8FAFC"/>
          </a:solidFill>
          <a:ln w="25400">
            <a:solidFill>
              <a:srgbClr val="CBD5E1"/>
            </a:solidFill>
            <a:prstDash val="solid"/>
          </a:ln>
        </p:spPr>
      </p:sp>
      <p:pic>
        <p:nvPicPr>
          <p:cNvPr id="27" name="Image 3" descr="preencoded.png">    </p:cNvPr>
          <p:cNvPicPr>
            <a:picLocks noChangeAspect="1"/>
          </p:cNvPicPr>
          <p:nvPr/>
        </p:nvPicPr>
        <p:blipFill>
          <a:blip r:embed="rId4"/>
          <a:srcRect l="-80" r="-80" t="0" b="0"/>
          <a:stretch/>
        </p:blipFill>
        <p:spPr>
          <a:xfrm>
            <a:off x="5567782" y="2595067"/>
            <a:ext cx="286207" cy="228600"/>
          </a:xfrm>
          <a:prstGeom prst="rect">
            <a:avLst/>
          </a:prstGeom>
        </p:spPr>
      </p:pic>
      <p:sp>
        <p:nvSpPr>
          <p:cNvPr id="28" name="Text 22"/>
          <p:cNvSpPr txBox="1"/>
          <p:nvPr/>
        </p:nvSpPr>
        <p:spPr>
          <a:xfrm>
            <a:off x="5383073" y="2899562"/>
            <a:ext cx="782726"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Source Code</a:t>
            </a:r>
            <a:endParaRPr lang="en-US" sz="900" dirty="0"/>
          </a:p>
        </p:txBody>
      </p:sp>
      <p:sp>
        <p:nvSpPr>
          <p:cNvPr id="29" name="Text 23"/>
          <p:cNvSpPr txBox="1"/>
          <p:nvPr/>
        </p:nvSpPr>
        <p:spPr>
          <a:xfrm>
            <a:off x="5430622" y="3052267"/>
            <a:ext cx="566928" cy="228600"/>
          </a:xfrm>
          <a:prstGeom prst="rect">
            <a:avLst/>
          </a:prstGeom>
          <a:noFill/>
          <a:ln/>
        </p:spPr>
        <p:txBody>
          <a:bodyPr wrap="square" lIns="0" tIns="0" rIns="0" bIns="0" rtlCol="0" anchor="ctr"/>
          <a:lstStyle/>
          <a:p>
            <a:pPr algn="ctr" indent="0" marL="0">
              <a:buNone/>
            </a:pPr>
            <a:r>
              <a:rPr lang="en-US" sz="1200" dirty="0">
                <a:solidFill>
                  <a:srgbClr val="6B7280"/>
                </a:solidFill>
                <a:latin typeface="Roboto" pitchFamily="34" charset="0"/>
                <a:ea typeface="Roboto" pitchFamily="34" charset="-122"/>
                <a:cs typeface="Roboto" pitchFamily="34" charset="-120"/>
              </a:rPr>
              <a:t>GitHub</a:t>
            </a:r>
            <a:endParaRPr lang="en-US" sz="1200" dirty="0"/>
          </a:p>
        </p:txBody>
      </p:sp>
      <p:pic>
        <p:nvPicPr>
          <p:cNvPr id="30" name="Image 4" descr="preencoded.png">    </p:cNvPr>
          <p:cNvPicPr>
            <a:picLocks noChangeAspect="1"/>
          </p:cNvPicPr>
          <p:nvPr/>
        </p:nvPicPr>
        <p:blipFill>
          <a:blip r:embed="rId5"/>
          <a:srcRect l="-1082" r="-1082" t="0" b="0"/>
          <a:stretch/>
        </p:blipFill>
        <p:spPr>
          <a:xfrm>
            <a:off x="6476695" y="2832811"/>
            <a:ext cx="161849" cy="181051"/>
          </a:xfrm>
          <a:prstGeom prst="rect">
            <a:avLst/>
          </a:prstGeom>
        </p:spPr>
      </p:pic>
      <p:sp>
        <p:nvSpPr>
          <p:cNvPr id="31" name="Shape 24"/>
          <p:cNvSpPr/>
          <p:nvPr/>
        </p:nvSpPr>
        <p:spPr>
          <a:xfrm>
            <a:off x="6687007" y="2366467"/>
            <a:ext cx="1438351" cy="1143000"/>
          </a:xfrm>
          <a:prstGeom prst="roundRect">
            <a:avLst>
              <a:gd name="adj" fmla="val 4000"/>
            </a:avLst>
          </a:prstGeom>
          <a:solidFill>
            <a:srgbClr val="FEF2F2"/>
          </a:solidFill>
          <a:ln w="25400">
            <a:solidFill>
              <a:srgbClr val="FCA5A5"/>
            </a:solidFill>
            <a:prstDash val="solid"/>
          </a:ln>
        </p:spPr>
      </p:sp>
      <p:sp>
        <p:nvSpPr>
          <p:cNvPr id="32" name="Shape 25"/>
          <p:cNvSpPr/>
          <p:nvPr/>
        </p:nvSpPr>
        <p:spPr>
          <a:xfrm>
            <a:off x="7972654" y="2289658"/>
            <a:ext cx="228600" cy="228600"/>
          </a:xfrm>
          <a:prstGeom prst="ellipse">
            <a:avLst/>
          </a:prstGeom>
          <a:solidFill>
            <a:srgbClr val="EF4444"/>
          </a:solidFill>
          <a:ln w="25400">
            <a:solidFill>
              <a:srgbClr val="FFFFFF"/>
            </a:solidFill>
            <a:prstDash val="solid"/>
          </a:ln>
        </p:spPr>
      </p:sp>
      <p:pic>
        <p:nvPicPr>
          <p:cNvPr id="33" name="Image 5" descr="preencoded.png">    </p:cNvPr>
          <p:cNvPicPr>
            <a:picLocks noChangeAspect="1"/>
          </p:cNvPicPr>
          <p:nvPr/>
        </p:nvPicPr>
        <p:blipFill>
          <a:blip r:embed="rId6"/>
          <a:srcRect l="-17200" r="-17200" t="0" b="0"/>
          <a:stretch/>
        </p:blipFill>
        <p:spPr>
          <a:xfrm>
            <a:off x="8076895" y="2347265"/>
            <a:ext cx="19202" cy="114300"/>
          </a:xfrm>
          <a:prstGeom prst="rect">
            <a:avLst/>
          </a:prstGeom>
        </p:spPr>
      </p:pic>
      <p:pic>
        <p:nvPicPr>
          <p:cNvPr id="34" name="Image 6" descr="preencoded.png">    </p:cNvPr>
          <p:cNvPicPr>
            <a:picLocks noChangeAspect="1"/>
          </p:cNvPicPr>
          <p:nvPr/>
        </p:nvPicPr>
        <p:blipFill>
          <a:blip r:embed="rId7"/>
          <a:srcRect l="0" r="0" t="-45" b="-45"/>
          <a:stretch/>
        </p:blipFill>
        <p:spPr>
          <a:xfrm>
            <a:off x="7276795" y="2480767"/>
            <a:ext cx="256946" cy="228600"/>
          </a:xfrm>
          <a:prstGeom prst="rect">
            <a:avLst/>
          </a:prstGeom>
        </p:spPr>
      </p:pic>
      <p:sp>
        <p:nvSpPr>
          <p:cNvPr id="35" name="Text 26"/>
          <p:cNvSpPr txBox="1"/>
          <p:nvPr/>
        </p:nvSpPr>
        <p:spPr>
          <a:xfrm>
            <a:off x="7097573" y="2785262"/>
            <a:ext cx="737006" cy="152705"/>
          </a:xfrm>
          <a:prstGeom prst="rect">
            <a:avLst/>
          </a:prstGeom>
          <a:noFill/>
          <a:ln/>
        </p:spPr>
        <p:txBody>
          <a:bodyPr wrap="square" lIns="0" tIns="0" rIns="0" bIns="0" rtlCol="0" anchor="ctr"/>
          <a:lstStyle/>
          <a:p>
            <a:pPr algn="l" indent="0" marL="0">
              <a:buNone/>
            </a:pPr>
            <a:r>
              <a:rPr lang="en-US" sz="900" b="1" dirty="0">
                <a:solidFill>
                  <a:srgbClr val="991B1B"/>
                </a:solidFill>
                <a:latin typeface="Roboto" pitchFamily="34" charset="0"/>
                <a:ea typeface="Roboto" pitchFamily="34" charset="-122"/>
                <a:cs typeface="Roboto" pitchFamily="34" charset="-120"/>
              </a:rPr>
              <a:t>Build &amp; Test</a:t>
            </a:r>
            <a:endParaRPr lang="en-US" sz="900" dirty="0"/>
          </a:p>
        </p:txBody>
      </p:sp>
      <p:sp>
        <p:nvSpPr>
          <p:cNvPr id="36" name="Text 27"/>
          <p:cNvSpPr txBox="1"/>
          <p:nvPr/>
        </p:nvSpPr>
        <p:spPr>
          <a:xfrm>
            <a:off x="6772046" y="2937967"/>
            <a:ext cx="1267358" cy="457200"/>
          </a:xfrm>
          <a:prstGeom prst="rect">
            <a:avLst/>
          </a:prstGeom>
          <a:noFill/>
          <a:ln/>
        </p:spPr>
        <p:txBody>
          <a:bodyPr wrap="square" lIns="0" tIns="0" rIns="0" bIns="0" rtlCol="0" anchor="t"/>
          <a:lstStyle/>
          <a:p>
            <a:pPr algn="ctr" indent="0" marL="0">
              <a:buNone/>
            </a:pPr>
            <a:r>
              <a:rPr lang="en-US" sz="1200" dirty="0">
                <a:solidFill>
                  <a:srgbClr val="DC2626"/>
                </a:solidFill>
                <a:latin typeface="Roboto" pitchFamily="34" charset="0"/>
                <a:ea typeface="Roboto" pitchFamily="34" charset="-122"/>
                <a:cs typeface="Roboto" pitchFamily="34" charset="-120"/>
              </a:rPr>
              <a:t>Jenkins (Unsecured)</a:t>
            </a:r>
            <a:endParaRPr lang="en-US" sz="1200" dirty="0"/>
          </a:p>
        </p:txBody>
      </p:sp>
      <p:pic>
        <p:nvPicPr>
          <p:cNvPr id="37" name="Image 7" descr="preencoded.png">    </p:cNvPr>
          <p:cNvPicPr>
            <a:picLocks noChangeAspect="1"/>
          </p:cNvPicPr>
          <p:nvPr/>
        </p:nvPicPr>
        <p:blipFill>
          <a:blip r:embed="rId8"/>
          <a:srcRect l="-1082" r="-1082" t="0" b="0"/>
          <a:stretch/>
        </p:blipFill>
        <p:spPr>
          <a:xfrm>
            <a:off x="8172907" y="2832811"/>
            <a:ext cx="161849" cy="181051"/>
          </a:xfrm>
          <a:prstGeom prst="rect">
            <a:avLst/>
          </a:prstGeom>
        </p:spPr>
      </p:pic>
      <p:sp>
        <p:nvSpPr>
          <p:cNvPr id="38" name="Shape 28"/>
          <p:cNvSpPr/>
          <p:nvPr/>
        </p:nvSpPr>
        <p:spPr>
          <a:xfrm>
            <a:off x="8382305" y="2366467"/>
            <a:ext cx="1438351" cy="1143000"/>
          </a:xfrm>
          <a:prstGeom prst="roundRect">
            <a:avLst>
              <a:gd name="adj" fmla="val 4000"/>
            </a:avLst>
          </a:prstGeom>
          <a:solidFill>
            <a:srgbClr val="FEF2F2"/>
          </a:solidFill>
          <a:ln w="25400">
            <a:solidFill>
              <a:srgbClr val="FCA5A5"/>
            </a:solidFill>
            <a:prstDash val="solid"/>
          </a:ln>
        </p:spPr>
      </p:sp>
      <p:sp>
        <p:nvSpPr>
          <p:cNvPr id="39" name="Shape 29"/>
          <p:cNvSpPr/>
          <p:nvPr/>
        </p:nvSpPr>
        <p:spPr>
          <a:xfrm>
            <a:off x="9667951" y="2289658"/>
            <a:ext cx="228600" cy="228600"/>
          </a:xfrm>
          <a:prstGeom prst="ellipse">
            <a:avLst/>
          </a:prstGeom>
          <a:solidFill>
            <a:srgbClr val="EF4444"/>
          </a:solidFill>
          <a:ln w="25400">
            <a:solidFill>
              <a:srgbClr val="FFFFFF"/>
            </a:solidFill>
            <a:prstDash val="solid"/>
          </a:ln>
        </p:spPr>
      </p:sp>
      <p:pic>
        <p:nvPicPr>
          <p:cNvPr id="40" name="Image 8" descr="preencoded.png">    </p:cNvPr>
          <p:cNvPicPr>
            <a:picLocks noChangeAspect="1"/>
          </p:cNvPicPr>
          <p:nvPr/>
        </p:nvPicPr>
        <p:blipFill>
          <a:blip r:embed="rId9"/>
          <a:srcRect l="-17200" r="-17200" t="0" b="0"/>
          <a:stretch/>
        </p:blipFill>
        <p:spPr>
          <a:xfrm>
            <a:off x="9773107" y="2347265"/>
            <a:ext cx="19202" cy="114300"/>
          </a:xfrm>
          <a:prstGeom prst="rect">
            <a:avLst/>
          </a:prstGeom>
        </p:spPr>
      </p:pic>
      <p:pic>
        <p:nvPicPr>
          <p:cNvPr id="41" name="Image 9" descr="preencoded.png">    </p:cNvPr>
          <p:cNvPicPr>
            <a:picLocks noChangeAspect="1"/>
          </p:cNvPicPr>
          <p:nvPr/>
        </p:nvPicPr>
        <p:blipFill>
          <a:blip r:embed="rId10"/>
          <a:srcRect l="-80" r="-80" t="0" b="0"/>
          <a:stretch/>
        </p:blipFill>
        <p:spPr>
          <a:xfrm>
            <a:off x="8958377" y="2480767"/>
            <a:ext cx="286207" cy="228600"/>
          </a:xfrm>
          <a:prstGeom prst="rect">
            <a:avLst/>
          </a:prstGeom>
        </p:spPr>
      </p:pic>
      <p:sp>
        <p:nvSpPr>
          <p:cNvPr id="42" name="Text 30"/>
          <p:cNvSpPr txBox="1"/>
          <p:nvPr/>
        </p:nvSpPr>
        <p:spPr>
          <a:xfrm>
            <a:off x="8754466" y="2785262"/>
            <a:ext cx="827532" cy="152705"/>
          </a:xfrm>
          <a:prstGeom prst="rect">
            <a:avLst/>
          </a:prstGeom>
          <a:noFill/>
          <a:ln/>
        </p:spPr>
        <p:txBody>
          <a:bodyPr wrap="square" lIns="0" tIns="0" rIns="0" bIns="0" rtlCol="0" anchor="ctr"/>
          <a:lstStyle/>
          <a:p>
            <a:pPr algn="l" indent="0" marL="0">
              <a:buNone/>
            </a:pPr>
            <a:r>
              <a:rPr lang="en-US" sz="900" b="1" dirty="0">
                <a:solidFill>
                  <a:srgbClr val="991B1B"/>
                </a:solidFill>
                <a:latin typeface="Roboto" pitchFamily="34" charset="0"/>
                <a:ea typeface="Roboto" pitchFamily="34" charset="-122"/>
                <a:cs typeface="Roboto" pitchFamily="34" charset="-120"/>
              </a:rPr>
              <a:t>Artifact Store</a:t>
            </a:r>
            <a:endParaRPr lang="en-US" sz="900" dirty="0"/>
          </a:p>
        </p:txBody>
      </p:sp>
      <p:sp>
        <p:nvSpPr>
          <p:cNvPr id="43" name="Text 31"/>
          <p:cNvSpPr txBox="1"/>
          <p:nvPr/>
        </p:nvSpPr>
        <p:spPr>
          <a:xfrm>
            <a:off x="8467344" y="2937967"/>
            <a:ext cx="1267358" cy="457200"/>
          </a:xfrm>
          <a:prstGeom prst="rect">
            <a:avLst/>
          </a:prstGeom>
          <a:noFill/>
          <a:ln/>
        </p:spPr>
        <p:txBody>
          <a:bodyPr wrap="square" lIns="0" tIns="0" rIns="0" bIns="0" rtlCol="0" anchor="t"/>
          <a:lstStyle/>
          <a:p>
            <a:pPr algn="ctr" indent="0" marL="0">
              <a:buNone/>
            </a:pPr>
            <a:r>
              <a:rPr lang="en-US" sz="1200" dirty="0">
                <a:solidFill>
                  <a:srgbClr val="DC2626"/>
                </a:solidFill>
                <a:latin typeface="Roboto" pitchFamily="34" charset="0"/>
                <a:ea typeface="Roboto" pitchFamily="34" charset="-122"/>
                <a:cs typeface="Roboto" pitchFamily="34" charset="-120"/>
              </a:rPr>
              <a:t>Docker Hub (Public)</a:t>
            </a:r>
            <a:endParaRPr lang="en-US" sz="1200" dirty="0"/>
          </a:p>
        </p:txBody>
      </p:sp>
      <p:pic>
        <p:nvPicPr>
          <p:cNvPr id="44" name="Image 10" descr="preencoded.png">    </p:cNvPr>
          <p:cNvPicPr>
            <a:picLocks noChangeAspect="1"/>
          </p:cNvPicPr>
          <p:nvPr/>
        </p:nvPicPr>
        <p:blipFill>
          <a:blip r:embed="rId11"/>
          <a:srcRect l="-1082" r="-1082" t="0" b="0"/>
          <a:stretch/>
        </p:blipFill>
        <p:spPr>
          <a:xfrm>
            <a:off x="9868205" y="2832811"/>
            <a:ext cx="161849" cy="181051"/>
          </a:xfrm>
          <a:prstGeom prst="rect">
            <a:avLst/>
          </a:prstGeom>
        </p:spPr>
      </p:pic>
      <p:sp>
        <p:nvSpPr>
          <p:cNvPr id="45" name="Shape 32"/>
          <p:cNvSpPr/>
          <p:nvPr/>
        </p:nvSpPr>
        <p:spPr>
          <a:xfrm>
            <a:off x="10077602" y="2461565"/>
            <a:ext cx="1438351" cy="952805"/>
          </a:xfrm>
          <a:prstGeom prst="roundRect">
            <a:avLst>
              <a:gd name="adj" fmla="val 5758"/>
            </a:avLst>
          </a:prstGeom>
          <a:solidFill>
            <a:srgbClr val="F8FAFC"/>
          </a:solidFill>
          <a:ln w="25400">
            <a:solidFill>
              <a:srgbClr val="CBD5E1"/>
            </a:solidFill>
            <a:prstDash val="solid"/>
          </a:ln>
        </p:spPr>
      </p:sp>
      <p:pic>
        <p:nvPicPr>
          <p:cNvPr id="46" name="Image 11" descr="preencoded.png">    </p:cNvPr>
          <p:cNvPicPr>
            <a:picLocks noChangeAspect="1"/>
          </p:cNvPicPr>
          <p:nvPr/>
        </p:nvPicPr>
        <p:blipFill>
          <a:blip r:embed="rId12"/>
          <a:srcRect l="-80" r="-80" t="0" b="0"/>
          <a:stretch/>
        </p:blipFill>
        <p:spPr>
          <a:xfrm>
            <a:off x="10653674" y="2595067"/>
            <a:ext cx="286207" cy="228600"/>
          </a:xfrm>
          <a:prstGeom prst="rect">
            <a:avLst/>
          </a:prstGeom>
        </p:spPr>
      </p:pic>
      <p:sp>
        <p:nvSpPr>
          <p:cNvPr id="47" name="Text 33"/>
          <p:cNvSpPr txBox="1"/>
          <p:nvPr/>
        </p:nvSpPr>
        <p:spPr>
          <a:xfrm>
            <a:off x="10620756" y="2899562"/>
            <a:ext cx="428854"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Deploy</a:t>
            </a:r>
            <a:endParaRPr lang="en-US" sz="900" dirty="0"/>
          </a:p>
        </p:txBody>
      </p:sp>
      <p:sp>
        <p:nvSpPr>
          <p:cNvPr id="48" name="Text 34"/>
          <p:cNvSpPr txBox="1"/>
          <p:nvPr/>
        </p:nvSpPr>
        <p:spPr>
          <a:xfrm>
            <a:off x="10338206" y="3052267"/>
            <a:ext cx="918972" cy="228600"/>
          </a:xfrm>
          <a:prstGeom prst="rect">
            <a:avLst/>
          </a:prstGeom>
          <a:noFill/>
          <a:ln/>
        </p:spPr>
        <p:txBody>
          <a:bodyPr wrap="square" lIns="0" tIns="0" rIns="0" bIns="0" rtlCol="0" anchor="ctr"/>
          <a:lstStyle/>
          <a:p>
            <a:pPr algn="ctr" indent="0" marL="0">
              <a:buNone/>
            </a:pPr>
            <a:r>
              <a:rPr lang="en-US" sz="1200" dirty="0">
                <a:solidFill>
                  <a:srgbClr val="6B7280"/>
                </a:solidFill>
                <a:latin typeface="Roboto" pitchFamily="34" charset="0"/>
                <a:ea typeface="Roboto" pitchFamily="34" charset="-122"/>
                <a:cs typeface="Roboto" pitchFamily="34" charset="-120"/>
              </a:rPr>
              <a:t>Kubernetes</a:t>
            </a:r>
            <a:endParaRPr lang="en-US" sz="1200" dirty="0"/>
          </a:p>
        </p:txBody>
      </p:sp>
      <p:sp>
        <p:nvSpPr>
          <p:cNvPr id="49" name="Shape 35"/>
          <p:cNvSpPr/>
          <p:nvPr/>
        </p:nvSpPr>
        <p:spPr>
          <a:xfrm>
            <a:off x="4791456" y="4423867"/>
            <a:ext cx="6924751" cy="2905049"/>
          </a:xfrm>
          <a:prstGeom prst="roundRect">
            <a:avLst>
              <a:gd name="adj" fmla="val 826"/>
            </a:avLst>
          </a:prstGeom>
          <a:solidFill>
            <a:srgbClr val="FFFFFF"/>
          </a:solidFill>
          <a:ln w="12700">
            <a:solidFill>
              <a:srgbClr val="E2E8F0"/>
            </a:solidFill>
            <a:prstDash val="solid"/>
          </a:ln>
        </p:spPr>
      </p:sp>
      <p:sp>
        <p:nvSpPr>
          <p:cNvPr id="50" name="Shape 36"/>
          <p:cNvSpPr/>
          <p:nvPr/>
        </p:nvSpPr>
        <p:spPr>
          <a:xfrm>
            <a:off x="4800600" y="4433011"/>
            <a:ext cx="6905549" cy="552298"/>
          </a:xfrm>
          <a:prstGeom prst="rect">
            <a:avLst/>
          </a:prstGeom>
          <a:solidFill>
            <a:srgbClr val="F9FAFB"/>
          </a:solidFill>
          <a:ln/>
        </p:spPr>
      </p:sp>
      <p:sp>
        <p:nvSpPr>
          <p:cNvPr id="51" name="Shape 37"/>
          <p:cNvSpPr/>
          <p:nvPr/>
        </p:nvSpPr>
        <p:spPr>
          <a:xfrm>
            <a:off x="4800600" y="4976165"/>
            <a:ext cx="6905549" cy="9144"/>
          </a:xfrm>
          <a:prstGeom prst="rect">
            <a:avLst/>
          </a:prstGeom>
          <a:solidFill>
            <a:srgbClr val="F1F5F9"/>
          </a:solidFill>
          <a:ln w="12700">
            <a:solidFill>
              <a:srgbClr val="F1F5F9">
                <a:alpha val="0"/>
              </a:srgbClr>
            </a:solidFill>
            <a:prstDash val="solid"/>
          </a:ln>
        </p:spPr>
      </p:sp>
      <p:sp>
        <p:nvSpPr>
          <p:cNvPr id="52" name="Text 38"/>
          <p:cNvSpPr txBox="1"/>
          <p:nvPr/>
        </p:nvSpPr>
        <p:spPr>
          <a:xfrm>
            <a:off x="5238598" y="4433011"/>
            <a:ext cx="6544361"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DevSecOps Challenges </a:t>
            </a:r>
            <a:endParaRPr lang="en-US" sz="1300" dirty="0"/>
          </a:p>
        </p:txBody>
      </p:sp>
      <p:pic>
        <p:nvPicPr>
          <p:cNvPr id="53" name="Image 12" descr="preencoded.png">    </p:cNvPr>
          <p:cNvPicPr>
            <a:picLocks noChangeAspect="1"/>
          </p:cNvPicPr>
          <p:nvPr/>
        </p:nvPicPr>
        <p:blipFill>
          <a:blip r:embed="rId13"/>
          <a:srcRect l="0" r="0" t="0" b="0"/>
          <a:stretch/>
        </p:blipFill>
        <p:spPr>
          <a:xfrm>
            <a:off x="4990795" y="4615891"/>
            <a:ext cx="171907" cy="171907"/>
          </a:xfrm>
          <a:prstGeom prst="rect">
            <a:avLst/>
          </a:prstGeom>
        </p:spPr>
      </p:pic>
      <p:sp>
        <p:nvSpPr>
          <p:cNvPr id="54" name="Shape 39"/>
          <p:cNvSpPr/>
          <p:nvPr/>
        </p:nvSpPr>
        <p:spPr>
          <a:xfrm>
            <a:off x="4990795" y="5846674"/>
            <a:ext cx="6524244" cy="9144"/>
          </a:xfrm>
          <a:prstGeom prst="rect">
            <a:avLst/>
          </a:prstGeom>
          <a:solidFill>
            <a:srgbClr val="CBD5E1"/>
          </a:solidFill>
          <a:ln w="12700">
            <a:solidFill>
              <a:srgbClr val="CBD5E1">
                <a:alpha val="0"/>
              </a:srgbClr>
            </a:solidFill>
            <a:prstDash val="solid"/>
          </a:ln>
        </p:spPr>
      </p:sp>
      <p:sp>
        <p:nvSpPr>
          <p:cNvPr id="55" name="Shape 40"/>
          <p:cNvSpPr/>
          <p:nvPr/>
        </p:nvSpPr>
        <p:spPr>
          <a:xfrm>
            <a:off x="4990795" y="5170018"/>
            <a:ext cx="342900" cy="342900"/>
          </a:xfrm>
          <a:prstGeom prst="ellipse">
            <a:avLst/>
          </a:prstGeom>
          <a:solidFill>
            <a:srgbClr val="FEE2E2"/>
          </a:solidFill>
          <a:ln w="12700">
            <a:solidFill>
              <a:srgbClr val="FFFFFF">
                <a:alpha val="0"/>
              </a:srgbClr>
            </a:solidFill>
            <a:prstDash val="solid"/>
          </a:ln>
        </p:spPr>
      </p:sp>
      <p:pic>
        <p:nvPicPr>
          <p:cNvPr id="56" name="Image 13" descr="preencoded.png">    </p:cNvPr>
          <p:cNvPicPr>
            <a:picLocks noChangeAspect="1"/>
          </p:cNvPicPr>
          <p:nvPr/>
        </p:nvPicPr>
        <p:blipFill>
          <a:blip r:embed="rId14"/>
          <a:srcRect l="0" r="0" t="0" b="0"/>
          <a:stretch/>
        </p:blipFill>
        <p:spPr>
          <a:xfrm>
            <a:off x="5086807" y="5265115"/>
            <a:ext cx="152705" cy="152705"/>
          </a:xfrm>
          <a:prstGeom prst="rect">
            <a:avLst/>
          </a:prstGeom>
        </p:spPr>
      </p:pic>
      <p:sp>
        <p:nvSpPr>
          <p:cNvPr id="57" name="Text 41"/>
          <p:cNvSpPr txBox="1"/>
          <p:nvPr/>
        </p:nvSpPr>
        <p:spPr>
          <a:xfrm>
            <a:off x="5477256" y="5170018"/>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Supply Chain Risks (OSS)</a:t>
            </a:r>
            <a:endParaRPr lang="en-US" sz="1000" dirty="0"/>
          </a:p>
        </p:txBody>
      </p:sp>
      <p:sp>
        <p:nvSpPr>
          <p:cNvPr id="58" name="Text 42"/>
          <p:cNvSpPr txBox="1"/>
          <p:nvPr/>
        </p:nvSpPr>
        <p:spPr>
          <a:xfrm>
            <a:off x="5477256" y="5398618"/>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Heavy reliance on open-source libraries without vetting or provenance tracking (SR-4). Vulnerable to typosquatting and dependency confusion attacks.</a:t>
            </a:r>
            <a:endParaRPr lang="en-US" sz="900" dirty="0"/>
          </a:p>
        </p:txBody>
      </p:sp>
      <p:sp>
        <p:nvSpPr>
          <p:cNvPr id="59" name="Shape 43"/>
          <p:cNvSpPr/>
          <p:nvPr/>
        </p:nvSpPr>
        <p:spPr>
          <a:xfrm>
            <a:off x="4990795" y="6676034"/>
            <a:ext cx="6524244" cy="9144"/>
          </a:xfrm>
          <a:prstGeom prst="rect">
            <a:avLst/>
          </a:prstGeom>
          <a:solidFill>
            <a:srgbClr val="CBD5E1"/>
          </a:solidFill>
          <a:ln w="12700">
            <a:solidFill>
              <a:srgbClr val="CBD5E1">
                <a:alpha val="0"/>
              </a:srgbClr>
            </a:solidFill>
            <a:prstDash val="solid"/>
          </a:ln>
        </p:spPr>
      </p:sp>
      <p:sp>
        <p:nvSpPr>
          <p:cNvPr id="60" name="Shape 44"/>
          <p:cNvSpPr/>
          <p:nvPr/>
        </p:nvSpPr>
        <p:spPr>
          <a:xfrm>
            <a:off x="4990795" y="5999378"/>
            <a:ext cx="342900" cy="342900"/>
          </a:xfrm>
          <a:prstGeom prst="ellipse">
            <a:avLst/>
          </a:prstGeom>
          <a:solidFill>
            <a:srgbClr val="FEE2E2"/>
          </a:solidFill>
          <a:ln w="12700">
            <a:solidFill>
              <a:srgbClr val="FFFFFF">
                <a:alpha val="0"/>
              </a:srgbClr>
            </a:solidFill>
            <a:prstDash val="solid"/>
          </a:ln>
        </p:spPr>
      </p:sp>
      <p:pic>
        <p:nvPicPr>
          <p:cNvPr id="61" name="Image 14" descr="preencoded.png">    </p:cNvPr>
          <p:cNvPicPr>
            <a:picLocks noChangeAspect="1"/>
          </p:cNvPicPr>
          <p:nvPr/>
        </p:nvPicPr>
        <p:blipFill>
          <a:blip r:embed="rId15"/>
          <a:srcRect l="0" r="0" t="-180" b="-180"/>
          <a:stretch/>
        </p:blipFill>
        <p:spPr>
          <a:xfrm>
            <a:off x="5067605" y="6094476"/>
            <a:ext cx="190195" cy="152705"/>
          </a:xfrm>
          <a:prstGeom prst="rect">
            <a:avLst/>
          </a:prstGeom>
        </p:spPr>
      </p:pic>
      <p:sp>
        <p:nvSpPr>
          <p:cNvPr id="62" name="Text 45"/>
          <p:cNvSpPr txBox="1"/>
          <p:nvPr/>
        </p:nvSpPr>
        <p:spPr>
          <a:xfrm>
            <a:off x="5477256" y="5999378"/>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Lack of Code Signing</a:t>
            </a:r>
            <a:endParaRPr lang="en-US" sz="1000" dirty="0"/>
          </a:p>
        </p:txBody>
      </p:sp>
      <p:sp>
        <p:nvSpPr>
          <p:cNvPr id="63" name="Text 46"/>
          <p:cNvSpPr txBox="1"/>
          <p:nvPr/>
        </p:nvSpPr>
        <p:spPr>
          <a:xfrm>
            <a:off x="5477256" y="6227978"/>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Build artifacts are not cryptographically signed (SI-7). No way to verify if the deployed container matches the approved build.</a:t>
            </a:r>
            <a:endParaRPr lang="en-US" sz="900" dirty="0"/>
          </a:p>
        </p:txBody>
      </p:sp>
      <p:sp>
        <p:nvSpPr>
          <p:cNvPr id="64" name="Shape 47"/>
          <p:cNvSpPr/>
          <p:nvPr/>
        </p:nvSpPr>
        <p:spPr>
          <a:xfrm>
            <a:off x="4990795" y="6827825"/>
            <a:ext cx="342900" cy="342900"/>
          </a:xfrm>
          <a:prstGeom prst="ellipse">
            <a:avLst/>
          </a:prstGeom>
          <a:solidFill>
            <a:srgbClr val="FEE2E2"/>
          </a:solidFill>
          <a:ln w="12700">
            <a:solidFill>
              <a:srgbClr val="FFFFFF">
                <a:alpha val="0"/>
              </a:srgbClr>
            </a:solidFill>
            <a:prstDash val="solid"/>
          </a:ln>
        </p:spPr>
      </p:sp>
      <p:pic>
        <p:nvPicPr>
          <p:cNvPr id="65" name="Image 15" descr="preencoded.png">    </p:cNvPr>
          <p:cNvPicPr>
            <a:picLocks noChangeAspect="1"/>
          </p:cNvPicPr>
          <p:nvPr/>
        </p:nvPicPr>
        <p:blipFill>
          <a:blip r:embed="rId16"/>
          <a:srcRect l="0" r="0" t="0" b="0"/>
          <a:stretch/>
        </p:blipFill>
        <p:spPr>
          <a:xfrm>
            <a:off x="5086807" y="6922922"/>
            <a:ext cx="152705" cy="152705"/>
          </a:xfrm>
          <a:prstGeom prst="rect">
            <a:avLst/>
          </a:prstGeom>
        </p:spPr>
      </p:pic>
      <p:sp>
        <p:nvSpPr>
          <p:cNvPr id="66" name="Text 48"/>
          <p:cNvSpPr txBox="1"/>
          <p:nvPr/>
        </p:nvSpPr>
        <p:spPr>
          <a:xfrm>
            <a:off x="5477256" y="6827825"/>
            <a:ext cx="615391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Environment Drift</a:t>
            </a:r>
            <a:endParaRPr lang="en-US" sz="1000" dirty="0"/>
          </a:p>
        </p:txBody>
      </p:sp>
      <p:sp>
        <p:nvSpPr>
          <p:cNvPr id="67" name="Text 49"/>
          <p:cNvSpPr txBox="1"/>
          <p:nvPr/>
        </p:nvSpPr>
        <p:spPr>
          <a:xfrm>
            <a:off x="5477256" y="7056425"/>
            <a:ext cx="6115507"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Infrastructure changes are made manually in production, bypassing version control (CM-3). Configuration drift leads to security inconsistencies.</a:t>
            </a:r>
            <a:endParaRPr lang="en-US" sz="900" dirty="0"/>
          </a:p>
        </p:txBody>
      </p:sp>
      <p:sp>
        <p:nvSpPr>
          <p:cNvPr id="68" name="Shape 50"/>
          <p:cNvSpPr/>
          <p:nvPr/>
        </p:nvSpPr>
        <p:spPr>
          <a:xfrm>
            <a:off x="0" y="7703820"/>
            <a:ext cx="12191695" cy="200254"/>
          </a:xfrm>
          <a:prstGeom prst="rect">
            <a:avLst/>
          </a:prstGeom>
          <a:solidFill>
            <a:srgbClr val="F1F5F9"/>
          </a:solidFill>
          <a:ln/>
        </p:spPr>
      </p:sp>
      <p:sp>
        <p:nvSpPr>
          <p:cNvPr id="69" name="Shape 51"/>
          <p:cNvSpPr/>
          <p:nvPr/>
        </p:nvSpPr>
        <p:spPr>
          <a:xfrm>
            <a:off x="0" y="7703820"/>
            <a:ext cx="12191695" cy="9144"/>
          </a:xfrm>
          <a:prstGeom prst="rect">
            <a:avLst/>
          </a:prstGeom>
          <a:solidFill>
            <a:srgbClr val="E2E8F0"/>
          </a:solidFill>
          <a:ln w="12700">
            <a:solidFill>
              <a:srgbClr val="E2E8F0">
                <a:alpha val="0"/>
              </a:srgbClr>
            </a:solidFill>
            <a:prstDash val="solid"/>
          </a:ln>
        </p:spPr>
      </p:sp>
      <p:sp>
        <p:nvSpPr>
          <p:cNvPr id="70" name="Text 52"/>
          <p:cNvSpPr txBox="1"/>
          <p:nvPr/>
        </p:nvSpPr>
        <p:spPr>
          <a:xfrm>
            <a:off x="476402" y="771387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71" name="Text 53"/>
          <p:cNvSpPr txBox="1"/>
          <p:nvPr/>
        </p:nvSpPr>
        <p:spPr>
          <a:xfrm>
            <a:off x="5719572" y="7713878"/>
            <a:ext cx="2551176"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Case Study 3: CI/CD Pipeline Hardening</a:t>
            </a:r>
            <a:endParaRPr lang="en-US" sz="900" dirty="0"/>
          </a:p>
        </p:txBody>
      </p:sp>
      <p:sp>
        <p:nvSpPr>
          <p:cNvPr id="72" name="Text 54"/>
          <p:cNvSpPr txBox="1"/>
          <p:nvPr/>
        </p:nvSpPr>
        <p:spPr>
          <a:xfrm>
            <a:off x="11204143" y="7713878"/>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108</a:t>
            </a:r>
            <a:endParaRPr lang="en-US" sz="900" dirty="0"/>
          </a:p>
        </p:txBody>
      </p:sp>
      <p:sp>
        <p:nvSpPr>
          <p:cNvPr id="73" name="Shape 55"/>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74" name="Shape 56"/>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75" name="Image 16" descr="preencoded.png">    </p:cNvPr>
          <p:cNvPicPr>
            <a:picLocks noChangeAspect="1"/>
          </p:cNvPicPr>
          <p:nvPr/>
        </p:nvPicPr>
        <p:blipFill>
          <a:blip r:embed="rId17"/>
          <a:srcRect l="0" r="0" t="0" b="0"/>
          <a:stretch/>
        </p:blipFill>
        <p:spPr>
          <a:xfrm>
            <a:off x="476402" y="209398"/>
            <a:ext cx="152705" cy="152705"/>
          </a:xfrm>
          <a:prstGeom prst="rect">
            <a:avLst/>
          </a:prstGeom>
        </p:spPr>
      </p:pic>
      <p:sp>
        <p:nvSpPr>
          <p:cNvPr id="76" name="Text 57"/>
          <p:cNvSpPr txBox="1"/>
          <p:nvPr/>
        </p:nvSpPr>
        <p:spPr>
          <a:xfrm>
            <a:off x="705002" y="209398"/>
            <a:ext cx="143926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Case Study Series</a:t>
            </a:r>
            <a:endParaRPr lang="en-US" sz="900" dirty="0"/>
          </a:p>
        </p:txBody>
      </p:sp>
      <p:sp>
        <p:nvSpPr>
          <p:cNvPr id="77" name="Text 58"/>
          <p:cNvSpPr txBox="1"/>
          <p:nvPr/>
        </p:nvSpPr>
        <p:spPr>
          <a:xfrm>
            <a:off x="476402" y="400507"/>
            <a:ext cx="5791810"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Case Study 3: CI/CD Pipeline Hardening</a:t>
            </a:r>
            <a:endParaRPr lang="en-US" sz="2200" dirty="0"/>
          </a:p>
        </p:txBody>
      </p:sp>
      <p:sp>
        <p:nvSpPr>
          <p:cNvPr id="78" name="Text 59"/>
          <p:cNvSpPr txBox="1"/>
          <p:nvPr/>
        </p:nvSpPr>
        <p:spPr>
          <a:xfrm>
            <a:off x="9953244" y="295351"/>
            <a:ext cx="1848917" cy="362102"/>
          </a:xfrm>
          <a:prstGeom prst="rect">
            <a:avLst/>
          </a:prstGeom>
          <a:solidFill>
            <a:srgbClr val="1E40AF">
              <a:alpha val="50000"/>
            </a:srgbClr>
          </a:solidFill>
          <a:ln w="12700">
            <a:solidFill>
              <a:srgbClr val="1D4ED8"/>
            </a:solidFill>
          </a:ln>
        </p:spPr>
        <p:txBody>
          <a:bodyPr wrap="square" lIns="0" tIns="0" rIns="0" bIns="0" rtlCol="0" anchor="ctr"/>
          <a:lstStyle/>
          <a:p>
            <a:pPr algn="l" indent="0" marL="0">
              <a:buNone/>
            </a:pPr>
            <a:r>
              <a:rPr lang="en-US" sz="1000" dirty="0">
                <a:solidFill>
                  <a:srgbClr val="DBEAFE"/>
                </a:solidFill>
                <a:latin typeface="ui-monospace" pitchFamily="34" charset="0"/>
                <a:ea typeface="ui-monospace" pitchFamily="34" charset="-122"/>
                <a:cs typeface="ui-monospace" pitchFamily="34" charset="-120"/>
              </a:rPr>
              <a:t>Context &amp; Challenges </a:t>
            </a:r>
            <a:endParaRPr lang="en-US" sz="1000" dirty="0"/>
          </a:p>
        </p:txBody>
      </p:sp>
      <p:pic>
        <p:nvPicPr>
          <p:cNvPr id="79" name="Image 17" descr="preencoded.png">    </p:cNvPr>
          <p:cNvPicPr>
            <a:picLocks noChangeAspect="1"/>
          </p:cNvPicPr>
          <p:nvPr/>
        </p:nvPicPr>
        <p:blipFill>
          <a:blip r:embed="rId18"/>
          <a:srcRect l="0" r="0" t="0" b="0"/>
          <a:stretch/>
        </p:blipFill>
        <p:spPr>
          <a:xfrm>
            <a:off x="9743846" y="397764"/>
            <a:ext cx="133502" cy="133502"/>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096305"/>
          </a:xfrm>
          <a:prstGeom prst="rect">
            <a:avLst/>
          </a:prstGeom>
          <a:solidFill>
            <a:srgbClr val="F8FAFC"/>
          </a:solidFill>
          <a:ln w="12700">
            <a:solidFill>
              <a:srgbClr val="FFFFFF">
                <a:alpha val="0"/>
              </a:srgbClr>
            </a:solidFill>
            <a:prstDash val="solid"/>
          </a:ln>
        </p:spPr>
      </p:sp>
      <p:sp>
        <p:nvSpPr>
          <p:cNvPr id="5" name="Shape 3"/>
          <p:cNvSpPr/>
          <p:nvPr/>
        </p:nvSpPr>
        <p:spPr>
          <a:xfrm>
            <a:off x="476402" y="1333195"/>
            <a:ext cx="5057546" cy="5333695"/>
          </a:xfrm>
          <a:prstGeom prst="roundRect">
            <a:avLst>
              <a:gd name="adj" fmla="val 272"/>
            </a:avLst>
          </a:prstGeom>
          <a:solidFill>
            <a:srgbClr val="FFFFFF"/>
          </a:solidFill>
          <a:ln w="12700">
            <a:solidFill>
              <a:srgbClr val="E2E8F0"/>
            </a:solidFill>
            <a:prstDash val="solid"/>
          </a:ln>
        </p:spPr>
      </p:sp>
      <p:sp>
        <p:nvSpPr>
          <p:cNvPr id="6" name="Shape 4"/>
          <p:cNvSpPr/>
          <p:nvPr/>
        </p:nvSpPr>
        <p:spPr>
          <a:xfrm>
            <a:off x="485546" y="1343254"/>
            <a:ext cx="5038344" cy="552298"/>
          </a:xfrm>
          <a:prstGeom prst="rect">
            <a:avLst/>
          </a:prstGeom>
          <a:solidFill>
            <a:srgbClr val="F9FAFB"/>
          </a:solidFill>
          <a:ln/>
        </p:spPr>
      </p:sp>
      <p:sp>
        <p:nvSpPr>
          <p:cNvPr id="7" name="Shape 5"/>
          <p:cNvSpPr/>
          <p:nvPr/>
        </p:nvSpPr>
        <p:spPr>
          <a:xfrm>
            <a:off x="485546" y="1886407"/>
            <a:ext cx="5038344" cy="9144"/>
          </a:xfrm>
          <a:prstGeom prst="rect">
            <a:avLst/>
          </a:prstGeom>
          <a:solidFill>
            <a:srgbClr val="F1F5F9"/>
          </a:solidFill>
          <a:ln w="12700">
            <a:solidFill>
              <a:srgbClr val="F1F5F9">
                <a:alpha val="0"/>
              </a:srgbClr>
            </a:solidFill>
            <a:prstDash val="solid"/>
          </a:ln>
        </p:spPr>
      </p:sp>
      <p:sp>
        <p:nvSpPr>
          <p:cNvPr id="8" name="Text 6"/>
          <p:cNvSpPr txBox="1"/>
          <p:nvPr/>
        </p:nvSpPr>
        <p:spPr>
          <a:xfrm>
            <a:off x="923544" y="1343254"/>
            <a:ext cx="4677156"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Pipeline Controls Implemented </a:t>
            </a:r>
            <a:endParaRPr lang="en-US" sz="1300" dirty="0"/>
          </a:p>
        </p:txBody>
      </p:sp>
      <p:pic>
        <p:nvPicPr>
          <p:cNvPr id="9" name="Image 0" descr="preencoded.png">    </p:cNvPr>
          <p:cNvPicPr>
            <a:picLocks noChangeAspect="1"/>
          </p:cNvPicPr>
          <p:nvPr/>
        </p:nvPicPr>
        <p:blipFill>
          <a:blip r:embed="rId1"/>
          <a:srcRect l="0" r="0" t="0" b="0"/>
          <a:stretch/>
        </p:blipFill>
        <p:spPr>
          <a:xfrm>
            <a:off x="676656" y="1526134"/>
            <a:ext cx="171907" cy="171907"/>
          </a:xfrm>
          <a:prstGeom prst="rect">
            <a:avLst/>
          </a:prstGeom>
        </p:spPr>
      </p:pic>
      <p:sp>
        <p:nvSpPr>
          <p:cNvPr id="10" name="Shape 7"/>
          <p:cNvSpPr/>
          <p:nvPr/>
        </p:nvSpPr>
        <p:spPr>
          <a:xfrm>
            <a:off x="676656" y="2080260"/>
            <a:ext cx="4657954" cy="761695"/>
          </a:xfrm>
          <a:prstGeom prst="roundRect">
            <a:avLst>
              <a:gd name="adj" fmla="val 9004"/>
            </a:avLst>
          </a:prstGeom>
          <a:solidFill>
            <a:srgbClr val="F8FAFC"/>
          </a:solidFill>
          <a:ln/>
        </p:spPr>
      </p:sp>
      <p:sp>
        <p:nvSpPr>
          <p:cNvPr id="11" name="Shape 8"/>
          <p:cNvSpPr/>
          <p:nvPr/>
        </p:nvSpPr>
        <p:spPr>
          <a:xfrm>
            <a:off x="676656" y="2080260"/>
            <a:ext cx="38405" cy="761695"/>
          </a:xfrm>
          <a:prstGeom prst="roundRect">
            <a:avLst>
              <a:gd name="adj" fmla="val 178570"/>
            </a:avLst>
          </a:prstGeom>
          <a:solidFill>
            <a:srgbClr val="3B82F6"/>
          </a:solidFill>
          <a:ln w="12700">
            <a:solidFill>
              <a:srgbClr val="3B82F6">
                <a:alpha val="0"/>
              </a:srgbClr>
            </a:solidFill>
            <a:prstDash val="solid"/>
          </a:ln>
        </p:spPr>
      </p:sp>
      <p:sp>
        <p:nvSpPr>
          <p:cNvPr id="12" name="Shape 9"/>
          <p:cNvSpPr/>
          <p:nvPr/>
        </p:nvSpPr>
        <p:spPr>
          <a:xfrm>
            <a:off x="828446" y="2194560"/>
            <a:ext cx="619049" cy="276149"/>
          </a:xfrm>
          <a:prstGeom prst="roundRect">
            <a:avLst>
              <a:gd name="adj" fmla="val 45672"/>
            </a:avLst>
          </a:prstGeom>
          <a:solidFill>
            <a:srgbClr val="1E40AF"/>
          </a:solidFill>
          <a:ln w="12700">
            <a:solidFill>
              <a:srgbClr val="FFFFFF">
                <a:alpha val="0"/>
              </a:srgbClr>
            </a:solidFill>
            <a:prstDash val="solid"/>
          </a:ln>
        </p:spPr>
      </p:sp>
      <p:sp>
        <p:nvSpPr>
          <p:cNvPr id="13" name="Text 10"/>
          <p:cNvSpPr txBox="1"/>
          <p:nvPr/>
        </p:nvSpPr>
        <p:spPr>
          <a:xfrm>
            <a:off x="800100" y="2194560"/>
            <a:ext cx="676656" cy="277063"/>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FFFFFF"/>
                </a:solidFill>
                <a:latin typeface="Roboto" pitchFamily="34" charset="0"/>
                <a:ea typeface="Roboto" pitchFamily="34" charset="-122"/>
                <a:cs typeface="Roboto" pitchFamily="34" charset="-120"/>
              </a:rPr>
              <a:t>SA-11</a:t>
            </a:r>
            <a:endParaRPr lang="en-US" sz="1000" dirty="0"/>
          </a:p>
        </p:txBody>
      </p:sp>
      <p:sp>
        <p:nvSpPr>
          <p:cNvPr id="14" name="Text 11"/>
          <p:cNvSpPr txBox="1"/>
          <p:nvPr/>
        </p:nvSpPr>
        <p:spPr>
          <a:xfrm>
            <a:off x="1591056" y="2194560"/>
            <a:ext cx="37435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Developer Testing &amp; Evaluation</a:t>
            </a:r>
            <a:endParaRPr lang="en-US" sz="1000" dirty="0"/>
          </a:p>
        </p:txBody>
      </p:sp>
      <p:sp>
        <p:nvSpPr>
          <p:cNvPr id="15" name="Text 12"/>
          <p:cNvSpPr txBox="1"/>
          <p:nvPr/>
        </p:nvSpPr>
        <p:spPr>
          <a:xfrm>
            <a:off x="1591056" y="2423160"/>
            <a:ext cx="3706063"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Automated SAST/DAST gates blocking commits with critical/high findings. Unit test coverage enforcement.</a:t>
            </a:r>
            <a:endParaRPr lang="en-US" sz="900" dirty="0"/>
          </a:p>
        </p:txBody>
      </p:sp>
      <p:sp>
        <p:nvSpPr>
          <p:cNvPr id="16" name="Shape 13"/>
          <p:cNvSpPr/>
          <p:nvPr/>
        </p:nvSpPr>
        <p:spPr>
          <a:xfrm>
            <a:off x="676656" y="2985516"/>
            <a:ext cx="4657954" cy="761695"/>
          </a:xfrm>
          <a:prstGeom prst="roundRect">
            <a:avLst>
              <a:gd name="adj" fmla="val 9004"/>
            </a:avLst>
          </a:prstGeom>
          <a:solidFill>
            <a:srgbClr val="F8FAFC"/>
          </a:solidFill>
          <a:ln/>
        </p:spPr>
      </p:sp>
      <p:sp>
        <p:nvSpPr>
          <p:cNvPr id="17" name="Shape 14"/>
          <p:cNvSpPr/>
          <p:nvPr/>
        </p:nvSpPr>
        <p:spPr>
          <a:xfrm>
            <a:off x="676656" y="2985516"/>
            <a:ext cx="38405" cy="761695"/>
          </a:xfrm>
          <a:prstGeom prst="roundRect">
            <a:avLst>
              <a:gd name="adj" fmla="val 178570"/>
            </a:avLst>
          </a:prstGeom>
          <a:solidFill>
            <a:srgbClr val="10B981"/>
          </a:solidFill>
          <a:ln w="12700">
            <a:solidFill>
              <a:srgbClr val="10B981">
                <a:alpha val="0"/>
              </a:srgbClr>
            </a:solidFill>
            <a:prstDash val="solid"/>
          </a:ln>
        </p:spPr>
      </p:sp>
      <p:sp>
        <p:nvSpPr>
          <p:cNvPr id="18" name="Shape 15"/>
          <p:cNvSpPr/>
          <p:nvPr/>
        </p:nvSpPr>
        <p:spPr>
          <a:xfrm>
            <a:off x="828446" y="3099816"/>
            <a:ext cx="619049" cy="276149"/>
          </a:xfrm>
          <a:prstGeom prst="roundRect">
            <a:avLst>
              <a:gd name="adj" fmla="val 45672"/>
            </a:avLst>
          </a:prstGeom>
          <a:solidFill>
            <a:srgbClr val="1E40AF"/>
          </a:solidFill>
          <a:ln w="12700">
            <a:solidFill>
              <a:srgbClr val="FFFFFF">
                <a:alpha val="0"/>
              </a:srgbClr>
            </a:solidFill>
            <a:prstDash val="solid"/>
          </a:ln>
        </p:spPr>
      </p:sp>
      <p:sp>
        <p:nvSpPr>
          <p:cNvPr id="19" name="Text 16"/>
          <p:cNvSpPr txBox="1"/>
          <p:nvPr/>
        </p:nvSpPr>
        <p:spPr>
          <a:xfrm>
            <a:off x="800100" y="3099816"/>
            <a:ext cx="676656" cy="277063"/>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FFFFFF"/>
                </a:solidFill>
                <a:latin typeface="Roboto" pitchFamily="34" charset="0"/>
                <a:ea typeface="Roboto" pitchFamily="34" charset="-122"/>
                <a:cs typeface="Roboto" pitchFamily="34" charset="-120"/>
              </a:rPr>
              <a:t>SI-7</a:t>
            </a:r>
            <a:endParaRPr lang="en-US" sz="1000" dirty="0"/>
          </a:p>
        </p:txBody>
      </p:sp>
      <p:sp>
        <p:nvSpPr>
          <p:cNvPr id="20" name="Text 17"/>
          <p:cNvSpPr txBox="1"/>
          <p:nvPr/>
        </p:nvSpPr>
        <p:spPr>
          <a:xfrm>
            <a:off x="1591056" y="3099816"/>
            <a:ext cx="37435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Software Integrity (Sigstore/SLSA)</a:t>
            </a:r>
            <a:endParaRPr lang="en-US" sz="1000" dirty="0"/>
          </a:p>
        </p:txBody>
      </p:sp>
      <p:sp>
        <p:nvSpPr>
          <p:cNvPr id="21" name="Text 18"/>
          <p:cNvSpPr txBox="1"/>
          <p:nvPr/>
        </p:nvSpPr>
        <p:spPr>
          <a:xfrm>
            <a:off x="1591056" y="3328416"/>
            <a:ext cx="3706063"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Cryptographic signing of all artifacts (containers, binaries). SLSA Level 3 provenance generation.</a:t>
            </a:r>
            <a:endParaRPr lang="en-US" sz="900" dirty="0"/>
          </a:p>
        </p:txBody>
      </p:sp>
      <p:sp>
        <p:nvSpPr>
          <p:cNvPr id="22" name="Shape 19"/>
          <p:cNvSpPr/>
          <p:nvPr/>
        </p:nvSpPr>
        <p:spPr>
          <a:xfrm>
            <a:off x="676656" y="3889858"/>
            <a:ext cx="4657954" cy="761695"/>
          </a:xfrm>
          <a:prstGeom prst="roundRect">
            <a:avLst>
              <a:gd name="adj" fmla="val 9004"/>
            </a:avLst>
          </a:prstGeom>
          <a:solidFill>
            <a:srgbClr val="F8FAFC"/>
          </a:solidFill>
          <a:ln/>
        </p:spPr>
      </p:sp>
      <p:sp>
        <p:nvSpPr>
          <p:cNvPr id="23" name="Shape 20"/>
          <p:cNvSpPr/>
          <p:nvPr/>
        </p:nvSpPr>
        <p:spPr>
          <a:xfrm>
            <a:off x="676656" y="3889858"/>
            <a:ext cx="38405" cy="761695"/>
          </a:xfrm>
          <a:prstGeom prst="roundRect">
            <a:avLst>
              <a:gd name="adj" fmla="val 178570"/>
            </a:avLst>
          </a:prstGeom>
          <a:solidFill>
            <a:srgbClr val="F59E0B"/>
          </a:solidFill>
          <a:ln w="12700">
            <a:solidFill>
              <a:srgbClr val="F59E0B">
                <a:alpha val="0"/>
              </a:srgbClr>
            </a:solidFill>
            <a:prstDash val="solid"/>
          </a:ln>
        </p:spPr>
      </p:sp>
      <p:sp>
        <p:nvSpPr>
          <p:cNvPr id="24" name="Shape 21"/>
          <p:cNvSpPr/>
          <p:nvPr/>
        </p:nvSpPr>
        <p:spPr>
          <a:xfrm>
            <a:off x="828446" y="4004158"/>
            <a:ext cx="619049" cy="276149"/>
          </a:xfrm>
          <a:prstGeom prst="roundRect">
            <a:avLst>
              <a:gd name="adj" fmla="val 45672"/>
            </a:avLst>
          </a:prstGeom>
          <a:solidFill>
            <a:srgbClr val="1E40AF"/>
          </a:solidFill>
          <a:ln w="12700">
            <a:solidFill>
              <a:srgbClr val="FFFFFF">
                <a:alpha val="0"/>
              </a:srgbClr>
            </a:solidFill>
            <a:prstDash val="solid"/>
          </a:ln>
        </p:spPr>
      </p:sp>
      <p:sp>
        <p:nvSpPr>
          <p:cNvPr id="25" name="Text 22"/>
          <p:cNvSpPr txBox="1"/>
          <p:nvPr/>
        </p:nvSpPr>
        <p:spPr>
          <a:xfrm>
            <a:off x="800100" y="4004158"/>
            <a:ext cx="676656" cy="277063"/>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FFFFFF"/>
                </a:solidFill>
                <a:latin typeface="Roboto" pitchFamily="34" charset="0"/>
                <a:ea typeface="Roboto" pitchFamily="34" charset="-122"/>
                <a:cs typeface="Roboto" pitchFamily="34" charset="-120"/>
              </a:rPr>
              <a:t>CM-2</a:t>
            </a:r>
            <a:endParaRPr lang="en-US" sz="1000" dirty="0"/>
          </a:p>
        </p:txBody>
      </p:sp>
      <p:sp>
        <p:nvSpPr>
          <p:cNvPr id="26" name="Text 23"/>
          <p:cNvSpPr txBox="1"/>
          <p:nvPr/>
        </p:nvSpPr>
        <p:spPr>
          <a:xfrm>
            <a:off x="1591056" y="4004158"/>
            <a:ext cx="37435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Baseline Configuration (IaC)</a:t>
            </a:r>
            <a:endParaRPr lang="en-US" sz="1000" dirty="0"/>
          </a:p>
        </p:txBody>
      </p:sp>
      <p:sp>
        <p:nvSpPr>
          <p:cNvPr id="27" name="Text 24"/>
          <p:cNvSpPr txBox="1"/>
          <p:nvPr/>
        </p:nvSpPr>
        <p:spPr>
          <a:xfrm>
            <a:off x="1591056" y="4232758"/>
            <a:ext cx="3706063"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Infrastructure as Code templates defining secure baselines. Drift detection via daily reconciliation.</a:t>
            </a:r>
            <a:endParaRPr lang="en-US" sz="900" dirty="0"/>
          </a:p>
        </p:txBody>
      </p:sp>
      <p:sp>
        <p:nvSpPr>
          <p:cNvPr id="28" name="Shape 25"/>
          <p:cNvSpPr/>
          <p:nvPr/>
        </p:nvSpPr>
        <p:spPr>
          <a:xfrm>
            <a:off x="676656" y="4795114"/>
            <a:ext cx="4657954" cy="761695"/>
          </a:xfrm>
          <a:prstGeom prst="roundRect">
            <a:avLst>
              <a:gd name="adj" fmla="val 9004"/>
            </a:avLst>
          </a:prstGeom>
          <a:solidFill>
            <a:srgbClr val="F8FAFC"/>
          </a:solidFill>
          <a:ln/>
        </p:spPr>
      </p:sp>
      <p:sp>
        <p:nvSpPr>
          <p:cNvPr id="29" name="Shape 26"/>
          <p:cNvSpPr/>
          <p:nvPr/>
        </p:nvSpPr>
        <p:spPr>
          <a:xfrm>
            <a:off x="676656" y="4795114"/>
            <a:ext cx="38405" cy="761695"/>
          </a:xfrm>
          <a:prstGeom prst="roundRect">
            <a:avLst>
              <a:gd name="adj" fmla="val 178570"/>
            </a:avLst>
          </a:prstGeom>
          <a:solidFill>
            <a:srgbClr val="8B5CF6"/>
          </a:solidFill>
          <a:ln w="12700">
            <a:solidFill>
              <a:srgbClr val="8B5CF6">
                <a:alpha val="0"/>
              </a:srgbClr>
            </a:solidFill>
            <a:prstDash val="solid"/>
          </a:ln>
        </p:spPr>
      </p:sp>
      <p:sp>
        <p:nvSpPr>
          <p:cNvPr id="30" name="Shape 27"/>
          <p:cNvSpPr/>
          <p:nvPr/>
        </p:nvSpPr>
        <p:spPr>
          <a:xfrm>
            <a:off x="828446" y="4909414"/>
            <a:ext cx="619049" cy="276149"/>
          </a:xfrm>
          <a:prstGeom prst="roundRect">
            <a:avLst>
              <a:gd name="adj" fmla="val 45672"/>
            </a:avLst>
          </a:prstGeom>
          <a:solidFill>
            <a:srgbClr val="1E40AF"/>
          </a:solidFill>
          <a:ln w="12700">
            <a:solidFill>
              <a:srgbClr val="FFFFFF">
                <a:alpha val="0"/>
              </a:srgbClr>
            </a:solidFill>
            <a:prstDash val="solid"/>
          </a:ln>
        </p:spPr>
      </p:sp>
      <p:sp>
        <p:nvSpPr>
          <p:cNvPr id="31" name="Text 28"/>
          <p:cNvSpPr txBox="1"/>
          <p:nvPr/>
        </p:nvSpPr>
        <p:spPr>
          <a:xfrm>
            <a:off x="800100" y="4909414"/>
            <a:ext cx="676656" cy="277063"/>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FFFFFF"/>
                </a:solidFill>
                <a:latin typeface="Roboto" pitchFamily="34" charset="0"/>
                <a:ea typeface="Roboto" pitchFamily="34" charset="-122"/>
                <a:cs typeface="Roboto" pitchFamily="34" charset="-120"/>
              </a:rPr>
              <a:t>AC-6</a:t>
            </a:r>
            <a:endParaRPr lang="en-US" sz="1000" dirty="0"/>
          </a:p>
        </p:txBody>
      </p:sp>
      <p:sp>
        <p:nvSpPr>
          <p:cNvPr id="32" name="Text 29"/>
          <p:cNvSpPr txBox="1"/>
          <p:nvPr/>
        </p:nvSpPr>
        <p:spPr>
          <a:xfrm>
            <a:off x="1591056" y="4909414"/>
            <a:ext cx="37435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Least Privilege for Pipelines</a:t>
            </a:r>
            <a:endParaRPr lang="en-US" sz="1000" dirty="0"/>
          </a:p>
        </p:txBody>
      </p:sp>
      <p:sp>
        <p:nvSpPr>
          <p:cNvPr id="33" name="Text 30"/>
          <p:cNvSpPr txBox="1"/>
          <p:nvPr/>
        </p:nvSpPr>
        <p:spPr>
          <a:xfrm>
            <a:off x="1591056" y="5138014"/>
            <a:ext cx="3706063"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Short-lived credentials for CI jobs (OIDC). Segregation of build vs. deploy environments.</a:t>
            </a:r>
            <a:endParaRPr lang="en-US" sz="900" dirty="0"/>
          </a:p>
        </p:txBody>
      </p:sp>
      <p:sp>
        <p:nvSpPr>
          <p:cNvPr id="34" name="Shape 31"/>
          <p:cNvSpPr/>
          <p:nvPr/>
        </p:nvSpPr>
        <p:spPr>
          <a:xfrm>
            <a:off x="676656" y="5699455"/>
            <a:ext cx="4657954" cy="761695"/>
          </a:xfrm>
          <a:prstGeom prst="roundRect">
            <a:avLst>
              <a:gd name="adj" fmla="val 9004"/>
            </a:avLst>
          </a:prstGeom>
          <a:solidFill>
            <a:srgbClr val="F8FAFC"/>
          </a:solidFill>
          <a:ln/>
        </p:spPr>
      </p:sp>
      <p:sp>
        <p:nvSpPr>
          <p:cNvPr id="35" name="Shape 32"/>
          <p:cNvSpPr/>
          <p:nvPr/>
        </p:nvSpPr>
        <p:spPr>
          <a:xfrm>
            <a:off x="676656" y="5699455"/>
            <a:ext cx="38405" cy="761695"/>
          </a:xfrm>
          <a:prstGeom prst="roundRect">
            <a:avLst>
              <a:gd name="adj" fmla="val 178570"/>
            </a:avLst>
          </a:prstGeom>
          <a:solidFill>
            <a:srgbClr val="EF4444"/>
          </a:solidFill>
          <a:ln w="12700">
            <a:solidFill>
              <a:srgbClr val="EF4444">
                <a:alpha val="0"/>
              </a:srgbClr>
            </a:solidFill>
            <a:prstDash val="solid"/>
          </a:ln>
        </p:spPr>
      </p:sp>
      <p:sp>
        <p:nvSpPr>
          <p:cNvPr id="36" name="Shape 33"/>
          <p:cNvSpPr/>
          <p:nvPr/>
        </p:nvSpPr>
        <p:spPr>
          <a:xfrm>
            <a:off x="828446" y="5813755"/>
            <a:ext cx="619049" cy="276149"/>
          </a:xfrm>
          <a:prstGeom prst="roundRect">
            <a:avLst>
              <a:gd name="adj" fmla="val 45672"/>
            </a:avLst>
          </a:prstGeom>
          <a:solidFill>
            <a:srgbClr val="1E40AF"/>
          </a:solidFill>
          <a:ln w="12700">
            <a:solidFill>
              <a:srgbClr val="FFFFFF">
                <a:alpha val="0"/>
              </a:srgbClr>
            </a:solidFill>
            <a:prstDash val="solid"/>
          </a:ln>
        </p:spPr>
      </p:sp>
      <p:sp>
        <p:nvSpPr>
          <p:cNvPr id="37" name="Text 34"/>
          <p:cNvSpPr txBox="1"/>
          <p:nvPr/>
        </p:nvSpPr>
        <p:spPr>
          <a:xfrm>
            <a:off x="800100" y="5813755"/>
            <a:ext cx="676656" cy="277063"/>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FFFFFF"/>
                </a:solidFill>
                <a:latin typeface="Roboto" pitchFamily="34" charset="0"/>
                <a:ea typeface="Roboto" pitchFamily="34" charset="-122"/>
                <a:cs typeface="Roboto" pitchFamily="34" charset="-120"/>
              </a:rPr>
              <a:t>RA-5</a:t>
            </a:r>
            <a:endParaRPr lang="en-US" sz="1000" dirty="0"/>
          </a:p>
        </p:txBody>
      </p:sp>
      <p:sp>
        <p:nvSpPr>
          <p:cNvPr id="38" name="Text 35"/>
          <p:cNvSpPr txBox="1"/>
          <p:nvPr/>
        </p:nvSpPr>
        <p:spPr>
          <a:xfrm>
            <a:off x="1591056" y="5813755"/>
            <a:ext cx="37435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Vulnerability Scanning</a:t>
            </a:r>
            <a:endParaRPr lang="en-US" sz="1000" dirty="0"/>
          </a:p>
        </p:txBody>
      </p:sp>
      <p:sp>
        <p:nvSpPr>
          <p:cNvPr id="39" name="Text 36"/>
          <p:cNvSpPr txBox="1"/>
          <p:nvPr/>
        </p:nvSpPr>
        <p:spPr>
          <a:xfrm>
            <a:off x="1591056" y="6042355"/>
            <a:ext cx="3706063"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Continuous container scanning in registry. Dependency checking (SCA) for open source libraries.</a:t>
            </a:r>
            <a:endParaRPr lang="en-US" sz="900" dirty="0"/>
          </a:p>
        </p:txBody>
      </p:sp>
      <p:sp>
        <p:nvSpPr>
          <p:cNvPr id="40" name="Shape 37"/>
          <p:cNvSpPr/>
          <p:nvPr/>
        </p:nvSpPr>
        <p:spPr>
          <a:xfrm>
            <a:off x="5915254" y="1333195"/>
            <a:ext cx="5800954" cy="2819095"/>
          </a:xfrm>
          <a:prstGeom prst="roundRect">
            <a:avLst>
              <a:gd name="adj" fmla="val 877"/>
            </a:avLst>
          </a:prstGeom>
          <a:solidFill>
            <a:srgbClr val="FFFFFF"/>
          </a:solidFill>
          <a:ln w="12700">
            <a:solidFill>
              <a:srgbClr val="E2E8F0"/>
            </a:solidFill>
            <a:prstDash val="solid"/>
          </a:ln>
        </p:spPr>
      </p:sp>
      <p:sp>
        <p:nvSpPr>
          <p:cNvPr id="41" name="Shape 38"/>
          <p:cNvSpPr/>
          <p:nvPr/>
        </p:nvSpPr>
        <p:spPr>
          <a:xfrm>
            <a:off x="5924398" y="1343254"/>
            <a:ext cx="5781751" cy="552298"/>
          </a:xfrm>
          <a:prstGeom prst="rect">
            <a:avLst/>
          </a:prstGeom>
          <a:solidFill>
            <a:srgbClr val="F9FAFB"/>
          </a:solidFill>
          <a:ln/>
        </p:spPr>
      </p:sp>
      <p:sp>
        <p:nvSpPr>
          <p:cNvPr id="42" name="Shape 39"/>
          <p:cNvSpPr/>
          <p:nvPr/>
        </p:nvSpPr>
        <p:spPr>
          <a:xfrm>
            <a:off x="5924398" y="1886407"/>
            <a:ext cx="5781751" cy="9144"/>
          </a:xfrm>
          <a:prstGeom prst="rect">
            <a:avLst/>
          </a:prstGeom>
          <a:solidFill>
            <a:srgbClr val="F1F5F9"/>
          </a:solidFill>
          <a:ln w="12700">
            <a:solidFill>
              <a:srgbClr val="F1F5F9">
                <a:alpha val="0"/>
              </a:srgbClr>
            </a:solidFill>
            <a:prstDash val="solid"/>
          </a:ln>
        </p:spPr>
      </p:sp>
      <p:sp>
        <p:nvSpPr>
          <p:cNvPr id="43" name="Text 40"/>
          <p:cNvSpPr txBox="1"/>
          <p:nvPr/>
        </p:nvSpPr>
        <p:spPr>
          <a:xfrm>
            <a:off x="6334049" y="1343254"/>
            <a:ext cx="5448910"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Secured CI/CD Pipeline Flow </a:t>
            </a:r>
            <a:endParaRPr lang="en-US" sz="1300" dirty="0"/>
          </a:p>
        </p:txBody>
      </p:sp>
      <p:pic>
        <p:nvPicPr>
          <p:cNvPr id="44" name="Image 1" descr="preencoded.png">    </p:cNvPr>
          <p:cNvPicPr>
            <a:picLocks noChangeAspect="1"/>
          </p:cNvPicPr>
          <p:nvPr/>
        </p:nvPicPr>
        <p:blipFill>
          <a:blip r:embed="rId2"/>
          <a:srcRect l="0" r="0" t="-2725" b="-2725"/>
          <a:stretch/>
        </p:blipFill>
        <p:spPr>
          <a:xfrm>
            <a:off x="6115507" y="1526134"/>
            <a:ext cx="142646" cy="171907"/>
          </a:xfrm>
          <a:prstGeom prst="rect">
            <a:avLst/>
          </a:prstGeom>
        </p:spPr>
      </p:pic>
      <p:sp>
        <p:nvSpPr>
          <p:cNvPr id="45" name="Shape 41"/>
          <p:cNvSpPr/>
          <p:nvPr/>
        </p:nvSpPr>
        <p:spPr>
          <a:xfrm>
            <a:off x="5924398" y="1890065"/>
            <a:ext cx="5781751" cy="2247595"/>
          </a:xfrm>
          <a:prstGeom prst="roundRect">
            <a:avLst>
              <a:gd name="adj" fmla="val 1379"/>
            </a:avLst>
          </a:prstGeom>
          <a:solidFill>
            <a:srgbClr val="F9FAFB"/>
          </a:solidFill>
          <a:ln w="12700">
            <a:solidFill>
              <a:srgbClr val="FFFFFF">
                <a:alpha val="0"/>
              </a:srgbClr>
            </a:solidFill>
            <a:prstDash val="solid"/>
          </a:ln>
        </p:spPr>
      </p:sp>
      <p:pic>
        <p:nvPicPr>
          <p:cNvPr id="46" name="Image 2" descr="preencoded.png">    </p:cNvPr>
          <p:cNvPicPr>
            <a:picLocks noChangeAspect="1"/>
          </p:cNvPicPr>
          <p:nvPr/>
        </p:nvPicPr>
        <p:blipFill>
          <a:blip r:embed="rId3"/>
          <a:srcRect l="0" r="0" t="-396" b="-396"/>
          <a:stretch/>
        </p:blipFill>
        <p:spPr>
          <a:xfrm>
            <a:off x="6420002" y="2992831"/>
            <a:ext cx="4791456" cy="38405"/>
          </a:xfrm>
          <a:prstGeom prst="rect">
            <a:avLst/>
          </a:prstGeom>
        </p:spPr>
      </p:pic>
      <p:sp>
        <p:nvSpPr>
          <p:cNvPr id="47" name="Shape 42"/>
          <p:cNvSpPr/>
          <p:nvPr/>
        </p:nvSpPr>
        <p:spPr>
          <a:xfrm>
            <a:off x="5915254" y="4530852"/>
            <a:ext cx="5800954" cy="2133295"/>
          </a:xfrm>
          <a:prstGeom prst="roundRect">
            <a:avLst>
              <a:gd name="adj" fmla="val 1531"/>
            </a:avLst>
          </a:prstGeom>
          <a:solidFill>
            <a:srgbClr val="FFFFFF"/>
          </a:solidFill>
          <a:ln w="12700">
            <a:solidFill>
              <a:srgbClr val="E2E8F0"/>
            </a:solidFill>
            <a:prstDash val="solid"/>
          </a:ln>
        </p:spPr>
      </p:sp>
      <p:sp>
        <p:nvSpPr>
          <p:cNvPr id="48" name="Shape 43"/>
          <p:cNvSpPr/>
          <p:nvPr/>
        </p:nvSpPr>
        <p:spPr>
          <a:xfrm>
            <a:off x="5924398" y="4539996"/>
            <a:ext cx="5781751" cy="552298"/>
          </a:xfrm>
          <a:prstGeom prst="rect">
            <a:avLst/>
          </a:prstGeom>
          <a:solidFill>
            <a:srgbClr val="F9FAFB"/>
          </a:solidFill>
          <a:ln/>
        </p:spPr>
      </p:sp>
      <p:sp>
        <p:nvSpPr>
          <p:cNvPr id="49" name="Shape 44"/>
          <p:cNvSpPr/>
          <p:nvPr/>
        </p:nvSpPr>
        <p:spPr>
          <a:xfrm>
            <a:off x="5924398" y="5083150"/>
            <a:ext cx="5781751" cy="9144"/>
          </a:xfrm>
          <a:prstGeom prst="rect">
            <a:avLst/>
          </a:prstGeom>
          <a:solidFill>
            <a:srgbClr val="F1F5F9"/>
          </a:solidFill>
          <a:ln w="12700">
            <a:solidFill>
              <a:srgbClr val="F1F5F9">
                <a:alpha val="0"/>
              </a:srgbClr>
            </a:solidFill>
            <a:prstDash val="solid"/>
          </a:ln>
        </p:spPr>
      </p:sp>
      <p:sp>
        <p:nvSpPr>
          <p:cNvPr id="50" name="Text 45"/>
          <p:cNvSpPr txBox="1"/>
          <p:nvPr/>
        </p:nvSpPr>
        <p:spPr>
          <a:xfrm>
            <a:off x="6362395" y="4539996"/>
            <a:ext cx="5420563" cy="4014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 Quantifiable Outcomes </a:t>
            </a:r>
            <a:endParaRPr lang="en-US" sz="1300" dirty="0"/>
          </a:p>
        </p:txBody>
      </p:sp>
      <p:pic>
        <p:nvPicPr>
          <p:cNvPr id="51" name="Image 3" descr="preencoded.png">    </p:cNvPr>
          <p:cNvPicPr>
            <a:picLocks noChangeAspect="1"/>
          </p:cNvPicPr>
          <p:nvPr/>
        </p:nvPicPr>
        <p:blipFill>
          <a:blip r:embed="rId4"/>
          <a:srcRect l="0" r="0" t="0" b="0"/>
          <a:stretch/>
        </p:blipFill>
        <p:spPr>
          <a:xfrm>
            <a:off x="6115507" y="4722876"/>
            <a:ext cx="171907" cy="171907"/>
          </a:xfrm>
          <a:prstGeom prst="rect">
            <a:avLst/>
          </a:prstGeom>
        </p:spPr>
      </p:pic>
      <p:sp>
        <p:nvSpPr>
          <p:cNvPr id="52" name="Shape 46"/>
          <p:cNvSpPr/>
          <p:nvPr/>
        </p:nvSpPr>
        <p:spPr>
          <a:xfrm>
            <a:off x="6115507" y="5277002"/>
            <a:ext cx="1705356" cy="1181405"/>
          </a:xfrm>
          <a:prstGeom prst="roundRect">
            <a:avLst>
              <a:gd name="adj" fmla="val 4994"/>
            </a:avLst>
          </a:prstGeom>
          <a:solidFill>
            <a:srgbClr val="F0FDF4"/>
          </a:solidFill>
          <a:ln w="12700">
            <a:solidFill>
              <a:srgbClr val="BBF7D0"/>
            </a:solidFill>
            <a:prstDash val="solid"/>
          </a:ln>
        </p:spPr>
      </p:sp>
      <p:sp>
        <p:nvSpPr>
          <p:cNvPr id="53" name="Text 47"/>
          <p:cNvSpPr txBox="1"/>
          <p:nvPr/>
        </p:nvSpPr>
        <p:spPr>
          <a:xfrm>
            <a:off x="6229807" y="5429707"/>
            <a:ext cx="1476756" cy="342900"/>
          </a:xfrm>
          <a:prstGeom prst="rect">
            <a:avLst/>
          </a:prstGeom>
          <a:noFill/>
          <a:ln/>
        </p:spPr>
        <p:txBody>
          <a:bodyPr wrap="square" lIns="0" tIns="0" rIns="0" bIns="0" rtlCol="0" anchor="ctr"/>
          <a:lstStyle/>
          <a:p>
            <a:pPr algn="ctr" indent="0" marL="0">
              <a:buNone/>
            </a:pPr>
            <a:r>
              <a:rPr lang="en-US" sz="1800" b="1" dirty="0">
                <a:solidFill>
                  <a:srgbClr val="166534"/>
                </a:solidFill>
                <a:latin typeface="Roboto" pitchFamily="34" charset="0"/>
                <a:ea typeface="Roboto" pitchFamily="34" charset="-122"/>
                <a:cs typeface="Roboto" pitchFamily="34" charset="-120"/>
              </a:rPr>
              <a:t>60%</a:t>
            </a:r>
            <a:endParaRPr lang="en-US" sz="1800" dirty="0"/>
          </a:p>
        </p:txBody>
      </p:sp>
      <p:sp>
        <p:nvSpPr>
          <p:cNvPr id="54" name="Text 48"/>
          <p:cNvSpPr txBox="1"/>
          <p:nvPr/>
        </p:nvSpPr>
        <p:spPr>
          <a:xfrm>
            <a:off x="6347765" y="5867705"/>
            <a:ext cx="1239012" cy="372161"/>
          </a:xfrm>
          <a:prstGeom prst="rect">
            <a:avLst/>
          </a:prstGeom>
          <a:noFill/>
          <a:ln/>
        </p:spPr>
        <p:txBody>
          <a:bodyPr wrap="square" lIns="0" tIns="0" rIns="0" bIns="0" rtlCol="0" anchor="t"/>
          <a:lstStyle/>
          <a:p>
            <a:pPr algn="ctr" indent="0" marL="0">
              <a:buNone/>
            </a:pPr>
            <a:r>
              <a:rPr lang="en-US" sz="900" dirty="0">
                <a:solidFill>
                  <a:srgbClr val="15803D"/>
                </a:solidFill>
                <a:latin typeface="Roboto" pitchFamily="34" charset="0"/>
                <a:ea typeface="Roboto" pitchFamily="34" charset="-122"/>
                <a:cs typeface="Roboto" pitchFamily="34" charset="-120"/>
              </a:rPr>
              <a:t>Reduction in Time-to-Remediate</a:t>
            </a:r>
            <a:endParaRPr lang="en-US" sz="900" dirty="0"/>
          </a:p>
        </p:txBody>
      </p:sp>
      <p:sp>
        <p:nvSpPr>
          <p:cNvPr id="55" name="Text 49"/>
          <p:cNvSpPr txBox="1"/>
          <p:nvPr/>
        </p:nvSpPr>
        <p:spPr>
          <a:xfrm>
            <a:off x="6238951" y="6354166"/>
            <a:ext cx="1457554" cy="685800"/>
          </a:xfrm>
          <a:prstGeom prst="rect">
            <a:avLst/>
          </a:prstGeom>
          <a:noFill/>
          <a:ln/>
        </p:spPr>
        <p:txBody>
          <a:bodyPr wrap="square" lIns="0" tIns="0" rIns="0" bIns="0" rtlCol="0" anchor="t"/>
          <a:lstStyle/>
          <a:p>
            <a:pPr algn="ctr" indent="0" marL="0">
              <a:buNone/>
            </a:pPr>
            <a:r>
              <a:rPr lang="en-US" sz="1200" dirty="0">
                <a:solidFill>
                  <a:srgbClr val="6B7280"/>
                </a:solidFill>
                <a:latin typeface="Roboto" pitchFamily="34" charset="0"/>
                <a:ea typeface="Roboto" pitchFamily="34" charset="-122"/>
                <a:cs typeface="Roboto" pitchFamily="34" charset="-120"/>
              </a:rPr>
              <a:t>Critical vulnerabilities fixed faster</a:t>
            </a:r>
            <a:endParaRPr lang="en-US" sz="1200" dirty="0"/>
          </a:p>
        </p:txBody>
      </p:sp>
      <p:sp>
        <p:nvSpPr>
          <p:cNvPr id="56" name="Shape 50"/>
          <p:cNvSpPr/>
          <p:nvPr/>
        </p:nvSpPr>
        <p:spPr>
          <a:xfrm>
            <a:off x="7966253" y="5277002"/>
            <a:ext cx="1705356" cy="1181405"/>
          </a:xfrm>
          <a:prstGeom prst="roundRect">
            <a:avLst>
              <a:gd name="adj" fmla="val 4994"/>
            </a:avLst>
          </a:prstGeom>
          <a:solidFill>
            <a:srgbClr val="EFF6FF"/>
          </a:solidFill>
          <a:ln w="12700">
            <a:solidFill>
              <a:srgbClr val="BFDBFE"/>
            </a:solidFill>
            <a:prstDash val="solid"/>
          </a:ln>
        </p:spPr>
      </p:sp>
      <p:sp>
        <p:nvSpPr>
          <p:cNvPr id="57" name="Text 51"/>
          <p:cNvSpPr txBox="1"/>
          <p:nvPr/>
        </p:nvSpPr>
        <p:spPr>
          <a:xfrm>
            <a:off x="8080553" y="5429707"/>
            <a:ext cx="1476756" cy="342900"/>
          </a:xfrm>
          <a:prstGeom prst="rect">
            <a:avLst/>
          </a:prstGeom>
          <a:noFill/>
          <a:ln/>
        </p:spPr>
        <p:txBody>
          <a:bodyPr wrap="square" lIns="0" tIns="0" rIns="0" bIns="0" rtlCol="0" anchor="ctr"/>
          <a:lstStyle/>
          <a:p>
            <a:pPr algn="ctr" indent="0" marL="0">
              <a:buNone/>
            </a:pPr>
            <a:r>
              <a:rPr lang="en-US" sz="1800" b="1" dirty="0">
                <a:solidFill>
                  <a:srgbClr val="1E40AF"/>
                </a:solidFill>
                <a:latin typeface="Roboto" pitchFamily="34" charset="0"/>
                <a:ea typeface="Roboto" pitchFamily="34" charset="-122"/>
                <a:cs typeface="Roboto" pitchFamily="34" charset="-120"/>
              </a:rPr>
              <a:t>100%</a:t>
            </a:r>
            <a:endParaRPr lang="en-US" sz="1800" dirty="0"/>
          </a:p>
        </p:txBody>
      </p:sp>
      <p:sp>
        <p:nvSpPr>
          <p:cNvPr id="58" name="Text 52"/>
          <p:cNvSpPr txBox="1"/>
          <p:nvPr/>
        </p:nvSpPr>
        <p:spPr>
          <a:xfrm>
            <a:off x="8176565" y="5867705"/>
            <a:ext cx="1281074" cy="143561"/>
          </a:xfrm>
          <a:prstGeom prst="rect">
            <a:avLst/>
          </a:prstGeom>
          <a:noFill/>
          <a:ln/>
        </p:spPr>
        <p:txBody>
          <a:bodyPr wrap="square" lIns="0" tIns="0" rIns="0" bIns="0" rtlCol="0" anchor="ctr"/>
          <a:lstStyle/>
          <a:p>
            <a:pPr algn="ctr" indent="0" marL="0">
              <a:buNone/>
            </a:pPr>
            <a:r>
              <a:rPr lang="en-US" sz="900" dirty="0">
                <a:solidFill>
                  <a:srgbClr val="15803D"/>
                </a:solidFill>
                <a:latin typeface="Roboto" pitchFamily="34" charset="0"/>
                <a:ea typeface="Roboto" pitchFamily="34" charset="-122"/>
                <a:cs typeface="Roboto" pitchFamily="34" charset="-120"/>
              </a:rPr>
              <a:t>Artifact Traceability</a:t>
            </a:r>
            <a:endParaRPr lang="en-US" sz="900" dirty="0"/>
          </a:p>
        </p:txBody>
      </p:sp>
      <p:sp>
        <p:nvSpPr>
          <p:cNvPr id="59" name="Text 53"/>
          <p:cNvSpPr txBox="1"/>
          <p:nvPr/>
        </p:nvSpPr>
        <p:spPr>
          <a:xfrm>
            <a:off x="8089697" y="6125566"/>
            <a:ext cx="1457554" cy="457200"/>
          </a:xfrm>
          <a:prstGeom prst="rect">
            <a:avLst/>
          </a:prstGeom>
          <a:noFill/>
          <a:ln/>
        </p:spPr>
        <p:txBody>
          <a:bodyPr wrap="square" lIns="0" tIns="0" rIns="0" bIns="0" rtlCol="0" anchor="t"/>
          <a:lstStyle/>
          <a:p>
            <a:pPr algn="ctr" indent="0" marL="0">
              <a:buNone/>
            </a:pPr>
            <a:r>
              <a:rPr lang="en-US" sz="1200" dirty="0">
                <a:solidFill>
                  <a:srgbClr val="6B7280"/>
                </a:solidFill>
                <a:latin typeface="Roboto" pitchFamily="34" charset="0"/>
                <a:ea typeface="Roboto" pitchFamily="34" charset="-122"/>
                <a:cs typeface="Roboto" pitchFamily="34" charset="-120"/>
              </a:rPr>
              <a:t>Full audit trail from code to cloud</a:t>
            </a:r>
            <a:endParaRPr lang="en-US" sz="1200" dirty="0"/>
          </a:p>
        </p:txBody>
      </p:sp>
      <p:sp>
        <p:nvSpPr>
          <p:cNvPr id="60" name="Shape 54"/>
          <p:cNvSpPr/>
          <p:nvPr/>
        </p:nvSpPr>
        <p:spPr>
          <a:xfrm>
            <a:off x="9816998" y="5277002"/>
            <a:ext cx="1705356" cy="1181405"/>
          </a:xfrm>
          <a:prstGeom prst="roundRect">
            <a:avLst>
              <a:gd name="adj" fmla="val 4994"/>
            </a:avLst>
          </a:prstGeom>
          <a:solidFill>
            <a:srgbClr val="FFF7ED"/>
          </a:solidFill>
          <a:ln w="12700">
            <a:solidFill>
              <a:srgbClr val="FED7AA"/>
            </a:solidFill>
            <a:prstDash val="solid"/>
          </a:ln>
        </p:spPr>
      </p:sp>
      <p:sp>
        <p:nvSpPr>
          <p:cNvPr id="61" name="Text 55"/>
          <p:cNvSpPr txBox="1"/>
          <p:nvPr/>
        </p:nvSpPr>
        <p:spPr>
          <a:xfrm>
            <a:off x="9931298" y="5429707"/>
            <a:ext cx="1476756" cy="342900"/>
          </a:xfrm>
          <a:prstGeom prst="rect">
            <a:avLst/>
          </a:prstGeom>
          <a:noFill/>
          <a:ln/>
        </p:spPr>
        <p:txBody>
          <a:bodyPr wrap="square" lIns="0" tIns="0" rIns="0" bIns="0" rtlCol="0" anchor="ctr"/>
          <a:lstStyle/>
          <a:p>
            <a:pPr algn="ctr" indent="0" marL="0">
              <a:buNone/>
            </a:pPr>
            <a:r>
              <a:rPr lang="en-US" sz="1800" b="1" dirty="0">
                <a:solidFill>
                  <a:srgbClr val="9A3412"/>
                </a:solidFill>
                <a:latin typeface="Roboto" pitchFamily="34" charset="0"/>
                <a:ea typeface="Roboto" pitchFamily="34" charset="-122"/>
                <a:cs typeface="Roboto" pitchFamily="34" charset="-120"/>
              </a:rPr>
              <a:t>Zero</a:t>
            </a:r>
            <a:endParaRPr lang="en-US" sz="1800" dirty="0"/>
          </a:p>
        </p:txBody>
      </p:sp>
      <p:sp>
        <p:nvSpPr>
          <p:cNvPr id="62" name="Text 56"/>
          <p:cNvSpPr txBox="1"/>
          <p:nvPr/>
        </p:nvSpPr>
        <p:spPr>
          <a:xfrm>
            <a:off x="10208362" y="5867705"/>
            <a:ext cx="918972" cy="143561"/>
          </a:xfrm>
          <a:prstGeom prst="rect">
            <a:avLst/>
          </a:prstGeom>
          <a:noFill/>
          <a:ln/>
        </p:spPr>
        <p:txBody>
          <a:bodyPr wrap="square" lIns="0" tIns="0" rIns="0" bIns="0" rtlCol="0" anchor="ctr"/>
          <a:lstStyle/>
          <a:p>
            <a:pPr algn="ctr" indent="0" marL="0">
              <a:buNone/>
            </a:pPr>
            <a:r>
              <a:rPr lang="en-US" sz="900" dirty="0">
                <a:solidFill>
                  <a:srgbClr val="15803D"/>
                </a:solidFill>
                <a:latin typeface="Roboto" pitchFamily="34" charset="0"/>
                <a:ea typeface="Roboto" pitchFamily="34" charset="-122"/>
                <a:cs typeface="Roboto" pitchFamily="34" charset="-120"/>
              </a:rPr>
              <a:t>Drift Incidents</a:t>
            </a:r>
            <a:endParaRPr lang="en-US" sz="900" dirty="0"/>
          </a:p>
        </p:txBody>
      </p:sp>
      <p:sp>
        <p:nvSpPr>
          <p:cNvPr id="63" name="Text 57"/>
          <p:cNvSpPr txBox="1"/>
          <p:nvPr/>
        </p:nvSpPr>
        <p:spPr>
          <a:xfrm>
            <a:off x="9940442" y="6125566"/>
            <a:ext cx="1457554" cy="914400"/>
          </a:xfrm>
          <a:prstGeom prst="rect">
            <a:avLst/>
          </a:prstGeom>
          <a:noFill/>
          <a:ln/>
        </p:spPr>
        <p:txBody>
          <a:bodyPr wrap="square" lIns="0" tIns="0" rIns="0" bIns="0" rtlCol="0" anchor="t"/>
          <a:lstStyle/>
          <a:p>
            <a:pPr algn="ctr" indent="0" marL="0">
              <a:buNone/>
            </a:pPr>
            <a:r>
              <a:rPr lang="en-US" sz="1200" dirty="0">
                <a:solidFill>
                  <a:srgbClr val="6B7280"/>
                </a:solidFill>
                <a:latin typeface="Roboto" pitchFamily="34" charset="0"/>
                <a:ea typeface="Roboto" pitchFamily="34" charset="-122"/>
                <a:cs typeface="Roboto" pitchFamily="34" charset="-120"/>
              </a:rPr>
              <a:t>IaC enforcement prevents unauthorized changes</a:t>
            </a:r>
            <a:endParaRPr lang="en-US" sz="1200" dirty="0"/>
          </a:p>
        </p:txBody>
      </p:sp>
      <p:sp>
        <p:nvSpPr>
          <p:cNvPr id="64" name="Shape 58"/>
          <p:cNvSpPr/>
          <p:nvPr/>
        </p:nvSpPr>
        <p:spPr>
          <a:xfrm>
            <a:off x="0" y="7042709"/>
            <a:ext cx="12191695" cy="200254"/>
          </a:xfrm>
          <a:prstGeom prst="rect">
            <a:avLst/>
          </a:prstGeom>
          <a:solidFill>
            <a:srgbClr val="F1F5F9"/>
          </a:solidFill>
          <a:ln/>
        </p:spPr>
      </p:sp>
      <p:sp>
        <p:nvSpPr>
          <p:cNvPr id="65" name="Shape 59"/>
          <p:cNvSpPr/>
          <p:nvPr/>
        </p:nvSpPr>
        <p:spPr>
          <a:xfrm>
            <a:off x="0" y="7042709"/>
            <a:ext cx="12191695" cy="9144"/>
          </a:xfrm>
          <a:prstGeom prst="rect">
            <a:avLst/>
          </a:prstGeom>
          <a:solidFill>
            <a:srgbClr val="E2E8F0"/>
          </a:solidFill>
          <a:ln w="12700">
            <a:solidFill>
              <a:srgbClr val="E2E8F0">
                <a:alpha val="0"/>
              </a:srgbClr>
            </a:solidFill>
            <a:prstDash val="solid"/>
          </a:ln>
        </p:spPr>
      </p:sp>
      <p:sp>
        <p:nvSpPr>
          <p:cNvPr id="66" name="Text 60"/>
          <p:cNvSpPr txBox="1"/>
          <p:nvPr/>
        </p:nvSpPr>
        <p:spPr>
          <a:xfrm>
            <a:off x="476402" y="705276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7" name="Text 61"/>
          <p:cNvSpPr txBox="1"/>
          <p:nvPr/>
        </p:nvSpPr>
        <p:spPr>
          <a:xfrm>
            <a:off x="5719572" y="7052767"/>
            <a:ext cx="2551176"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Case Study 3: CI/CD Pipeline Hardening</a:t>
            </a:r>
            <a:endParaRPr lang="en-US" sz="900" dirty="0"/>
          </a:p>
        </p:txBody>
      </p:sp>
      <p:sp>
        <p:nvSpPr>
          <p:cNvPr id="68" name="Text 62"/>
          <p:cNvSpPr txBox="1"/>
          <p:nvPr/>
        </p:nvSpPr>
        <p:spPr>
          <a:xfrm>
            <a:off x="11204143" y="7052767"/>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109</a:t>
            </a:r>
            <a:endParaRPr lang="en-US" sz="900" dirty="0"/>
          </a:p>
        </p:txBody>
      </p:sp>
      <p:sp>
        <p:nvSpPr>
          <p:cNvPr id="69" name="Shape 63"/>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70" name="Shape 64"/>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71" name="Image 4" descr="preencoded.png">    </p:cNvPr>
          <p:cNvPicPr>
            <a:picLocks noChangeAspect="1"/>
          </p:cNvPicPr>
          <p:nvPr/>
        </p:nvPicPr>
        <p:blipFill>
          <a:blip r:embed="rId5"/>
          <a:srcRect l="0" r="0" t="0" b="0"/>
          <a:stretch/>
        </p:blipFill>
        <p:spPr>
          <a:xfrm>
            <a:off x="476402" y="209398"/>
            <a:ext cx="152705" cy="152705"/>
          </a:xfrm>
          <a:prstGeom prst="rect">
            <a:avLst/>
          </a:prstGeom>
        </p:spPr>
      </p:pic>
      <p:sp>
        <p:nvSpPr>
          <p:cNvPr id="72" name="Text 65"/>
          <p:cNvSpPr txBox="1"/>
          <p:nvPr/>
        </p:nvSpPr>
        <p:spPr>
          <a:xfrm>
            <a:off x="705002" y="209398"/>
            <a:ext cx="143926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Case Study Series</a:t>
            </a:r>
            <a:endParaRPr lang="en-US" sz="900" dirty="0"/>
          </a:p>
        </p:txBody>
      </p:sp>
      <p:sp>
        <p:nvSpPr>
          <p:cNvPr id="73" name="Text 66"/>
          <p:cNvSpPr txBox="1"/>
          <p:nvPr/>
        </p:nvSpPr>
        <p:spPr>
          <a:xfrm>
            <a:off x="476402" y="400507"/>
            <a:ext cx="6410858"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Case Study 3: Control Approach &amp; Outcomes</a:t>
            </a:r>
            <a:endParaRPr lang="en-US" sz="2200" dirty="0"/>
          </a:p>
        </p:txBody>
      </p:sp>
      <p:sp>
        <p:nvSpPr>
          <p:cNvPr id="74" name="Text 67"/>
          <p:cNvSpPr txBox="1"/>
          <p:nvPr/>
        </p:nvSpPr>
        <p:spPr>
          <a:xfrm>
            <a:off x="9793224" y="295351"/>
            <a:ext cx="2000707" cy="362102"/>
          </a:xfrm>
          <a:prstGeom prst="rect">
            <a:avLst/>
          </a:prstGeom>
          <a:solidFill>
            <a:srgbClr val="1E40AF">
              <a:alpha val="50000"/>
            </a:srgbClr>
          </a:solidFill>
          <a:ln w="12700">
            <a:solidFill>
              <a:srgbClr val="1D4ED8"/>
            </a:solidFill>
          </a:ln>
        </p:spPr>
        <p:txBody>
          <a:bodyPr wrap="square" lIns="0" tIns="0" rIns="0" bIns="0" rtlCol="0" anchor="ctr"/>
          <a:lstStyle/>
          <a:p>
            <a:pPr algn="l" indent="0" marL="0">
              <a:buNone/>
            </a:pPr>
            <a:r>
              <a:rPr lang="en-US" sz="1000" dirty="0">
                <a:solidFill>
                  <a:srgbClr val="DBEAFE"/>
                </a:solidFill>
                <a:latin typeface="ui-monospace" pitchFamily="34" charset="0"/>
                <a:ea typeface="ui-monospace" pitchFamily="34" charset="-122"/>
                <a:cs typeface="ui-monospace" pitchFamily="34" charset="-120"/>
              </a:rPr>
              <a:t>Implementation Results </a:t>
            </a:r>
            <a:endParaRPr lang="en-US" sz="1000" dirty="0"/>
          </a:p>
        </p:txBody>
      </p:sp>
      <p:pic>
        <p:nvPicPr>
          <p:cNvPr id="75" name="Image 5" descr="preencoded.png">    </p:cNvPr>
          <p:cNvPicPr>
            <a:picLocks noChangeAspect="1"/>
          </p:cNvPicPr>
          <p:nvPr/>
        </p:nvPicPr>
        <p:blipFill>
          <a:blip r:embed="rId6"/>
          <a:srcRect l="0" r="0" t="0" b="0"/>
          <a:stretch/>
        </p:blipFill>
        <p:spPr>
          <a:xfrm>
            <a:off x="9583826" y="397764"/>
            <a:ext cx="133502" cy="133502"/>
          </a:xfrm>
          <a:prstGeom prst="rect">
            <a:avLst/>
          </a:prstGeom>
        </p:spPr>
      </p:pic>
      <p:sp>
        <p:nvSpPr>
          <p:cNvPr id="76" name="Shape 68"/>
          <p:cNvSpPr/>
          <p:nvPr/>
        </p:nvSpPr>
        <p:spPr>
          <a:xfrm>
            <a:off x="6267298" y="2450592"/>
            <a:ext cx="609905" cy="1123798"/>
          </a:xfrm>
          <a:prstGeom prst="rect">
            <a:avLst/>
          </a:prstGeom>
          <a:solidFill>
            <a:srgbClr val="F9FAFB"/>
          </a:solidFill>
          <a:ln w="12700">
            <a:solidFill>
              <a:srgbClr val="FFFFFF">
                <a:alpha val="0"/>
              </a:srgbClr>
            </a:solidFill>
            <a:prstDash val="solid"/>
          </a:ln>
        </p:spPr>
      </p:sp>
      <p:sp>
        <p:nvSpPr>
          <p:cNvPr id="77" name="Shape 69"/>
          <p:cNvSpPr/>
          <p:nvPr/>
        </p:nvSpPr>
        <p:spPr>
          <a:xfrm>
            <a:off x="6344107" y="2526487"/>
            <a:ext cx="457200" cy="457200"/>
          </a:xfrm>
          <a:prstGeom prst="ellipse">
            <a:avLst/>
          </a:prstGeom>
          <a:solidFill>
            <a:srgbClr val="DBEAFE"/>
          </a:solidFill>
          <a:ln w="25400">
            <a:solidFill>
              <a:srgbClr val="3B82F6"/>
            </a:solidFill>
            <a:prstDash val="solid"/>
          </a:ln>
        </p:spPr>
      </p:sp>
      <p:pic>
        <p:nvPicPr>
          <p:cNvPr id="78" name="Image 6" descr="preencoded.png">    </p:cNvPr>
          <p:cNvPicPr>
            <a:picLocks noChangeAspect="1"/>
          </p:cNvPicPr>
          <p:nvPr/>
        </p:nvPicPr>
        <p:blipFill>
          <a:blip r:embed="rId7"/>
          <a:srcRect l="0" r="0" t="-180" b="-180"/>
          <a:stretch/>
        </p:blipFill>
        <p:spPr>
          <a:xfrm>
            <a:off x="6476695" y="2679192"/>
            <a:ext cx="190195" cy="152705"/>
          </a:xfrm>
          <a:prstGeom prst="rect">
            <a:avLst/>
          </a:prstGeom>
        </p:spPr>
      </p:pic>
      <p:sp>
        <p:nvSpPr>
          <p:cNvPr id="79" name="Text 70"/>
          <p:cNvSpPr txBox="1"/>
          <p:nvPr/>
        </p:nvSpPr>
        <p:spPr>
          <a:xfrm>
            <a:off x="6368796" y="3059582"/>
            <a:ext cx="486461"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Commit</a:t>
            </a:r>
            <a:endParaRPr lang="en-US" sz="900" dirty="0"/>
          </a:p>
        </p:txBody>
      </p:sp>
      <p:sp>
        <p:nvSpPr>
          <p:cNvPr id="80" name="Text 71"/>
          <p:cNvSpPr txBox="1"/>
          <p:nvPr/>
        </p:nvSpPr>
        <p:spPr>
          <a:xfrm>
            <a:off x="6344107" y="3250692"/>
            <a:ext cx="534010" cy="247802"/>
          </a:xfrm>
          <a:prstGeom prst="rect">
            <a:avLst/>
          </a:prstGeom>
          <a:solidFill>
            <a:srgbClr val="FFFFFF"/>
          </a:solidFill>
          <a:ln w="12700">
            <a:solidFill>
              <a:srgbClr val="E5E7EB"/>
            </a:solidFill>
          </a:ln>
        </p:spPr>
        <p:txBody>
          <a:bodyPr wrap="square" lIns="0" tIns="0" rIns="0" bIns="0" rtlCol="0" anchor="ctr"/>
          <a:lstStyle/>
          <a:p>
            <a:pPr algn="l" indent="0" marL="0">
              <a:buNone/>
            </a:pPr>
            <a:r>
              <a:rPr lang="en-US" sz="1200" dirty="0">
                <a:solidFill>
                  <a:srgbClr val="6B7280"/>
                </a:solidFill>
                <a:latin typeface="Roboto" pitchFamily="34" charset="0"/>
                <a:ea typeface="Roboto" pitchFamily="34" charset="-122"/>
                <a:cs typeface="Roboto" pitchFamily="34" charset="-120"/>
              </a:rPr>
              <a:t>CM-3</a:t>
            </a:r>
            <a:endParaRPr lang="en-US" sz="1200" dirty="0"/>
          </a:p>
        </p:txBody>
      </p:sp>
      <p:sp>
        <p:nvSpPr>
          <p:cNvPr id="81" name="Shape 72"/>
          <p:cNvSpPr/>
          <p:nvPr/>
        </p:nvSpPr>
        <p:spPr>
          <a:xfrm>
            <a:off x="7378294" y="2450592"/>
            <a:ext cx="657454" cy="1123798"/>
          </a:xfrm>
          <a:prstGeom prst="rect">
            <a:avLst/>
          </a:prstGeom>
          <a:solidFill>
            <a:srgbClr val="F9FAFB"/>
          </a:solidFill>
          <a:ln w="12700">
            <a:solidFill>
              <a:srgbClr val="FFFFFF">
                <a:alpha val="0"/>
              </a:srgbClr>
            </a:solidFill>
            <a:prstDash val="solid"/>
          </a:ln>
        </p:spPr>
      </p:sp>
      <p:sp>
        <p:nvSpPr>
          <p:cNvPr id="82" name="Shape 73"/>
          <p:cNvSpPr/>
          <p:nvPr/>
        </p:nvSpPr>
        <p:spPr>
          <a:xfrm>
            <a:off x="7475220" y="2526487"/>
            <a:ext cx="457200" cy="457200"/>
          </a:xfrm>
          <a:prstGeom prst="ellipse">
            <a:avLst/>
          </a:prstGeom>
          <a:solidFill>
            <a:srgbClr val="E0E7FF"/>
          </a:solidFill>
          <a:ln w="25400">
            <a:solidFill>
              <a:srgbClr val="6366F1"/>
            </a:solidFill>
            <a:prstDash val="solid"/>
          </a:ln>
        </p:spPr>
      </p:sp>
      <p:pic>
        <p:nvPicPr>
          <p:cNvPr id="83" name="Image 7" descr="preencoded.png">    </p:cNvPr>
          <p:cNvPicPr>
            <a:picLocks noChangeAspect="1"/>
          </p:cNvPicPr>
          <p:nvPr/>
        </p:nvPicPr>
        <p:blipFill>
          <a:blip r:embed="rId8"/>
          <a:srcRect l="0" r="0" t="0" b="0"/>
          <a:stretch/>
        </p:blipFill>
        <p:spPr>
          <a:xfrm>
            <a:off x="7627925" y="2679192"/>
            <a:ext cx="152705" cy="152705"/>
          </a:xfrm>
          <a:prstGeom prst="rect">
            <a:avLst/>
          </a:prstGeom>
        </p:spPr>
      </p:pic>
      <p:sp>
        <p:nvSpPr>
          <p:cNvPr id="84" name="Text 74"/>
          <p:cNvSpPr txBox="1"/>
          <p:nvPr/>
        </p:nvSpPr>
        <p:spPr>
          <a:xfrm>
            <a:off x="7573061" y="3059582"/>
            <a:ext cx="342900"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Build</a:t>
            </a:r>
            <a:endParaRPr lang="en-US" sz="900" dirty="0"/>
          </a:p>
        </p:txBody>
      </p:sp>
      <p:sp>
        <p:nvSpPr>
          <p:cNvPr id="85" name="Text 75"/>
          <p:cNvSpPr txBox="1"/>
          <p:nvPr/>
        </p:nvSpPr>
        <p:spPr>
          <a:xfrm>
            <a:off x="7455103" y="3250692"/>
            <a:ext cx="581558" cy="247802"/>
          </a:xfrm>
          <a:prstGeom prst="rect">
            <a:avLst/>
          </a:prstGeom>
          <a:solidFill>
            <a:srgbClr val="FFFFFF"/>
          </a:solidFill>
          <a:ln w="12700">
            <a:solidFill>
              <a:srgbClr val="E5E7EB"/>
            </a:solidFill>
          </a:ln>
        </p:spPr>
        <p:txBody>
          <a:bodyPr wrap="square" lIns="0" tIns="0" rIns="0" bIns="0" rtlCol="0" anchor="ctr"/>
          <a:lstStyle/>
          <a:p>
            <a:pPr algn="l" indent="0" marL="0">
              <a:buNone/>
            </a:pPr>
            <a:r>
              <a:rPr lang="en-US" sz="1200" dirty="0">
                <a:solidFill>
                  <a:srgbClr val="6B7280"/>
                </a:solidFill>
                <a:latin typeface="Roboto" pitchFamily="34" charset="0"/>
                <a:ea typeface="Roboto" pitchFamily="34" charset="-122"/>
                <a:cs typeface="Roboto" pitchFamily="34" charset="-120"/>
              </a:rPr>
              <a:t>SA-11</a:t>
            </a:r>
            <a:endParaRPr lang="en-US" sz="1200" dirty="0"/>
          </a:p>
        </p:txBody>
      </p:sp>
      <p:sp>
        <p:nvSpPr>
          <p:cNvPr id="86" name="Shape 76"/>
          <p:cNvSpPr/>
          <p:nvPr/>
        </p:nvSpPr>
        <p:spPr>
          <a:xfrm>
            <a:off x="8531352" y="2450592"/>
            <a:ext cx="609905" cy="1123798"/>
          </a:xfrm>
          <a:prstGeom prst="rect">
            <a:avLst/>
          </a:prstGeom>
          <a:solidFill>
            <a:srgbClr val="F9FAFB"/>
          </a:solidFill>
          <a:ln w="12700">
            <a:solidFill>
              <a:srgbClr val="FFFFFF">
                <a:alpha val="0"/>
              </a:srgbClr>
            </a:solidFill>
            <a:prstDash val="solid"/>
          </a:ln>
        </p:spPr>
      </p:sp>
      <p:sp>
        <p:nvSpPr>
          <p:cNvPr id="87" name="Shape 77"/>
          <p:cNvSpPr/>
          <p:nvPr/>
        </p:nvSpPr>
        <p:spPr>
          <a:xfrm>
            <a:off x="8607247" y="2526487"/>
            <a:ext cx="457200" cy="457200"/>
          </a:xfrm>
          <a:prstGeom prst="ellipse">
            <a:avLst/>
          </a:prstGeom>
          <a:solidFill>
            <a:srgbClr val="FEF3C7"/>
          </a:solidFill>
          <a:ln w="25400">
            <a:solidFill>
              <a:srgbClr val="F59E0B"/>
            </a:solidFill>
            <a:prstDash val="solid"/>
          </a:ln>
        </p:spPr>
      </p:sp>
      <p:pic>
        <p:nvPicPr>
          <p:cNvPr id="88" name="Image 8" descr="preencoded.png">    </p:cNvPr>
          <p:cNvPicPr>
            <a:picLocks noChangeAspect="1"/>
          </p:cNvPicPr>
          <p:nvPr/>
        </p:nvPicPr>
        <p:blipFill>
          <a:blip r:embed="rId9"/>
          <a:srcRect l="0" r="0" t="0" b="0"/>
          <a:stretch/>
        </p:blipFill>
        <p:spPr>
          <a:xfrm>
            <a:off x="8759952" y="2679192"/>
            <a:ext cx="152705" cy="152705"/>
          </a:xfrm>
          <a:prstGeom prst="rect">
            <a:avLst/>
          </a:prstGeom>
        </p:spPr>
      </p:pic>
      <p:sp>
        <p:nvSpPr>
          <p:cNvPr id="89" name="Text 78"/>
          <p:cNvSpPr txBox="1"/>
          <p:nvPr/>
        </p:nvSpPr>
        <p:spPr>
          <a:xfrm>
            <a:off x="8707831" y="3059582"/>
            <a:ext cx="333756"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Scan</a:t>
            </a:r>
            <a:endParaRPr lang="en-US" sz="900" dirty="0"/>
          </a:p>
        </p:txBody>
      </p:sp>
      <p:sp>
        <p:nvSpPr>
          <p:cNvPr id="90" name="Text 79"/>
          <p:cNvSpPr txBox="1"/>
          <p:nvPr/>
        </p:nvSpPr>
        <p:spPr>
          <a:xfrm>
            <a:off x="8627364" y="3250692"/>
            <a:ext cx="495605" cy="247802"/>
          </a:xfrm>
          <a:prstGeom prst="rect">
            <a:avLst/>
          </a:prstGeom>
          <a:solidFill>
            <a:srgbClr val="FFFFFF"/>
          </a:solidFill>
          <a:ln w="12700">
            <a:solidFill>
              <a:srgbClr val="E5E7EB"/>
            </a:solidFill>
          </a:ln>
        </p:spPr>
        <p:txBody>
          <a:bodyPr wrap="square" lIns="0" tIns="0" rIns="0" bIns="0" rtlCol="0" anchor="ctr"/>
          <a:lstStyle/>
          <a:p>
            <a:pPr algn="l" indent="0" marL="0">
              <a:buNone/>
            </a:pPr>
            <a:r>
              <a:rPr lang="en-US" sz="1200" dirty="0">
                <a:solidFill>
                  <a:srgbClr val="6B7280"/>
                </a:solidFill>
                <a:latin typeface="Roboto" pitchFamily="34" charset="0"/>
                <a:ea typeface="Roboto" pitchFamily="34" charset="-122"/>
                <a:cs typeface="Roboto" pitchFamily="34" charset="-120"/>
              </a:rPr>
              <a:t>RA-5</a:t>
            </a:r>
            <a:endParaRPr lang="en-US" sz="1200" dirty="0"/>
          </a:p>
        </p:txBody>
      </p:sp>
      <p:sp>
        <p:nvSpPr>
          <p:cNvPr id="91" name="Shape 80"/>
          <p:cNvSpPr/>
          <p:nvPr/>
        </p:nvSpPr>
        <p:spPr>
          <a:xfrm>
            <a:off x="9642348" y="2450592"/>
            <a:ext cx="609905" cy="1123798"/>
          </a:xfrm>
          <a:prstGeom prst="rect">
            <a:avLst/>
          </a:prstGeom>
          <a:solidFill>
            <a:srgbClr val="F9FAFB"/>
          </a:solidFill>
          <a:ln w="12700">
            <a:solidFill>
              <a:srgbClr val="FFFFFF">
                <a:alpha val="0"/>
              </a:srgbClr>
            </a:solidFill>
            <a:prstDash val="solid"/>
          </a:ln>
        </p:spPr>
      </p:sp>
      <p:sp>
        <p:nvSpPr>
          <p:cNvPr id="92" name="Shape 81"/>
          <p:cNvSpPr/>
          <p:nvPr/>
        </p:nvSpPr>
        <p:spPr>
          <a:xfrm>
            <a:off x="9718243" y="2526487"/>
            <a:ext cx="457200" cy="457200"/>
          </a:xfrm>
          <a:prstGeom prst="ellipse">
            <a:avLst/>
          </a:prstGeom>
          <a:solidFill>
            <a:srgbClr val="EDE9FE"/>
          </a:solidFill>
          <a:ln w="25400">
            <a:solidFill>
              <a:srgbClr val="8B5CF6"/>
            </a:solidFill>
            <a:prstDash val="solid"/>
          </a:ln>
        </p:spPr>
      </p:sp>
      <p:pic>
        <p:nvPicPr>
          <p:cNvPr id="93" name="Image 9" descr="preencoded.png">    </p:cNvPr>
          <p:cNvPicPr>
            <a:picLocks noChangeAspect="1"/>
          </p:cNvPicPr>
          <p:nvPr/>
        </p:nvPicPr>
        <p:blipFill>
          <a:blip r:embed="rId10"/>
          <a:srcRect l="-33" r="-33" t="0" b="0"/>
          <a:stretch/>
        </p:blipFill>
        <p:spPr>
          <a:xfrm>
            <a:off x="9861804" y="2679192"/>
            <a:ext cx="171907" cy="152705"/>
          </a:xfrm>
          <a:prstGeom prst="rect">
            <a:avLst/>
          </a:prstGeom>
        </p:spPr>
      </p:pic>
      <p:sp>
        <p:nvSpPr>
          <p:cNvPr id="94" name="Text 82"/>
          <p:cNvSpPr txBox="1"/>
          <p:nvPr/>
        </p:nvSpPr>
        <p:spPr>
          <a:xfrm>
            <a:off x="9831629" y="3059582"/>
            <a:ext cx="314554"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Sign</a:t>
            </a:r>
            <a:endParaRPr lang="en-US" sz="900" dirty="0"/>
          </a:p>
        </p:txBody>
      </p:sp>
      <p:sp>
        <p:nvSpPr>
          <p:cNvPr id="95" name="Text 83"/>
          <p:cNvSpPr txBox="1"/>
          <p:nvPr/>
        </p:nvSpPr>
        <p:spPr>
          <a:xfrm>
            <a:off x="9769450" y="3250692"/>
            <a:ext cx="438912" cy="247802"/>
          </a:xfrm>
          <a:prstGeom prst="rect">
            <a:avLst/>
          </a:prstGeom>
          <a:solidFill>
            <a:srgbClr val="FFFFFF"/>
          </a:solidFill>
          <a:ln w="12700">
            <a:solidFill>
              <a:srgbClr val="E5E7EB"/>
            </a:solidFill>
          </a:ln>
        </p:spPr>
        <p:txBody>
          <a:bodyPr wrap="square" lIns="0" tIns="0" rIns="0" bIns="0" rtlCol="0" anchor="ctr"/>
          <a:lstStyle/>
          <a:p>
            <a:pPr algn="l" indent="0" marL="0">
              <a:buNone/>
            </a:pPr>
            <a:r>
              <a:rPr lang="en-US" sz="1200" dirty="0">
                <a:solidFill>
                  <a:srgbClr val="6B7280"/>
                </a:solidFill>
                <a:latin typeface="Roboto" pitchFamily="34" charset="0"/>
                <a:ea typeface="Roboto" pitchFamily="34" charset="-122"/>
                <a:cs typeface="Roboto" pitchFamily="34" charset="-120"/>
              </a:rPr>
              <a:t>SI-7</a:t>
            </a:r>
            <a:endParaRPr lang="en-US" sz="1200" dirty="0"/>
          </a:p>
        </p:txBody>
      </p:sp>
      <p:sp>
        <p:nvSpPr>
          <p:cNvPr id="96" name="Shape 84"/>
          <p:cNvSpPr/>
          <p:nvPr/>
        </p:nvSpPr>
        <p:spPr>
          <a:xfrm>
            <a:off x="10753344" y="2450592"/>
            <a:ext cx="609905" cy="1123798"/>
          </a:xfrm>
          <a:prstGeom prst="rect">
            <a:avLst/>
          </a:prstGeom>
          <a:solidFill>
            <a:srgbClr val="F9FAFB"/>
          </a:solidFill>
          <a:ln w="12700">
            <a:solidFill>
              <a:srgbClr val="FFFFFF">
                <a:alpha val="0"/>
              </a:srgbClr>
            </a:solidFill>
            <a:prstDash val="solid"/>
          </a:ln>
        </p:spPr>
      </p:sp>
      <p:sp>
        <p:nvSpPr>
          <p:cNvPr id="97" name="Shape 85"/>
          <p:cNvSpPr/>
          <p:nvPr/>
        </p:nvSpPr>
        <p:spPr>
          <a:xfrm>
            <a:off x="10829239" y="2526487"/>
            <a:ext cx="457200" cy="457200"/>
          </a:xfrm>
          <a:prstGeom prst="ellipse">
            <a:avLst/>
          </a:prstGeom>
          <a:solidFill>
            <a:srgbClr val="D1FAE5"/>
          </a:solidFill>
          <a:ln w="25400">
            <a:solidFill>
              <a:srgbClr val="10B981"/>
            </a:solidFill>
            <a:prstDash val="solid"/>
          </a:ln>
        </p:spPr>
      </p:sp>
      <p:pic>
        <p:nvPicPr>
          <p:cNvPr id="98" name="Image 10" descr="preencoded.png">    </p:cNvPr>
          <p:cNvPicPr>
            <a:picLocks noChangeAspect="1"/>
          </p:cNvPicPr>
          <p:nvPr/>
        </p:nvPicPr>
        <p:blipFill>
          <a:blip r:embed="rId11"/>
          <a:srcRect l="0" r="0" t="-180" b="-180"/>
          <a:stretch/>
        </p:blipFill>
        <p:spPr>
          <a:xfrm>
            <a:off x="10962742" y="2679192"/>
            <a:ext cx="190195" cy="152705"/>
          </a:xfrm>
          <a:prstGeom prst="rect">
            <a:avLst/>
          </a:prstGeom>
        </p:spPr>
      </p:pic>
      <p:sp>
        <p:nvSpPr>
          <p:cNvPr id="99" name="Text 86"/>
          <p:cNvSpPr txBox="1"/>
          <p:nvPr/>
        </p:nvSpPr>
        <p:spPr>
          <a:xfrm>
            <a:off x="10882274" y="3059582"/>
            <a:ext cx="428854" cy="152705"/>
          </a:xfrm>
          <a:prstGeom prst="rect">
            <a:avLst/>
          </a:prstGeom>
          <a:noFill/>
          <a:ln/>
        </p:spPr>
        <p:txBody>
          <a:bodyPr wrap="square" lIns="0" tIns="0" rIns="0" bIns="0" rtlCol="0" anchor="ctr"/>
          <a:lstStyle/>
          <a:p>
            <a:pPr algn="l" indent="0" marL="0">
              <a:buNone/>
            </a:pPr>
            <a:r>
              <a:rPr lang="en-US" sz="900" b="1" dirty="0">
                <a:solidFill>
                  <a:srgbClr val="374151"/>
                </a:solidFill>
                <a:latin typeface="Roboto" pitchFamily="34" charset="0"/>
                <a:ea typeface="Roboto" pitchFamily="34" charset="-122"/>
                <a:cs typeface="Roboto" pitchFamily="34" charset="-120"/>
              </a:rPr>
              <a:t>Deploy</a:t>
            </a:r>
            <a:endParaRPr lang="en-US" sz="900" dirty="0"/>
          </a:p>
        </p:txBody>
      </p:sp>
      <p:sp>
        <p:nvSpPr>
          <p:cNvPr id="100" name="Text 87"/>
          <p:cNvSpPr txBox="1"/>
          <p:nvPr/>
        </p:nvSpPr>
        <p:spPr>
          <a:xfrm>
            <a:off x="10830154" y="3250692"/>
            <a:ext cx="534010" cy="247802"/>
          </a:xfrm>
          <a:prstGeom prst="rect">
            <a:avLst/>
          </a:prstGeom>
          <a:solidFill>
            <a:srgbClr val="FFFFFF"/>
          </a:solidFill>
          <a:ln w="12700">
            <a:solidFill>
              <a:srgbClr val="E5E7EB"/>
            </a:solidFill>
          </a:ln>
        </p:spPr>
        <p:txBody>
          <a:bodyPr wrap="square" lIns="0" tIns="0" rIns="0" bIns="0" rtlCol="0" anchor="ctr"/>
          <a:lstStyle/>
          <a:p>
            <a:pPr algn="l" indent="0" marL="0">
              <a:buNone/>
            </a:pPr>
            <a:r>
              <a:rPr lang="en-US" sz="1200" dirty="0">
                <a:solidFill>
                  <a:srgbClr val="6B7280"/>
                </a:solidFill>
                <a:latin typeface="Roboto" pitchFamily="34" charset="0"/>
                <a:ea typeface="Roboto" pitchFamily="34" charset="-122"/>
                <a:cs typeface="Roboto" pitchFamily="34" charset="-120"/>
              </a:rPr>
              <a:t>CM-2</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54297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5" b="-5"/>
          <a:stretch/>
        </p:blipFill>
        <p:spPr>
          <a:xfrm>
            <a:off x="571500" y="1429207"/>
            <a:ext cx="3492094" cy="4667098"/>
          </a:xfrm>
          <a:prstGeom prst="rect">
            <a:avLst/>
          </a:prstGeom>
        </p:spPr>
      </p:pic>
      <p:sp>
        <p:nvSpPr>
          <p:cNvPr id="6" name="Shape 3"/>
          <p:cNvSpPr/>
          <p:nvPr/>
        </p:nvSpPr>
        <p:spPr>
          <a:xfrm>
            <a:off x="571500" y="2239366"/>
            <a:ext cx="3495751" cy="9144"/>
          </a:xfrm>
          <a:prstGeom prst="rect">
            <a:avLst/>
          </a:prstGeom>
          <a:solidFill>
            <a:srgbClr val="E2E8F0"/>
          </a:solidFill>
          <a:ln w="12700">
            <a:solidFill>
              <a:srgbClr val="E2E8F0">
                <a:alpha val="0"/>
              </a:srgbClr>
            </a:solidFill>
            <a:prstDash val="solid"/>
          </a:ln>
        </p:spPr>
      </p:sp>
      <p:sp>
        <p:nvSpPr>
          <p:cNvPr id="7" name="Shape 4"/>
          <p:cNvSpPr/>
          <p:nvPr/>
        </p:nvSpPr>
        <p:spPr>
          <a:xfrm>
            <a:off x="800100" y="1666951"/>
            <a:ext cx="381305" cy="381305"/>
          </a:xfrm>
          <a:prstGeom prst="ellipse">
            <a:avLst/>
          </a:prstGeom>
          <a:solidFill>
            <a:srgbClr val="EFF6FF"/>
          </a:solidFill>
          <a:ln w="12700">
            <a:solidFill>
              <a:srgbClr val="FFFFFF">
                <a:alpha val="0"/>
              </a:srgbClr>
            </a:solidFill>
            <a:prstDash val="solid"/>
          </a:ln>
        </p:spPr>
      </p:sp>
      <p:pic>
        <p:nvPicPr>
          <p:cNvPr id="8" name="Image 1" descr="preencoded.png">    </p:cNvPr>
          <p:cNvPicPr>
            <a:picLocks noChangeAspect="1"/>
          </p:cNvPicPr>
          <p:nvPr/>
        </p:nvPicPr>
        <p:blipFill>
          <a:blip r:embed="rId2"/>
          <a:srcRect l="-1403" r="-1403" t="0" b="0"/>
          <a:stretch/>
        </p:blipFill>
        <p:spPr>
          <a:xfrm>
            <a:off x="886054" y="1766621"/>
            <a:ext cx="209398" cy="181051"/>
          </a:xfrm>
          <a:prstGeom prst="rect">
            <a:avLst/>
          </a:prstGeom>
        </p:spPr>
      </p:pic>
      <p:sp>
        <p:nvSpPr>
          <p:cNvPr id="9" name="Text 5"/>
          <p:cNvSpPr txBox="1"/>
          <p:nvPr/>
        </p:nvSpPr>
        <p:spPr>
          <a:xfrm>
            <a:off x="1324051" y="1731874"/>
            <a:ext cx="202905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Controls &amp; Baselines</a:t>
            </a:r>
            <a:endParaRPr lang="en-US" sz="1300" dirty="0"/>
          </a:p>
        </p:txBody>
      </p:sp>
      <p:sp>
        <p:nvSpPr>
          <p:cNvPr id="10" name="Shape 6"/>
          <p:cNvSpPr/>
          <p:nvPr/>
        </p:nvSpPr>
        <p:spPr>
          <a:xfrm>
            <a:off x="800100" y="2514600"/>
            <a:ext cx="75895" cy="75895"/>
          </a:xfrm>
          <a:prstGeom prst="ellipse">
            <a:avLst/>
          </a:prstGeom>
          <a:solidFill>
            <a:srgbClr val="3B82F6"/>
          </a:solidFill>
          <a:ln w="12700">
            <a:solidFill>
              <a:srgbClr val="FFFFFF">
                <a:alpha val="0"/>
              </a:srgbClr>
            </a:solidFill>
            <a:prstDash val="solid"/>
          </a:ln>
        </p:spPr>
      </p:sp>
      <p:sp>
        <p:nvSpPr>
          <p:cNvPr id="11" name="Text 7"/>
          <p:cNvSpPr txBox="1"/>
          <p:nvPr/>
        </p:nvSpPr>
        <p:spPr>
          <a:xfrm>
            <a:off x="800100"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The catalog of Security and Privacy Controls for Information Systems and Organizations. The "what" to implement.</a:t>
            </a:r>
            <a:endParaRPr lang="en-US" sz="1000" dirty="0"/>
          </a:p>
        </p:txBody>
      </p:sp>
      <p:sp>
        <p:nvSpPr>
          <p:cNvPr id="12" name="Shape 8"/>
          <p:cNvSpPr/>
          <p:nvPr/>
        </p:nvSpPr>
        <p:spPr>
          <a:xfrm>
            <a:off x="800100" y="3631082"/>
            <a:ext cx="75895" cy="75895"/>
          </a:xfrm>
          <a:prstGeom prst="ellipse">
            <a:avLst/>
          </a:prstGeom>
          <a:solidFill>
            <a:srgbClr val="3B82F6"/>
          </a:solidFill>
          <a:ln w="12700">
            <a:solidFill>
              <a:srgbClr val="FFFFFF">
                <a:alpha val="0"/>
              </a:srgbClr>
            </a:solidFill>
            <a:prstDash val="solid"/>
          </a:ln>
        </p:spPr>
      </p:sp>
      <p:sp>
        <p:nvSpPr>
          <p:cNvPr id="13" name="Text 9"/>
          <p:cNvSpPr txBox="1"/>
          <p:nvPr/>
        </p:nvSpPr>
        <p:spPr>
          <a:xfrm>
            <a:off x="800100"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Control Baselines for Information Systems and Organizations. Contains Low, Moderate, High, and Privacy baselines plus tailoring guidance.</a:t>
            </a:r>
            <a:endParaRPr lang="en-US" sz="1000" dirty="0"/>
          </a:p>
        </p:txBody>
      </p:sp>
      <p:pic>
        <p:nvPicPr>
          <p:cNvPr id="14" name="Image 2" descr="preencoded.png">    </p:cNvPr>
          <p:cNvPicPr>
            <a:picLocks noChangeAspect="1"/>
          </p:cNvPicPr>
          <p:nvPr/>
        </p:nvPicPr>
        <p:blipFill>
          <a:blip r:embed="rId3"/>
          <a:srcRect l="0" r="0" t="-5" b="-5"/>
          <a:stretch/>
        </p:blipFill>
        <p:spPr>
          <a:xfrm>
            <a:off x="4349801" y="1429207"/>
            <a:ext cx="3492094" cy="4667098"/>
          </a:xfrm>
          <a:prstGeom prst="rect">
            <a:avLst/>
          </a:prstGeom>
        </p:spPr>
      </p:pic>
      <p:sp>
        <p:nvSpPr>
          <p:cNvPr id="15" name="Shape 10"/>
          <p:cNvSpPr/>
          <p:nvPr/>
        </p:nvSpPr>
        <p:spPr>
          <a:xfrm>
            <a:off x="4349801" y="2239366"/>
            <a:ext cx="3495751" cy="9144"/>
          </a:xfrm>
          <a:prstGeom prst="rect">
            <a:avLst/>
          </a:prstGeom>
          <a:solidFill>
            <a:srgbClr val="E2E8F0"/>
          </a:solidFill>
          <a:ln w="12700">
            <a:solidFill>
              <a:srgbClr val="E2E8F0">
                <a:alpha val="0"/>
              </a:srgbClr>
            </a:solidFill>
            <a:prstDash val="solid"/>
          </a:ln>
        </p:spPr>
      </p:sp>
      <p:sp>
        <p:nvSpPr>
          <p:cNvPr id="16" name="Shape 11"/>
          <p:cNvSpPr/>
          <p:nvPr/>
        </p:nvSpPr>
        <p:spPr>
          <a:xfrm>
            <a:off x="4578401" y="1666951"/>
            <a:ext cx="381305" cy="381305"/>
          </a:xfrm>
          <a:prstGeom prst="ellipse">
            <a:avLst/>
          </a:prstGeom>
          <a:solidFill>
            <a:srgbClr val="ECFDF5"/>
          </a:solidFill>
          <a:ln w="12700">
            <a:solidFill>
              <a:srgbClr val="FFFFFF">
                <a:alpha val="0"/>
              </a:srgbClr>
            </a:solidFill>
            <a:prstDash val="solid"/>
          </a:ln>
        </p:spPr>
      </p:sp>
      <p:pic>
        <p:nvPicPr>
          <p:cNvPr id="17" name="Image 3" descr="preencoded.png">    </p:cNvPr>
          <p:cNvPicPr>
            <a:picLocks noChangeAspect="1"/>
          </p:cNvPicPr>
          <p:nvPr/>
        </p:nvPicPr>
        <p:blipFill>
          <a:blip r:embed="rId4"/>
          <a:srcRect l="0" r="0" t="-856" b="-856"/>
          <a:stretch/>
        </p:blipFill>
        <p:spPr>
          <a:xfrm>
            <a:off x="4701845" y="1766621"/>
            <a:ext cx="133502" cy="181051"/>
          </a:xfrm>
          <a:prstGeom prst="rect">
            <a:avLst/>
          </a:prstGeom>
        </p:spPr>
      </p:pic>
      <p:sp>
        <p:nvSpPr>
          <p:cNvPr id="18" name="Text 12"/>
          <p:cNvSpPr txBox="1"/>
          <p:nvPr/>
        </p:nvSpPr>
        <p:spPr>
          <a:xfrm>
            <a:off x="5102352" y="1731874"/>
            <a:ext cx="226131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Assessment Procedures</a:t>
            </a:r>
            <a:endParaRPr lang="en-US" sz="1300" dirty="0"/>
          </a:p>
        </p:txBody>
      </p:sp>
      <p:sp>
        <p:nvSpPr>
          <p:cNvPr id="19" name="Shape 13"/>
          <p:cNvSpPr/>
          <p:nvPr/>
        </p:nvSpPr>
        <p:spPr>
          <a:xfrm>
            <a:off x="4578401" y="2514600"/>
            <a:ext cx="75895" cy="75895"/>
          </a:xfrm>
          <a:prstGeom prst="ellipse">
            <a:avLst/>
          </a:prstGeom>
          <a:solidFill>
            <a:srgbClr val="10B981"/>
          </a:solidFill>
          <a:ln w="12700">
            <a:solidFill>
              <a:srgbClr val="FFFFFF">
                <a:alpha val="0"/>
              </a:srgbClr>
            </a:solidFill>
            <a:prstDash val="solid"/>
          </a:ln>
        </p:spPr>
      </p:sp>
      <p:sp>
        <p:nvSpPr>
          <p:cNvPr id="20" name="Text 14"/>
          <p:cNvSpPr txBox="1"/>
          <p:nvPr/>
        </p:nvSpPr>
        <p:spPr>
          <a:xfrm>
            <a:off x="4578401" y="2819095"/>
            <a:ext cx="3115361" cy="78181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Assessing Security and Privacy Controls. Provides the assessment objectives and procedures (Examine, Interview, Test) for each control.</a:t>
            </a:r>
            <a:endParaRPr lang="en-US" sz="1000" dirty="0"/>
          </a:p>
        </p:txBody>
      </p:sp>
      <p:sp>
        <p:nvSpPr>
          <p:cNvPr id="21" name="Shape 15"/>
          <p:cNvSpPr/>
          <p:nvPr/>
        </p:nvSpPr>
        <p:spPr>
          <a:xfrm>
            <a:off x="4578401" y="3825850"/>
            <a:ext cx="75895" cy="75895"/>
          </a:xfrm>
          <a:prstGeom prst="ellipse">
            <a:avLst/>
          </a:prstGeom>
          <a:solidFill>
            <a:srgbClr val="10B981"/>
          </a:solidFill>
          <a:ln w="12700">
            <a:solidFill>
              <a:srgbClr val="FFFFFF">
                <a:alpha val="0"/>
              </a:srgbClr>
            </a:solidFill>
            <a:prstDash val="solid"/>
          </a:ln>
        </p:spPr>
      </p:sp>
      <p:sp>
        <p:nvSpPr>
          <p:cNvPr id="22" name="Text 16"/>
          <p:cNvSpPr txBox="1"/>
          <p:nvPr/>
        </p:nvSpPr>
        <p:spPr>
          <a:xfrm>
            <a:off x="4578401" y="413034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Used to determine effectiveness: implemented correctly, operating as intended, producing desired outcome.</a:t>
            </a:r>
            <a:endParaRPr lang="en-US" sz="1000" dirty="0"/>
          </a:p>
        </p:txBody>
      </p:sp>
      <p:pic>
        <p:nvPicPr>
          <p:cNvPr id="23" name="Image 4" descr="preencoded.png">    </p:cNvPr>
          <p:cNvPicPr>
            <a:picLocks noChangeAspect="1"/>
          </p:cNvPicPr>
          <p:nvPr/>
        </p:nvPicPr>
        <p:blipFill>
          <a:blip r:embed="rId5"/>
          <a:srcRect l="0" r="0" t="-5" b="-5"/>
          <a:stretch/>
        </p:blipFill>
        <p:spPr>
          <a:xfrm>
            <a:off x="8128102" y="1429207"/>
            <a:ext cx="3492094" cy="4667098"/>
          </a:xfrm>
          <a:prstGeom prst="rect">
            <a:avLst/>
          </a:prstGeom>
        </p:spPr>
      </p:pic>
      <p:sp>
        <p:nvSpPr>
          <p:cNvPr id="24" name="Shape 17"/>
          <p:cNvSpPr/>
          <p:nvPr/>
        </p:nvSpPr>
        <p:spPr>
          <a:xfrm>
            <a:off x="8128102" y="2239366"/>
            <a:ext cx="3495751" cy="9144"/>
          </a:xfrm>
          <a:prstGeom prst="rect">
            <a:avLst/>
          </a:prstGeom>
          <a:solidFill>
            <a:srgbClr val="E2E8F0"/>
          </a:solidFill>
          <a:ln w="12700">
            <a:solidFill>
              <a:srgbClr val="E2E8F0">
                <a:alpha val="0"/>
              </a:srgbClr>
            </a:solidFill>
            <a:prstDash val="solid"/>
          </a:ln>
        </p:spPr>
      </p:sp>
      <p:sp>
        <p:nvSpPr>
          <p:cNvPr id="25" name="Shape 18"/>
          <p:cNvSpPr/>
          <p:nvPr/>
        </p:nvSpPr>
        <p:spPr>
          <a:xfrm>
            <a:off x="8356702" y="1666951"/>
            <a:ext cx="381305" cy="381305"/>
          </a:xfrm>
          <a:prstGeom prst="ellipse">
            <a:avLst/>
          </a:prstGeom>
          <a:solidFill>
            <a:srgbClr val="EEF2FF"/>
          </a:solidFill>
          <a:ln w="12700">
            <a:solidFill>
              <a:srgbClr val="FFFFFF">
                <a:alpha val="0"/>
              </a:srgbClr>
            </a:solidFill>
            <a:prstDash val="solid"/>
          </a:ln>
        </p:spPr>
      </p:sp>
      <p:pic>
        <p:nvPicPr>
          <p:cNvPr id="26" name="Image 5" descr="preencoded.png">    </p:cNvPr>
          <p:cNvPicPr>
            <a:picLocks noChangeAspect="1"/>
          </p:cNvPicPr>
          <p:nvPr/>
        </p:nvPicPr>
        <p:blipFill>
          <a:blip r:embed="rId6"/>
          <a:srcRect l="0" r="0" t="0" b="0"/>
          <a:stretch/>
        </p:blipFill>
        <p:spPr>
          <a:xfrm>
            <a:off x="8456371" y="1766621"/>
            <a:ext cx="181051" cy="181051"/>
          </a:xfrm>
          <a:prstGeom prst="rect">
            <a:avLst/>
          </a:prstGeom>
        </p:spPr>
      </p:pic>
      <p:sp>
        <p:nvSpPr>
          <p:cNvPr id="27" name="Text 19"/>
          <p:cNvSpPr txBox="1"/>
          <p:nvPr/>
        </p:nvSpPr>
        <p:spPr>
          <a:xfrm>
            <a:off x="8880653" y="1731874"/>
            <a:ext cx="1510589"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Risk Framework</a:t>
            </a:r>
            <a:endParaRPr lang="en-US" sz="1300" dirty="0"/>
          </a:p>
        </p:txBody>
      </p:sp>
      <p:sp>
        <p:nvSpPr>
          <p:cNvPr id="28" name="Shape 20"/>
          <p:cNvSpPr/>
          <p:nvPr/>
        </p:nvSpPr>
        <p:spPr>
          <a:xfrm>
            <a:off x="8356702" y="2514600"/>
            <a:ext cx="75895" cy="75895"/>
          </a:xfrm>
          <a:prstGeom prst="ellipse">
            <a:avLst/>
          </a:prstGeom>
          <a:solidFill>
            <a:srgbClr val="6366F1"/>
          </a:solidFill>
          <a:ln w="12700">
            <a:solidFill>
              <a:srgbClr val="FFFFFF">
                <a:alpha val="0"/>
              </a:srgbClr>
            </a:solidFill>
            <a:prstDash val="solid"/>
          </a:ln>
        </p:spPr>
      </p:sp>
      <p:sp>
        <p:nvSpPr>
          <p:cNvPr id="29" name="Text 21"/>
          <p:cNvSpPr txBox="1"/>
          <p:nvPr/>
        </p:nvSpPr>
        <p:spPr>
          <a:xfrm>
            <a:off x="8356702"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Risk Management Framework (RMF). Defines the 7-step process (Prepare, Categorize, Select, Implement, Assess, Authorize, Monitor).</a:t>
            </a:r>
            <a:endParaRPr lang="en-US" sz="1000" dirty="0"/>
          </a:p>
        </p:txBody>
      </p:sp>
      <p:sp>
        <p:nvSpPr>
          <p:cNvPr id="30" name="Shape 22"/>
          <p:cNvSpPr/>
          <p:nvPr/>
        </p:nvSpPr>
        <p:spPr>
          <a:xfrm>
            <a:off x="8356702" y="3631082"/>
            <a:ext cx="75895" cy="75895"/>
          </a:xfrm>
          <a:prstGeom prst="ellipse">
            <a:avLst/>
          </a:prstGeom>
          <a:solidFill>
            <a:srgbClr val="6366F1"/>
          </a:solidFill>
          <a:ln w="12700">
            <a:solidFill>
              <a:srgbClr val="FFFFFF">
                <a:alpha val="0"/>
              </a:srgbClr>
            </a:solidFill>
            <a:prstDash val="solid"/>
          </a:ln>
        </p:spPr>
      </p:sp>
      <p:sp>
        <p:nvSpPr>
          <p:cNvPr id="31" name="Text 23"/>
          <p:cNvSpPr txBox="1"/>
          <p:nvPr/>
        </p:nvSpPr>
        <p:spPr>
          <a:xfrm>
            <a:off x="8356702"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Provides the lifecycle context for using the control catalog, baselines, and assessment procedures.</a:t>
            </a:r>
            <a:endParaRPr lang="en-US" sz="1000" dirty="0"/>
          </a:p>
        </p:txBody>
      </p:sp>
      <p:sp>
        <p:nvSpPr>
          <p:cNvPr id="32" name="Shape 24"/>
          <p:cNvSpPr/>
          <p:nvPr/>
        </p:nvSpPr>
        <p:spPr>
          <a:xfrm>
            <a:off x="0" y="6476695"/>
            <a:ext cx="12191695" cy="381305"/>
          </a:xfrm>
          <a:prstGeom prst="rect">
            <a:avLst/>
          </a:prstGeom>
          <a:solidFill>
            <a:srgbClr val="F1F5F9"/>
          </a:solidFill>
          <a:ln/>
        </p:spPr>
      </p:sp>
      <p:sp>
        <p:nvSpPr>
          <p:cNvPr id="33" name="Shape 25"/>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34" name="Text 26"/>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35" name="Text 27"/>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11</a:t>
            </a:r>
            <a:endParaRPr lang="en-US" sz="900" dirty="0"/>
          </a:p>
        </p:txBody>
      </p:sp>
      <p:sp>
        <p:nvSpPr>
          <p:cNvPr id="36" name="Shape 28"/>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37" name="Shape 29"/>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38" name="Image 6" descr="preencoded.png">    </p:cNvPr>
          <p:cNvPicPr>
            <a:picLocks noChangeAspect="1"/>
          </p:cNvPicPr>
          <p:nvPr/>
        </p:nvPicPr>
        <p:blipFill>
          <a:blip r:embed="rId7"/>
          <a:srcRect l="-33" r="-33" t="0" b="0"/>
          <a:stretch/>
        </p:blipFill>
        <p:spPr>
          <a:xfrm>
            <a:off x="571500" y="237744"/>
            <a:ext cx="171907" cy="152705"/>
          </a:xfrm>
          <a:prstGeom prst="rect">
            <a:avLst/>
          </a:prstGeom>
        </p:spPr>
      </p:pic>
      <p:sp>
        <p:nvSpPr>
          <p:cNvPr id="39" name="Text 30"/>
          <p:cNvSpPr txBox="1"/>
          <p:nvPr/>
        </p:nvSpPr>
        <p:spPr>
          <a:xfrm>
            <a:off x="819302" y="237744"/>
            <a:ext cx="159105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Document Ecosystem</a:t>
            </a:r>
            <a:endParaRPr lang="en-US" sz="900" dirty="0"/>
          </a:p>
        </p:txBody>
      </p:sp>
      <p:sp>
        <p:nvSpPr>
          <p:cNvPr id="40" name="Text 31"/>
          <p:cNvSpPr txBox="1"/>
          <p:nvPr/>
        </p:nvSpPr>
        <p:spPr>
          <a:xfrm>
            <a:off x="571500" y="428854"/>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The 800-53 Family at a Glance</a:t>
            </a:r>
            <a:endParaRPr lang="en-US" sz="2700" dirty="0"/>
          </a:p>
        </p:txBody>
      </p:sp>
      <p:sp>
        <p:nvSpPr>
          <p:cNvPr id="41" name="Text 32"/>
          <p:cNvSpPr txBox="1"/>
          <p:nvPr/>
        </p:nvSpPr>
        <p:spPr>
          <a:xfrm>
            <a:off x="8483803" y="428854"/>
            <a:ext cx="3140050" cy="191110"/>
          </a:xfrm>
          <a:prstGeom prst="rect">
            <a:avLst/>
          </a:prstGeom>
          <a:noFill/>
          <a:ln/>
        </p:spPr>
        <p:txBody>
          <a:bodyPr wrap="square" lIns="0" tIns="0" rIns="0" bIns="0" rtlCol="0" anchor="ctr"/>
          <a:lstStyle/>
          <a:p>
            <a:pPr algn="r" indent="0" marL="0">
              <a:buNone/>
            </a:pPr>
            <a:r>
              <a:rPr lang="en-US" sz="1000" i="1" dirty="0">
                <a:solidFill>
                  <a:srgbClr val="BFDBFE"/>
                </a:solidFill>
                <a:latin typeface="Roboto" pitchFamily="34" charset="0"/>
                <a:ea typeface="Roboto" pitchFamily="34" charset="-122"/>
                <a:cs typeface="Roboto" pitchFamily="34" charset="-120"/>
              </a:rPr>
              <a:t>Core publications for security controls &amp; RMF</a:t>
            </a:r>
            <a:endParaRPr lang="en-US" sz="10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18488"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10</a:t>
            </a:r>
            <a:endParaRPr lang="en-US" sz="9600" dirty="0"/>
          </a:p>
        </p:txBody>
      </p:sp>
      <p:pic>
        <p:nvPicPr>
          <p:cNvPr id="6" name="Image 0" descr="preencoded.png">    </p:cNvPr>
          <p:cNvPicPr>
            <a:picLocks noChangeAspect="1"/>
          </p:cNvPicPr>
          <p:nvPr/>
        </p:nvPicPr>
        <p:blipFill>
          <a:blip r:embed="rId1"/>
          <a:srcRect l="0" r="0" t="0" b="0"/>
          <a:stretch/>
        </p:blipFill>
        <p:spPr>
          <a:xfrm>
            <a:off x="9620402" y="4286707"/>
            <a:ext cx="3047695"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326234"/>
            <a:ext cx="4515307" cy="1429207"/>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Best Practices &amp; Tooling</a:t>
            </a:r>
            <a:endParaRPr lang="en-US" sz="4500" dirty="0"/>
          </a:p>
        </p:txBody>
      </p:sp>
      <p:sp>
        <p:nvSpPr>
          <p:cNvPr id="9" name="Shape 5"/>
          <p:cNvSpPr/>
          <p:nvPr/>
        </p:nvSpPr>
        <p:spPr>
          <a:xfrm>
            <a:off x="571500" y="405993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05993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Practical guidance for implementing NIST 800-53 controls effectively and efficiently using modern automation.</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Implementation Topics</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2734056"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Common Pitfalls</a:t>
            </a:r>
            <a:endParaRPr lang="en-US" sz="1500" dirty="0"/>
          </a:p>
        </p:txBody>
      </p:sp>
      <p:sp>
        <p:nvSpPr>
          <p:cNvPr id="14" name="Text 10"/>
          <p:cNvSpPr txBox="1"/>
          <p:nvPr/>
        </p:nvSpPr>
        <p:spPr>
          <a:xfrm>
            <a:off x="7114946" y="2104949"/>
            <a:ext cx="3129077"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Implementation failures and lessons learned</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3076956"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GRC Platforms</a:t>
            </a:r>
            <a:endParaRPr lang="en-US" sz="1500" dirty="0"/>
          </a:p>
        </p:txBody>
      </p:sp>
      <p:sp>
        <p:nvSpPr>
          <p:cNvPr id="17" name="Text 13"/>
          <p:cNvSpPr txBox="1"/>
          <p:nvPr/>
        </p:nvSpPr>
        <p:spPr>
          <a:xfrm>
            <a:off x="7114946" y="3152851"/>
            <a:ext cx="352135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Centralizing documentation and risk management</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262524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OSCAL &amp; Automation</a:t>
            </a:r>
            <a:endParaRPr lang="en-US" sz="1500" dirty="0"/>
          </a:p>
        </p:txBody>
      </p:sp>
      <p:sp>
        <p:nvSpPr>
          <p:cNvPr id="20" name="Text 16"/>
          <p:cNvSpPr txBox="1"/>
          <p:nvPr/>
        </p:nvSpPr>
        <p:spPr>
          <a:xfrm>
            <a:off x="7114946" y="4200754"/>
            <a:ext cx="300380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Compliance-as-code and control validation</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2833726"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Continuous Monitoring</a:t>
            </a:r>
            <a:endParaRPr lang="en-US" sz="1500" dirty="0"/>
          </a:p>
        </p:txBody>
      </p:sp>
      <p:sp>
        <p:nvSpPr>
          <p:cNvPr id="23" name="Text 19"/>
          <p:cNvSpPr txBox="1"/>
          <p:nvPr/>
        </p:nvSpPr>
        <p:spPr>
          <a:xfrm>
            <a:off x="7114946" y="5248656"/>
            <a:ext cx="324246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Dashboards and control-to-telemetry mapping</a:t>
            </a:r>
            <a:endParaRPr lang="en-US" sz="1000" dirty="0"/>
          </a:p>
        </p:txBody>
      </p:sp>
      <p:sp>
        <p:nvSpPr>
          <p:cNvPr id="24" name="Shape 20"/>
          <p:cNvSpPr/>
          <p:nvPr/>
        </p:nvSpPr>
        <p:spPr>
          <a:xfrm>
            <a:off x="571500" y="1888236"/>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188823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0" r="0" t="0" b="0"/>
          <a:stretch/>
        </p:blipFill>
        <p:spPr>
          <a:xfrm>
            <a:off x="6534302" y="1904695"/>
            <a:ext cx="304495" cy="304495"/>
          </a:xfrm>
          <a:prstGeom prst="rect">
            <a:avLst/>
          </a:prstGeom>
        </p:spPr>
      </p:pic>
      <p:pic>
        <p:nvPicPr>
          <p:cNvPr id="27" name="Image 3" descr="preencoded.png">    </p:cNvPr>
          <p:cNvPicPr>
            <a:picLocks noChangeAspect="1"/>
          </p:cNvPicPr>
          <p:nvPr/>
        </p:nvPicPr>
        <p:blipFill>
          <a:blip r:embed="rId4"/>
          <a:srcRect l="-50" r="-50" t="0" b="0"/>
          <a:stretch/>
        </p:blipFill>
        <p:spPr>
          <a:xfrm>
            <a:off x="6515100" y="2952598"/>
            <a:ext cx="342900" cy="304495"/>
          </a:xfrm>
          <a:prstGeom prst="rect">
            <a:avLst/>
          </a:prstGeom>
        </p:spPr>
      </p:pic>
      <p:pic>
        <p:nvPicPr>
          <p:cNvPr id="28" name="Image 4" descr="preencoded.png">    </p:cNvPr>
          <p:cNvPicPr>
            <a:picLocks noChangeAspect="1"/>
          </p:cNvPicPr>
          <p:nvPr/>
        </p:nvPicPr>
        <p:blipFill>
          <a:blip r:embed="rId5"/>
          <a:srcRect l="-90" r="-90" t="0" b="0"/>
          <a:stretch/>
        </p:blipFill>
        <p:spPr>
          <a:xfrm>
            <a:off x="6495898" y="4000500"/>
            <a:ext cx="381305" cy="304495"/>
          </a:xfrm>
          <a:prstGeom prst="rect">
            <a:avLst/>
          </a:prstGeom>
        </p:spPr>
      </p:pic>
      <p:pic>
        <p:nvPicPr>
          <p:cNvPr id="29" name="Image 5" descr="preencoded.png">    </p:cNvPr>
          <p:cNvPicPr>
            <a:picLocks noChangeAspect="1"/>
          </p:cNvPicPr>
          <p:nvPr/>
        </p:nvPicPr>
        <p:blipFill>
          <a:blip r:embed="rId6"/>
          <a:srcRect l="0" r="0" t="0" b="0"/>
          <a:stretch/>
        </p:blipFill>
        <p:spPr>
          <a:xfrm>
            <a:off x="6534302" y="5048402"/>
            <a:ext cx="304495" cy="30449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EF444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37744"/>
            <a:ext cx="152705" cy="152705"/>
          </a:xfrm>
          <a:prstGeom prst="rect">
            <a:avLst/>
          </a:prstGeom>
        </p:spPr>
      </p:pic>
      <p:sp>
        <p:nvSpPr>
          <p:cNvPr id="7" name="Text 4"/>
          <p:cNvSpPr txBox="1"/>
          <p:nvPr/>
        </p:nvSpPr>
        <p:spPr>
          <a:xfrm>
            <a:off x="800100" y="237744"/>
            <a:ext cx="2036369" cy="152705"/>
          </a:xfrm>
          <a:prstGeom prst="rect">
            <a:avLst/>
          </a:prstGeom>
          <a:noFill/>
          <a:ln/>
        </p:spPr>
        <p:txBody>
          <a:bodyPr wrap="square" lIns="0" tIns="0" rIns="0" bIns="0" rtlCol="0" anchor="ctr"/>
          <a:lstStyle/>
          <a:p>
            <a:pPr algn="l" indent="0" marL="0">
              <a:buNone/>
            </a:pPr>
            <a:r>
              <a:rPr lang="en-US" sz="900" b="1" spc="90" kern="0" dirty="0">
                <a:solidFill>
                  <a:srgbClr val="FECACA"/>
                </a:solidFill>
                <a:latin typeface="Roboto" pitchFamily="34" charset="0"/>
                <a:ea typeface="Roboto" pitchFamily="34" charset="-122"/>
                <a:cs typeface="Roboto" pitchFamily="34" charset="-120"/>
              </a:rPr>
              <a:t>Best Practices &amp; Tooling</a:t>
            </a:r>
            <a:endParaRPr lang="en-US" sz="900" dirty="0"/>
          </a:p>
        </p:txBody>
      </p:sp>
      <p:sp>
        <p:nvSpPr>
          <p:cNvPr id="8" name="Text 5"/>
          <p:cNvSpPr txBox="1"/>
          <p:nvPr/>
        </p:nvSpPr>
        <p:spPr>
          <a:xfrm>
            <a:off x="571500" y="428854"/>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Common Implementation Pitfalls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290779"/>
            <a:ext cx="457200" cy="457200"/>
          </a:xfrm>
          <a:prstGeom prst="rect">
            <a:avLst/>
          </a:prstGeom>
        </p:spPr>
      </p:pic>
      <p:sp>
        <p:nvSpPr>
          <p:cNvPr id="10" name="Shape 6"/>
          <p:cNvSpPr/>
          <p:nvPr/>
        </p:nvSpPr>
        <p:spPr>
          <a:xfrm>
            <a:off x="0" y="1047902"/>
            <a:ext cx="12191695" cy="7448702"/>
          </a:xfrm>
          <a:prstGeom prst="rect">
            <a:avLst/>
          </a:prstGeom>
          <a:solidFill>
            <a:srgbClr val="FFF1F2"/>
          </a:solidFill>
          <a:ln w="12700">
            <a:solidFill>
              <a:srgbClr val="FFFFFF">
                <a:alpha val="0"/>
              </a:srgbClr>
            </a:solidFill>
            <a:prstDash val="solid"/>
          </a:ln>
        </p:spPr>
      </p:sp>
      <p:sp>
        <p:nvSpPr>
          <p:cNvPr id="11" name="Shape 7"/>
          <p:cNvSpPr/>
          <p:nvPr/>
        </p:nvSpPr>
        <p:spPr>
          <a:xfrm>
            <a:off x="571500" y="1429207"/>
            <a:ext cx="7306056" cy="6687007"/>
          </a:xfrm>
          <a:prstGeom prst="roundRect">
            <a:avLst>
              <a:gd name="adj" fmla="val 156"/>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7133"/>
            </a:avLst>
          </a:prstGeom>
          <a:solidFill>
            <a:srgbClr val="EF4444"/>
          </a:solidFill>
          <a:ln w="12700">
            <a:solidFill>
              <a:srgbClr val="EF4444">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0" r="0" t="0" b="0"/>
          <a:stretch/>
        </p:blipFill>
        <p:spPr>
          <a:xfrm>
            <a:off x="857707" y="1809598"/>
            <a:ext cx="190195" cy="190195"/>
          </a:xfrm>
          <a:prstGeom prst="rect">
            <a:avLst/>
          </a:prstGeom>
        </p:spPr>
      </p:pic>
      <p:sp>
        <p:nvSpPr>
          <p:cNvPr id="15" name="Text 10"/>
          <p:cNvSpPr txBox="1"/>
          <p:nvPr/>
        </p:nvSpPr>
        <p:spPr>
          <a:xfrm>
            <a:off x="1162202" y="1752905"/>
            <a:ext cx="1912010"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Mistakes to Avoid</a:t>
            </a:r>
            <a:endParaRPr lang="en-US" sz="1800" dirty="0"/>
          </a:p>
        </p:txBody>
      </p:sp>
      <p:sp>
        <p:nvSpPr>
          <p:cNvPr id="16" name="Shape 11"/>
          <p:cNvSpPr/>
          <p:nvPr/>
        </p:nvSpPr>
        <p:spPr>
          <a:xfrm>
            <a:off x="857707" y="3381451"/>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FEF2F2"/>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100" b="-100"/>
          <a:stretch/>
        </p:blipFill>
        <p:spPr>
          <a:xfrm>
            <a:off x="952805" y="2523744"/>
            <a:ext cx="114300" cy="152705"/>
          </a:xfrm>
          <a:prstGeom prst="rect">
            <a:avLst/>
          </a:prstGeom>
        </p:spPr>
      </p:pic>
      <p:sp>
        <p:nvSpPr>
          <p:cNvPr id="19" name="Text 13"/>
          <p:cNvSpPr txBox="1"/>
          <p:nvPr/>
        </p:nvSpPr>
        <p:spPr>
          <a:xfrm>
            <a:off x="1352398" y="2447849"/>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No Tailoring Rationale</a:t>
            </a:r>
            <a:endParaRPr lang="en-US" sz="1300" dirty="0"/>
          </a:p>
        </p:txBody>
      </p:sp>
      <p:sp>
        <p:nvSpPr>
          <p:cNvPr id="20" name="Text 14"/>
          <p:cNvSpPr txBox="1"/>
          <p:nvPr/>
        </p:nvSpPr>
        <p:spPr>
          <a:xfrm>
            <a:off x="1352398" y="273771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Skipping documentation of </a:t>
            </a:r>
            <a:pPr algn="l" indent="0" marL="0">
              <a:buNone/>
            </a:pPr>
            <a:r>
              <a:rPr lang="en-US" sz="1000" b="1" dirty="0">
                <a:solidFill>
                  <a:srgbClr val="64748B"/>
                </a:solidFill>
                <a:latin typeface="Roboto" pitchFamily="34" charset="0"/>
                <a:ea typeface="Roboto" pitchFamily="34" charset="-122"/>
                <a:cs typeface="Roboto" pitchFamily="34" charset="-120"/>
              </a:rPr>
              <a:t>why</a:t>
            </a:r>
            <a:pPr algn="l" indent="0" marL="0">
              <a:buNone/>
            </a:pPr>
            <a:r>
              <a:rPr lang="en-US" sz="1000" dirty="0">
                <a:solidFill>
                  <a:srgbClr val="64748B"/>
                </a:solidFill>
                <a:latin typeface="Roboto" pitchFamily="34" charset="0"/>
                <a:ea typeface="Roboto" pitchFamily="34" charset="-122"/>
                <a:cs typeface="Roboto" pitchFamily="34" charset="-120"/>
              </a:rPr>
              <a:t> a control was tailored out or modified. Assessors will flag this immediately. Always record the risk-based justification for scoping decisions.</a:t>
            </a:r>
            <a:endParaRPr lang="en-US" sz="1000" dirty="0"/>
          </a:p>
        </p:txBody>
      </p:sp>
      <p:sp>
        <p:nvSpPr>
          <p:cNvPr id="21" name="Shape 15"/>
          <p:cNvSpPr/>
          <p:nvPr/>
        </p:nvSpPr>
        <p:spPr>
          <a:xfrm>
            <a:off x="857707" y="4549140"/>
            <a:ext cx="6734556" cy="9144"/>
          </a:xfrm>
          <a:prstGeom prst="rect">
            <a:avLst/>
          </a:prstGeom>
          <a:solidFill>
            <a:srgbClr val="F1F5F9"/>
          </a:solidFill>
          <a:ln w="12700">
            <a:solidFill>
              <a:srgbClr val="F1F5F9">
                <a:alpha val="0"/>
              </a:srgbClr>
            </a:solidFill>
            <a:prstDash val="solid"/>
          </a:ln>
        </p:spPr>
      </p:sp>
      <p:sp>
        <p:nvSpPr>
          <p:cNvPr id="22" name="Shape 16"/>
          <p:cNvSpPr/>
          <p:nvPr/>
        </p:nvSpPr>
        <p:spPr>
          <a:xfrm>
            <a:off x="857707" y="3615538"/>
            <a:ext cx="304495" cy="304495"/>
          </a:xfrm>
          <a:prstGeom prst="ellipse">
            <a:avLst/>
          </a:prstGeom>
          <a:solidFill>
            <a:srgbClr val="FEF2F2"/>
          </a:solidFill>
          <a:ln w="12700">
            <a:solidFill>
              <a:srgbClr val="FFFFFF">
                <a:alpha val="0"/>
              </a:srgbClr>
            </a:solidFill>
            <a:prstDash val="solid"/>
          </a:ln>
        </p:spPr>
      </p:sp>
      <p:pic>
        <p:nvPicPr>
          <p:cNvPr id="23" name="Image 4" descr="preencoded.png">    </p:cNvPr>
          <p:cNvPicPr>
            <a:picLocks noChangeAspect="1"/>
          </p:cNvPicPr>
          <p:nvPr/>
        </p:nvPicPr>
        <p:blipFill>
          <a:blip r:embed="rId5"/>
          <a:srcRect l="0" r="0" t="-100" b="-100"/>
          <a:stretch/>
        </p:blipFill>
        <p:spPr>
          <a:xfrm>
            <a:off x="952805" y="3692347"/>
            <a:ext cx="114300" cy="152705"/>
          </a:xfrm>
          <a:prstGeom prst="rect">
            <a:avLst/>
          </a:prstGeom>
        </p:spPr>
      </p:pic>
      <p:sp>
        <p:nvSpPr>
          <p:cNvPr id="24" name="Text 17"/>
          <p:cNvSpPr txBox="1"/>
          <p:nvPr/>
        </p:nvSpPr>
        <p:spPr>
          <a:xfrm>
            <a:off x="1352398" y="361553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Unspecified Parameters (ODPs)</a:t>
            </a:r>
            <a:endParaRPr lang="en-US" sz="1300" dirty="0"/>
          </a:p>
        </p:txBody>
      </p:sp>
      <p:sp>
        <p:nvSpPr>
          <p:cNvPr id="25" name="Text 18"/>
          <p:cNvSpPr txBox="1"/>
          <p:nvPr/>
        </p:nvSpPr>
        <p:spPr>
          <a:xfrm>
            <a:off x="1352398" y="390540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Leaving "organization-defined parameters" blank or vague (e.g., "periodically"). This makes controls untestable. Standardize values in policy and reflect them in the SSP.</a:t>
            </a:r>
            <a:endParaRPr lang="en-US" sz="1000" dirty="0"/>
          </a:p>
        </p:txBody>
      </p:sp>
      <p:sp>
        <p:nvSpPr>
          <p:cNvPr id="26" name="Shape 19"/>
          <p:cNvSpPr/>
          <p:nvPr/>
        </p:nvSpPr>
        <p:spPr>
          <a:xfrm>
            <a:off x="857707" y="5717743"/>
            <a:ext cx="6734556" cy="9144"/>
          </a:xfrm>
          <a:prstGeom prst="rect">
            <a:avLst/>
          </a:prstGeom>
          <a:solidFill>
            <a:srgbClr val="F1F5F9"/>
          </a:solidFill>
          <a:ln w="12700">
            <a:solidFill>
              <a:srgbClr val="F1F5F9">
                <a:alpha val="0"/>
              </a:srgbClr>
            </a:solidFill>
            <a:prstDash val="solid"/>
          </a:ln>
        </p:spPr>
      </p:sp>
      <p:sp>
        <p:nvSpPr>
          <p:cNvPr id="27" name="Shape 20"/>
          <p:cNvSpPr/>
          <p:nvPr/>
        </p:nvSpPr>
        <p:spPr>
          <a:xfrm>
            <a:off x="857707" y="4784141"/>
            <a:ext cx="304495" cy="304495"/>
          </a:xfrm>
          <a:prstGeom prst="ellipse">
            <a:avLst/>
          </a:prstGeom>
          <a:solidFill>
            <a:srgbClr val="FEF2F2"/>
          </a:solidFill>
          <a:ln w="12700">
            <a:solidFill>
              <a:srgbClr val="FFFFFF">
                <a:alpha val="0"/>
              </a:srgbClr>
            </a:solidFill>
            <a:prstDash val="solid"/>
          </a:ln>
        </p:spPr>
      </p:sp>
      <p:pic>
        <p:nvPicPr>
          <p:cNvPr id="28" name="Image 5" descr="preencoded.png">    </p:cNvPr>
          <p:cNvPicPr>
            <a:picLocks noChangeAspect="1"/>
          </p:cNvPicPr>
          <p:nvPr/>
        </p:nvPicPr>
        <p:blipFill>
          <a:blip r:embed="rId6"/>
          <a:srcRect l="0" r="0" t="-100" b="-100"/>
          <a:stretch/>
        </p:blipFill>
        <p:spPr>
          <a:xfrm>
            <a:off x="952805" y="4860036"/>
            <a:ext cx="114300" cy="152705"/>
          </a:xfrm>
          <a:prstGeom prst="rect">
            <a:avLst/>
          </a:prstGeom>
        </p:spPr>
      </p:pic>
      <p:sp>
        <p:nvSpPr>
          <p:cNvPr id="29" name="Text 21"/>
          <p:cNvSpPr txBox="1"/>
          <p:nvPr/>
        </p:nvSpPr>
        <p:spPr>
          <a:xfrm>
            <a:off x="1352398" y="4784141"/>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Evidence Sprawl</a:t>
            </a:r>
            <a:endParaRPr lang="en-US" sz="1300" dirty="0"/>
          </a:p>
        </p:txBody>
      </p:sp>
      <p:sp>
        <p:nvSpPr>
          <p:cNvPr id="30" name="Text 22"/>
          <p:cNvSpPr txBox="1"/>
          <p:nvPr/>
        </p:nvSpPr>
        <p:spPr>
          <a:xfrm>
            <a:off x="1352398" y="5074006"/>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Scattering evidence across emails, tickets, and shared drives without traceability. Centralize evidence with metadata (who, when, what control) to survive audits.</a:t>
            </a:r>
            <a:endParaRPr lang="en-US" sz="1000" dirty="0"/>
          </a:p>
        </p:txBody>
      </p:sp>
      <p:sp>
        <p:nvSpPr>
          <p:cNvPr id="31" name="Shape 23"/>
          <p:cNvSpPr/>
          <p:nvPr/>
        </p:nvSpPr>
        <p:spPr>
          <a:xfrm>
            <a:off x="857707" y="6885432"/>
            <a:ext cx="6734556" cy="9144"/>
          </a:xfrm>
          <a:prstGeom prst="rect">
            <a:avLst/>
          </a:prstGeom>
          <a:solidFill>
            <a:srgbClr val="F1F5F9"/>
          </a:solidFill>
          <a:ln w="12700">
            <a:solidFill>
              <a:srgbClr val="F1F5F9">
                <a:alpha val="0"/>
              </a:srgbClr>
            </a:solidFill>
            <a:prstDash val="solid"/>
          </a:ln>
        </p:spPr>
      </p:sp>
      <p:sp>
        <p:nvSpPr>
          <p:cNvPr id="32" name="Shape 24"/>
          <p:cNvSpPr/>
          <p:nvPr/>
        </p:nvSpPr>
        <p:spPr>
          <a:xfrm>
            <a:off x="857707" y="5951830"/>
            <a:ext cx="304495" cy="304495"/>
          </a:xfrm>
          <a:prstGeom prst="ellipse">
            <a:avLst/>
          </a:prstGeom>
          <a:solidFill>
            <a:srgbClr val="FEF2F2"/>
          </a:solidFill>
          <a:ln w="12700">
            <a:solidFill>
              <a:srgbClr val="FFFFFF">
                <a:alpha val="0"/>
              </a:srgbClr>
            </a:solidFill>
            <a:prstDash val="solid"/>
          </a:ln>
        </p:spPr>
      </p:sp>
      <p:pic>
        <p:nvPicPr>
          <p:cNvPr id="33" name="Image 6" descr="preencoded.png">    </p:cNvPr>
          <p:cNvPicPr>
            <a:picLocks noChangeAspect="1"/>
          </p:cNvPicPr>
          <p:nvPr/>
        </p:nvPicPr>
        <p:blipFill>
          <a:blip r:embed="rId7"/>
          <a:srcRect l="0" r="0" t="-100" b="-100"/>
          <a:stretch/>
        </p:blipFill>
        <p:spPr>
          <a:xfrm>
            <a:off x="952805" y="6027725"/>
            <a:ext cx="114300" cy="152705"/>
          </a:xfrm>
          <a:prstGeom prst="rect">
            <a:avLst/>
          </a:prstGeom>
        </p:spPr>
      </p:pic>
      <p:sp>
        <p:nvSpPr>
          <p:cNvPr id="34" name="Text 25"/>
          <p:cNvSpPr txBox="1"/>
          <p:nvPr/>
        </p:nvSpPr>
        <p:spPr>
          <a:xfrm>
            <a:off x="1352398" y="5951830"/>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One-Time Assessment Mentality</a:t>
            </a:r>
            <a:endParaRPr lang="en-US" sz="1300" dirty="0"/>
          </a:p>
        </p:txBody>
      </p:sp>
      <p:sp>
        <p:nvSpPr>
          <p:cNvPr id="35" name="Text 26"/>
          <p:cNvSpPr txBox="1"/>
          <p:nvPr/>
        </p:nvSpPr>
        <p:spPr>
          <a:xfrm>
            <a:off x="1352398" y="624169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Treating the ATO as a finish line rather than a milestone. Failing to implement ConMon leads to "drift" where systems become non-compliant weeks after authorization.</a:t>
            </a:r>
            <a:endParaRPr lang="en-US" sz="1000" dirty="0"/>
          </a:p>
        </p:txBody>
      </p:sp>
      <p:sp>
        <p:nvSpPr>
          <p:cNvPr id="36" name="Shape 27"/>
          <p:cNvSpPr/>
          <p:nvPr/>
        </p:nvSpPr>
        <p:spPr>
          <a:xfrm>
            <a:off x="857707" y="7119518"/>
            <a:ext cx="304495" cy="304495"/>
          </a:xfrm>
          <a:prstGeom prst="ellipse">
            <a:avLst/>
          </a:prstGeom>
          <a:solidFill>
            <a:srgbClr val="FEF2F2"/>
          </a:solidFill>
          <a:ln w="12700">
            <a:solidFill>
              <a:srgbClr val="FFFFFF">
                <a:alpha val="0"/>
              </a:srgbClr>
            </a:solidFill>
            <a:prstDash val="solid"/>
          </a:ln>
        </p:spPr>
      </p:sp>
      <p:pic>
        <p:nvPicPr>
          <p:cNvPr id="37" name="Image 7" descr="preencoded.png">    </p:cNvPr>
          <p:cNvPicPr>
            <a:picLocks noChangeAspect="1"/>
          </p:cNvPicPr>
          <p:nvPr/>
        </p:nvPicPr>
        <p:blipFill>
          <a:blip r:embed="rId8"/>
          <a:srcRect l="0" r="0" t="-100" b="-100"/>
          <a:stretch/>
        </p:blipFill>
        <p:spPr>
          <a:xfrm>
            <a:off x="952805" y="7196328"/>
            <a:ext cx="114300" cy="152705"/>
          </a:xfrm>
          <a:prstGeom prst="rect">
            <a:avLst/>
          </a:prstGeom>
        </p:spPr>
      </p:pic>
      <p:sp>
        <p:nvSpPr>
          <p:cNvPr id="38" name="Text 28"/>
          <p:cNvSpPr txBox="1"/>
          <p:nvPr/>
        </p:nvSpPr>
        <p:spPr>
          <a:xfrm>
            <a:off x="1352398" y="711951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Ignoring Privacy/PT Integration</a:t>
            </a:r>
            <a:endParaRPr lang="en-US" sz="1300" dirty="0"/>
          </a:p>
        </p:txBody>
      </p:sp>
      <p:sp>
        <p:nvSpPr>
          <p:cNvPr id="39" name="Text 29"/>
          <p:cNvSpPr txBox="1"/>
          <p:nvPr/>
        </p:nvSpPr>
        <p:spPr>
          <a:xfrm>
            <a:off x="1352398" y="740938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Treating privacy as an afterthought. Rev 5 integrates privacy (PT family). Ignoring this leads to rework when PIAs identify gaps late in the lifecycle.</a:t>
            </a:r>
            <a:endParaRPr lang="en-US" sz="1000" dirty="0"/>
          </a:p>
        </p:txBody>
      </p:sp>
      <p:sp>
        <p:nvSpPr>
          <p:cNvPr id="40" name="Shape 30"/>
          <p:cNvSpPr/>
          <p:nvPr/>
        </p:nvSpPr>
        <p:spPr>
          <a:xfrm>
            <a:off x="8255203" y="1429207"/>
            <a:ext cx="3372307" cy="1619402"/>
          </a:xfrm>
          <a:prstGeom prst="roundRect">
            <a:avLst>
              <a:gd name="adj" fmla="val 2657"/>
            </a:avLst>
          </a:prstGeom>
          <a:solidFill>
            <a:srgbClr val="FFFFFF"/>
          </a:solidFill>
          <a:ln w="12700">
            <a:solidFill>
              <a:srgbClr val="E2E8F0"/>
            </a:solidFill>
            <a:prstDash val="solid"/>
          </a:ln>
        </p:spPr>
      </p:sp>
      <p:pic>
        <p:nvPicPr>
          <p:cNvPr id="41" name="Image 8" descr="preencoded.png">    </p:cNvPr>
          <p:cNvPicPr>
            <a:picLocks noChangeAspect="1"/>
          </p:cNvPicPr>
          <p:nvPr/>
        </p:nvPicPr>
        <p:blipFill>
          <a:blip r:embed="rId9"/>
          <a:srcRect l="0" r="0" t="-43" b="-43"/>
          <a:stretch/>
        </p:blipFill>
        <p:spPr>
          <a:xfrm>
            <a:off x="8492947" y="1705356"/>
            <a:ext cx="133502" cy="152705"/>
          </a:xfrm>
          <a:prstGeom prst="rect">
            <a:avLst/>
          </a:prstGeom>
        </p:spPr>
      </p:pic>
      <p:sp>
        <p:nvSpPr>
          <p:cNvPr id="42" name="Text 31"/>
          <p:cNvSpPr txBox="1"/>
          <p:nvPr/>
        </p:nvSpPr>
        <p:spPr>
          <a:xfrm>
            <a:off x="8702345" y="1666951"/>
            <a:ext cx="1837030" cy="228600"/>
          </a:xfrm>
          <a:prstGeom prst="rect">
            <a:avLst/>
          </a:prstGeom>
          <a:noFill/>
          <a:ln/>
        </p:spPr>
        <p:txBody>
          <a:bodyPr wrap="square" lIns="0" tIns="0" rIns="0" bIns="0" rtlCol="0" anchor="ctr"/>
          <a:lstStyle/>
          <a:p>
            <a:pPr algn="l" indent="0" marL="0">
              <a:buNone/>
            </a:pPr>
            <a:r>
              <a:rPr lang="en-US" sz="1200" b="1" dirty="0">
                <a:solidFill>
                  <a:srgbClr val="7F1D1D"/>
                </a:solidFill>
                <a:latin typeface="Roboto" pitchFamily="34" charset="0"/>
                <a:ea typeface="Roboto" pitchFamily="34" charset="-122"/>
                <a:cs typeface="Roboto" pitchFamily="34" charset="-120"/>
              </a:rPr>
              <a:t>The "Copy-Paste" Trap</a:t>
            </a:r>
            <a:endParaRPr lang="en-US" sz="1200" dirty="0"/>
          </a:p>
        </p:txBody>
      </p:sp>
      <p:sp>
        <p:nvSpPr>
          <p:cNvPr id="43" name="Text 32"/>
          <p:cNvSpPr txBox="1"/>
          <p:nvPr/>
        </p:nvSpPr>
        <p:spPr>
          <a:xfrm>
            <a:off x="8492947" y="2009851"/>
            <a:ext cx="2971800" cy="571500"/>
          </a:xfrm>
          <a:prstGeom prst="rect">
            <a:avLst/>
          </a:prstGeom>
          <a:noFill/>
          <a:ln/>
        </p:spPr>
        <p:txBody>
          <a:bodyPr wrap="square" lIns="0" tIns="0" rIns="0" bIns="0" rtlCol="0" anchor="t"/>
          <a:lstStyle/>
          <a:p>
            <a:pPr algn="l" indent="0" marL="0">
              <a:buNone/>
            </a:pPr>
            <a:r>
              <a:rPr lang="en-US" sz="1000" dirty="0">
                <a:solidFill>
                  <a:srgbClr val="991B1B"/>
                </a:solidFill>
                <a:latin typeface="Roboto" pitchFamily="34" charset="0"/>
                <a:ea typeface="Roboto" pitchFamily="34" charset="-122"/>
                <a:cs typeface="Roboto" pitchFamily="34" charset="-120"/>
              </a:rPr>
              <a:t>Avoid copying control implementation descriptions from templates without verifying accuracy.</a:t>
            </a:r>
            <a:endParaRPr lang="en-US" sz="1000" dirty="0"/>
          </a:p>
        </p:txBody>
      </p:sp>
      <p:sp>
        <p:nvSpPr>
          <p:cNvPr id="44" name="Text 33"/>
          <p:cNvSpPr txBox="1"/>
          <p:nvPr/>
        </p:nvSpPr>
        <p:spPr>
          <a:xfrm>
            <a:off x="8492947" y="2657246"/>
            <a:ext cx="3281782" cy="152705"/>
          </a:xfrm>
          <a:prstGeom prst="rect">
            <a:avLst/>
          </a:prstGeom>
          <a:noFill/>
          <a:ln/>
        </p:spPr>
        <p:txBody>
          <a:bodyPr wrap="square" lIns="0" tIns="0" rIns="0" bIns="0" rtlCol="0" anchor="ctr"/>
          <a:lstStyle/>
          <a:p>
            <a:pPr algn="l" indent="0" marL="0">
              <a:buNone/>
            </a:pPr>
            <a:r>
              <a:rPr lang="en-US" sz="900" b="1" spc="22" kern="0" dirty="0">
                <a:solidFill>
                  <a:srgbClr val="DC2626"/>
                </a:solidFill>
                <a:latin typeface="Roboto" pitchFamily="34" charset="0"/>
                <a:ea typeface="Roboto" pitchFamily="34" charset="-122"/>
                <a:cs typeface="Roboto" pitchFamily="34" charset="-120"/>
              </a:rPr>
              <a:t>Common Finding: "SSP does not match config"</a:t>
            </a:r>
            <a:endParaRPr lang="en-US" sz="900" dirty="0"/>
          </a:p>
        </p:txBody>
      </p:sp>
      <p:sp>
        <p:nvSpPr>
          <p:cNvPr id="45" name="Shape 34"/>
          <p:cNvSpPr/>
          <p:nvPr/>
        </p:nvSpPr>
        <p:spPr>
          <a:xfrm>
            <a:off x="8255203" y="3276295"/>
            <a:ext cx="3372307" cy="3476549"/>
          </a:xfrm>
          <a:prstGeom prst="roundRect">
            <a:avLst>
              <a:gd name="adj" fmla="val 613"/>
            </a:avLst>
          </a:prstGeom>
          <a:solidFill>
            <a:srgbClr val="FFFFFF"/>
          </a:solidFill>
          <a:ln w="12700">
            <a:solidFill>
              <a:srgbClr val="E2E8F0"/>
            </a:solidFill>
            <a:prstDash val="solid"/>
          </a:ln>
        </p:spPr>
      </p:sp>
      <p:sp>
        <p:nvSpPr>
          <p:cNvPr id="46" name="Text 35"/>
          <p:cNvSpPr txBox="1"/>
          <p:nvPr/>
        </p:nvSpPr>
        <p:spPr>
          <a:xfrm>
            <a:off x="8492947" y="3514954"/>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What "Vague" Looks Like</a:t>
            </a:r>
            <a:endParaRPr lang="en-US" sz="1200" dirty="0"/>
          </a:p>
        </p:txBody>
      </p:sp>
      <p:sp>
        <p:nvSpPr>
          <p:cNvPr id="47" name="Text 36"/>
          <p:cNvSpPr txBox="1"/>
          <p:nvPr/>
        </p:nvSpPr>
        <p:spPr>
          <a:xfrm>
            <a:off x="8492947" y="3819449"/>
            <a:ext cx="3010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Bad ODP Definition:</a:t>
            </a:r>
            <a:endParaRPr lang="en-US" sz="1000" dirty="0"/>
          </a:p>
        </p:txBody>
      </p:sp>
      <p:sp>
        <p:nvSpPr>
          <p:cNvPr id="48" name="Shape 37"/>
          <p:cNvSpPr/>
          <p:nvPr/>
        </p:nvSpPr>
        <p:spPr>
          <a:xfrm>
            <a:off x="8492947" y="4123944"/>
            <a:ext cx="2895905" cy="895198"/>
          </a:xfrm>
          <a:prstGeom prst="roundRect">
            <a:avLst>
              <a:gd name="adj" fmla="val 6520"/>
            </a:avLst>
          </a:prstGeom>
          <a:solidFill>
            <a:srgbClr val="1E293B"/>
          </a:solidFill>
          <a:ln/>
        </p:spPr>
      </p:sp>
      <p:sp>
        <p:nvSpPr>
          <p:cNvPr id="49" name="Shape 38"/>
          <p:cNvSpPr/>
          <p:nvPr/>
        </p:nvSpPr>
        <p:spPr>
          <a:xfrm>
            <a:off x="8492947" y="4123944"/>
            <a:ext cx="38405" cy="895198"/>
          </a:xfrm>
          <a:prstGeom prst="roundRect">
            <a:avLst>
              <a:gd name="adj" fmla="val 151975"/>
            </a:avLst>
          </a:prstGeom>
          <a:solidFill>
            <a:srgbClr val="EF4444"/>
          </a:solidFill>
          <a:ln w="12700">
            <a:solidFill>
              <a:srgbClr val="EF4444">
                <a:alpha val="0"/>
              </a:srgbClr>
            </a:solidFill>
            <a:prstDash val="solid"/>
          </a:ln>
        </p:spPr>
      </p:sp>
      <p:sp>
        <p:nvSpPr>
          <p:cNvPr id="50" name="Text 39"/>
          <p:cNvSpPr txBox="1"/>
          <p:nvPr/>
        </p:nvSpPr>
        <p:spPr>
          <a:xfrm>
            <a:off x="8684057" y="4123944"/>
            <a:ext cx="2780690" cy="8961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Unauditable</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"Passwords are changed </a:t>
            </a:r>
            <a:pPr algn="l" indent="0" marL="0">
              <a:buNone/>
            </a:pPr>
            <a:r>
              <a:rPr lang="en-US" sz="1000" dirty="0">
                <a:solidFill>
                  <a:srgbClr val="F87171"/>
                </a:solidFill>
                <a:latin typeface="Courier New" pitchFamily="34" charset="0"/>
                <a:ea typeface="Courier New" pitchFamily="34" charset="-122"/>
                <a:cs typeface="Courier New" pitchFamily="34" charset="-120"/>
              </a:rPr>
              <a:t>regularly</a:t>
            </a:r>
            <a:pPr algn="l" indent="0" marL="0">
              <a:buNone/>
            </a:pPr>
            <a:r>
              <a:rPr lang="en-US" sz="1000" dirty="0">
                <a:solidFill>
                  <a:srgbClr val="E2E8F0"/>
                </a:solidFill>
                <a:latin typeface="Courier New" pitchFamily="34" charset="0"/>
                <a:ea typeface="Courier New" pitchFamily="34" charset="-122"/>
                <a:cs typeface="Courier New" pitchFamily="34" charset="-120"/>
              </a:rPr>
              <a:t>." </a:t>
            </a:r>
            <a:endParaRPr lang="en-US" sz="1000" dirty="0"/>
          </a:p>
        </p:txBody>
      </p:sp>
      <p:sp>
        <p:nvSpPr>
          <p:cNvPr id="51" name="Text 40"/>
          <p:cNvSpPr txBox="1"/>
          <p:nvPr/>
        </p:nvSpPr>
        <p:spPr>
          <a:xfrm>
            <a:off x="8684057" y="4295851"/>
            <a:ext cx="1172261" cy="143561"/>
          </a:xfrm>
          <a:prstGeom prst="rect">
            <a:avLst/>
          </a:prstGeom>
          <a:noFill/>
          <a:ln/>
        </p:spPr>
        <p:txBody>
          <a:bodyPr wrap="square" lIns="0" tIns="0" rIns="0" bIns="0" rtlCol="0" anchor="ctr"/>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Unauditable</a:t>
            </a:r>
            <a:endParaRPr lang="en-US" sz="1000" dirty="0"/>
          </a:p>
        </p:txBody>
      </p:sp>
      <p:sp>
        <p:nvSpPr>
          <p:cNvPr id="52" name="Text 41"/>
          <p:cNvSpPr txBox="1"/>
          <p:nvPr/>
        </p:nvSpPr>
        <p:spPr>
          <a:xfrm>
            <a:off x="8684057" y="4684471"/>
            <a:ext cx="781812" cy="143561"/>
          </a:xfrm>
          <a:prstGeom prst="rect">
            <a:avLst/>
          </a:prstGeom>
          <a:noFill/>
          <a:ln/>
        </p:spPr>
        <p:txBody>
          <a:bodyPr wrap="square" lIns="0" tIns="0" rIns="0" bIns="0" rtlCol="0" anchor="ctr"/>
          <a:lstStyle/>
          <a:p>
            <a:pPr algn="l" indent="0" marL="0">
              <a:buNone/>
            </a:pPr>
            <a:r>
              <a:rPr lang="en-US" sz="1000" dirty="0">
                <a:solidFill>
                  <a:srgbClr val="F87171"/>
                </a:solidFill>
                <a:latin typeface="Courier New" pitchFamily="34" charset="0"/>
                <a:ea typeface="Courier New" pitchFamily="34" charset="-122"/>
                <a:cs typeface="Courier New" pitchFamily="34" charset="-120"/>
              </a:rPr>
              <a:t>regularly</a:t>
            </a:r>
            <a:endParaRPr lang="en-US" sz="1000" dirty="0"/>
          </a:p>
        </p:txBody>
      </p:sp>
      <p:pic>
        <p:nvPicPr>
          <p:cNvPr id="53" name="Image 9" descr="preencoded.png">    </p:cNvPr>
          <p:cNvPicPr>
            <a:picLocks noChangeAspect="1"/>
          </p:cNvPicPr>
          <p:nvPr/>
        </p:nvPicPr>
        <p:blipFill>
          <a:blip r:embed="rId10"/>
          <a:srcRect l="0" r="0" t="-100" b="-100"/>
          <a:stretch/>
        </p:blipFill>
        <p:spPr>
          <a:xfrm>
            <a:off x="9881006" y="5088636"/>
            <a:ext cx="114300" cy="152705"/>
          </a:xfrm>
          <a:prstGeom prst="rect">
            <a:avLst/>
          </a:prstGeom>
        </p:spPr>
      </p:pic>
      <p:sp>
        <p:nvSpPr>
          <p:cNvPr id="54" name="Text 42"/>
          <p:cNvSpPr txBox="1"/>
          <p:nvPr/>
        </p:nvSpPr>
        <p:spPr>
          <a:xfrm>
            <a:off x="8492947" y="5317236"/>
            <a:ext cx="3010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Good ODP Definition:</a:t>
            </a:r>
            <a:endParaRPr lang="en-US" sz="1000" dirty="0"/>
          </a:p>
        </p:txBody>
      </p:sp>
      <p:sp>
        <p:nvSpPr>
          <p:cNvPr id="55" name="Shape 43"/>
          <p:cNvSpPr/>
          <p:nvPr/>
        </p:nvSpPr>
        <p:spPr>
          <a:xfrm>
            <a:off x="8492947" y="5621731"/>
            <a:ext cx="2895905" cy="895198"/>
          </a:xfrm>
          <a:prstGeom prst="roundRect">
            <a:avLst>
              <a:gd name="adj" fmla="val 6520"/>
            </a:avLst>
          </a:prstGeom>
          <a:solidFill>
            <a:srgbClr val="1E293B"/>
          </a:solidFill>
          <a:ln/>
        </p:spPr>
      </p:sp>
      <p:sp>
        <p:nvSpPr>
          <p:cNvPr id="56" name="Shape 44"/>
          <p:cNvSpPr/>
          <p:nvPr/>
        </p:nvSpPr>
        <p:spPr>
          <a:xfrm>
            <a:off x="8492947" y="5621731"/>
            <a:ext cx="38405" cy="895198"/>
          </a:xfrm>
          <a:prstGeom prst="roundRect">
            <a:avLst>
              <a:gd name="adj" fmla="val 151975"/>
            </a:avLst>
          </a:prstGeom>
          <a:solidFill>
            <a:srgbClr val="10B981"/>
          </a:solidFill>
          <a:ln w="12700">
            <a:solidFill>
              <a:srgbClr val="10B981">
                <a:alpha val="0"/>
              </a:srgbClr>
            </a:solidFill>
            <a:prstDash val="solid"/>
          </a:ln>
        </p:spPr>
      </p:sp>
      <p:sp>
        <p:nvSpPr>
          <p:cNvPr id="57" name="Text 45"/>
          <p:cNvSpPr txBox="1"/>
          <p:nvPr/>
        </p:nvSpPr>
        <p:spPr>
          <a:xfrm>
            <a:off x="8684057" y="5621731"/>
            <a:ext cx="2780690" cy="8961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Auditable</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"Passwords are changed </a:t>
            </a:r>
            <a:pPr algn="l" indent="0" marL="0">
              <a:buNone/>
            </a:pPr>
            <a:r>
              <a:rPr lang="en-US" sz="1000" dirty="0">
                <a:solidFill>
                  <a:srgbClr val="34D399"/>
                </a:solidFill>
                <a:latin typeface="Courier New" pitchFamily="34" charset="0"/>
                <a:ea typeface="Courier New" pitchFamily="34" charset="-122"/>
                <a:cs typeface="Courier New" pitchFamily="34" charset="-120"/>
              </a:rPr>
              <a:t>every 90 days</a:t>
            </a:r>
            <a:pPr algn="l" indent="0" marL="0">
              <a:buNone/>
            </a:pPr>
            <a:r>
              <a:rPr lang="en-US" sz="1000" dirty="0">
                <a:solidFill>
                  <a:srgbClr val="E2E8F0"/>
                </a:solidFill>
                <a:latin typeface="Courier New" pitchFamily="34" charset="0"/>
                <a:ea typeface="Courier New" pitchFamily="34" charset="-122"/>
                <a:cs typeface="Courier New" pitchFamily="34" charset="-120"/>
              </a:rPr>
              <a:t>." </a:t>
            </a:r>
            <a:endParaRPr lang="en-US" sz="1000" dirty="0"/>
          </a:p>
        </p:txBody>
      </p:sp>
      <p:sp>
        <p:nvSpPr>
          <p:cNvPr id="58" name="Text 46"/>
          <p:cNvSpPr txBox="1"/>
          <p:nvPr/>
        </p:nvSpPr>
        <p:spPr>
          <a:xfrm>
            <a:off x="8684057" y="5793638"/>
            <a:ext cx="1010412" cy="143561"/>
          </a:xfrm>
          <a:prstGeom prst="rect">
            <a:avLst/>
          </a:prstGeom>
          <a:noFill/>
          <a:ln/>
        </p:spPr>
        <p:txBody>
          <a:bodyPr wrap="square" lIns="0" tIns="0" rIns="0" bIns="0" rtlCol="0" anchor="ctr"/>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Auditable</a:t>
            </a:r>
            <a:endParaRPr lang="en-US" sz="1000" dirty="0"/>
          </a:p>
        </p:txBody>
      </p:sp>
      <p:sp>
        <p:nvSpPr>
          <p:cNvPr id="59" name="Text 47"/>
          <p:cNvSpPr txBox="1"/>
          <p:nvPr/>
        </p:nvSpPr>
        <p:spPr>
          <a:xfrm>
            <a:off x="8684057" y="5987491"/>
            <a:ext cx="2486254" cy="342900"/>
          </a:xfrm>
          <a:prstGeom prst="rect">
            <a:avLst/>
          </a:prstGeom>
          <a:noFill/>
          <a:ln/>
        </p:spPr>
        <p:txBody>
          <a:bodyPr wrap="square" lIns="0" tIns="0" rIns="0" bIns="0" rtlCol="0" anchor="t"/>
          <a:lstStyle/>
          <a:p>
            <a:pPr algn="l" indent="0" marL="0">
              <a:buNone/>
            </a:pPr>
            <a:r>
              <a:rPr lang="en-US" sz="1000" dirty="0">
                <a:solidFill>
                  <a:srgbClr val="34D399"/>
                </a:solidFill>
                <a:latin typeface="Courier New" pitchFamily="34" charset="0"/>
                <a:ea typeface="Courier New" pitchFamily="34" charset="-122"/>
                <a:cs typeface="Courier New" pitchFamily="34" charset="-120"/>
              </a:rPr>
              <a:t>every 90 days</a:t>
            </a:r>
            <a:endParaRPr lang="en-US" sz="1000" dirty="0"/>
          </a:p>
        </p:txBody>
      </p:sp>
      <p:sp>
        <p:nvSpPr>
          <p:cNvPr id="60" name="Shape 48"/>
          <p:cNvSpPr/>
          <p:nvPr/>
        </p:nvSpPr>
        <p:spPr>
          <a:xfrm>
            <a:off x="8255203" y="6976872"/>
            <a:ext cx="3372307" cy="1047902"/>
          </a:xfrm>
          <a:prstGeom prst="roundRect">
            <a:avLst>
              <a:gd name="adj" fmla="val 6346"/>
            </a:avLst>
          </a:prstGeom>
          <a:solidFill>
            <a:srgbClr val="FFFFFF"/>
          </a:solidFill>
          <a:ln w="12700">
            <a:solidFill>
              <a:srgbClr val="E2E8F0"/>
            </a:solidFill>
            <a:prstDash val="solid"/>
          </a:ln>
        </p:spPr>
      </p:sp>
      <p:pic>
        <p:nvPicPr>
          <p:cNvPr id="61" name="Image 10" descr="preencoded.png">    </p:cNvPr>
          <p:cNvPicPr>
            <a:picLocks noChangeAspect="1"/>
          </p:cNvPicPr>
          <p:nvPr/>
        </p:nvPicPr>
        <p:blipFill>
          <a:blip r:embed="rId11"/>
          <a:srcRect l="0" r="0" t="-100" b="-100"/>
          <a:stretch/>
        </p:blipFill>
        <p:spPr>
          <a:xfrm>
            <a:off x="8492947" y="7233818"/>
            <a:ext cx="114300" cy="152705"/>
          </a:xfrm>
          <a:prstGeom prst="rect">
            <a:avLst/>
          </a:prstGeom>
        </p:spPr>
      </p:pic>
      <p:sp>
        <p:nvSpPr>
          <p:cNvPr id="62" name="Text 49"/>
          <p:cNvSpPr txBox="1"/>
          <p:nvPr/>
        </p:nvSpPr>
        <p:spPr>
          <a:xfrm>
            <a:off x="8684057" y="7214616"/>
            <a:ext cx="873252"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Success Tip</a:t>
            </a:r>
            <a:endParaRPr lang="en-US" sz="1000" dirty="0"/>
          </a:p>
        </p:txBody>
      </p:sp>
      <p:sp>
        <p:nvSpPr>
          <p:cNvPr id="63" name="Text 50"/>
          <p:cNvSpPr txBox="1"/>
          <p:nvPr/>
        </p:nvSpPr>
        <p:spPr>
          <a:xfrm>
            <a:off x="8492947" y="7481621"/>
            <a:ext cx="2971800" cy="305410"/>
          </a:xfrm>
          <a:prstGeom prst="rect">
            <a:avLst/>
          </a:prstGeom>
          <a:noFill/>
          <a:ln/>
        </p:spPr>
        <p:txBody>
          <a:bodyPr wrap="square" lIns="0" tIns="0" rIns="0" bIns="0" rtlCol="0" anchor="t"/>
          <a:lstStyle/>
          <a:p>
            <a:pPr algn="l" indent="0" marL="0">
              <a:buNone/>
            </a:pPr>
            <a:r>
              <a:rPr lang="en-US" sz="900" dirty="0">
                <a:solidFill>
                  <a:srgbClr val="1E40AF"/>
                </a:solidFill>
                <a:latin typeface="Roboto" pitchFamily="34" charset="0"/>
                <a:ea typeface="Roboto" pitchFamily="34" charset="-122"/>
                <a:cs typeface="Roboto" pitchFamily="34" charset="-120"/>
              </a:rPr>
              <a:t>Use a "traceability matrix" to map every control to specific evidence files and responsible owners.</a:t>
            </a:r>
            <a:endParaRPr lang="en-US" sz="900" dirty="0"/>
          </a:p>
        </p:txBody>
      </p:sp>
      <p:sp>
        <p:nvSpPr>
          <p:cNvPr id="64" name="Shape 51"/>
          <p:cNvSpPr/>
          <p:nvPr/>
        </p:nvSpPr>
        <p:spPr>
          <a:xfrm>
            <a:off x="0" y="8488375"/>
            <a:ext cx="12191695" cy="381305"/>
          </a:xfrm>
          <a:prstGeom prst="rect">
            <a:avLst/>
          </a:prstGeom>
          <a:solidFill>
            <a:srgbClr val="F1F5F9"/>
          </a:solidFill>
          <a:ln/>
        </p:spPr>
      </p:sp>
      <p:sp>
        <p:nvSpPr>
          <p:cNvPr id="65" name="Shape 52"/>
          <p:cNvSpPr/>
          <p:nvPr/>
        </p:nvSpPr>
        <p:spPr>
          <a:xfrm>
            <a:off x="0" y="8488375"/>
            <a:ext cx="12191695" cy="9144"/>
          </a:xfrm>
          <a:prstGeom prst="rect">
            <a:avLst/>
          </a:prstGeom>
          <a:solidFill>
            <a:srgbClr val="E2E8F0"/>
          </a:solidFill>
          <a:ln w="12700">
            <a:solidFill>
              <a:srgbClr val="E2E8F0">
                <a:alpha val="0"/>
              </a:srgbClr>
            </a:solidFill>
            <a:prstDash val="solid"/>
          </a:ln>
        </p:spPr>
      </p:sp>
      <p:sp>
        <p:nvSpPr>
          <p:cNvPr id="66" name="Text 53"/>
          <p:cNvSpPr txBox="1"/>
          <p:nvPr/>
        </p:nvSpPr>
        <p:spPr>
          <a:xfrm>
            <a:off x="571500" y="859170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7" name="Text 54"/>
          <p:cNvSpPr txBox="1"/>
          <p:nvPr/>
        </p:nvSpPr>
        <p:spPr>
          <a:xfrm>
            <a:off x="11109046" y="8591702"/>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111</a:t>
            </a:r>
            <a:endParaRPr lang="en-US" sz="9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203636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Best Practices &amp; Tooling</a:t>
            </a:r>
            <a:endParaRPr lang="en-US" sz="900" dirty="0"/>
          </a:p>
        </p:txBody>
      </p:sp>
      <p:sp>
        <p:nvSpPr>
          <p:cNvPr id="8" name="Text 5"/>
          <p:cNvSpPr txBox="1"/>
          <p:nvPr/>
        </p:nvSpPr>
        <p:spPr>
          <a:xfrm>
            <a:off x="571500" y="476402"/>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Tooling and Automation Patterns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048695" y="338328"/>
            <a:ext cx="571500" cy="457200"/>
          </a:xfrm>
          <a:prstGeom prst="rect">
            <a:avLst/>
          </a:prstGeom>
        </p:spPr>
      </p:pic>
      <p:sp>
        <p:nvSpPr>
          <p:cNvPr id="10" name="Shape 6"/>
          <p:cNvSpPr/>
          <p:nvPr/>
        </p:nvSpPr>
        <p:spPr>
          <a:xfrm>
            <a:off x="0" y="1143000"/>
            <a:ext cx="12191695" cy="7353605"/>
          </a:xfrm>
          <a:prstGeom prst="rect">
            <a:avLst/>
          </a:prstGeom>
          <a:solidFill>
            <a:srgbClr val="F8FAFC"/>
          </a:solidFill>
          <a:ln w="12700">
            <a:solidFill>
              <a:srgbClr val="FFFFFF">
                <a:alpha val="0"/>
              </a:srgbClr>
            </a:solidFill>
            <a:prstDash val="solid"/>
          </a:ln>
        </p:spPr>
      </p:sp>
      <p:sp>
        <p:nvSpPr>
          <p:cNvPr id="11" name="Shape 7"/>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2" descr="preencoded.png">    </p:cNvPr>
          <p:cNvPicPr>
            <a:picLocks noChangeAspect="1"/>
          </p:cNvPicPr>
          <p:nvPr/>
        </p:nvPicPr>
        <p:blipFill>
          <a:blip r:embed="rId3"/>
          <a:srcRect l="0" r="0" t="-45" b="-45"/>
          <a:stretch/>
        </p:blipFill>
        <p:spPr>
          <a:xfrm>
            <a:off x="571500" y="1676095"/>
            <a:ext cx="256946" cy="228600"/>
          </a:xfrm>
          <a:prstGeom prst="rect">
            <a:avLst/>
          </a:prstGeom>
        </p:spPr>
      </p:pic>
      <p:sp>
        <p:nvSpPr>
          <p:cNvPr id="13" name="Text 8"/>
          <p:cNvSpPr txBox="1"/>
          <p:nvPr/>
        </p:nvSpPr>
        <p:spPr>
          <a:xfrm>
            <a:off x="942746" y="1619402"/>
            <a:ext cx="3534156"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Governance &amp; Standardization</a:t>
            </a:r>
            <a:endParaRPr lang="en-US" sz="1800" dirty="0"/>
          </a:p>
        </p:txBody>
      </p:sp>
      <p:pic>
        <p:nvPicPr>
          <p:cNvPr id="14" name="Image 3" descr="preencoded.png">    </p:cNvPr>
          <p:cNvPicPr>
            <a:picLocks noChangeAspect="1"/>
          </p:cNvPicPr>
          <p:nvPr/>
        </p:nvPicPr>
        <p:blipFill>
          <a:blip r:embed="rId4"/>
          <a:srcRect l="-6" r="-6" t="0" b="0"/>
          <a:stretch/>
        </p:blipFill>
        <p:spPr>
          <a:xfrm>
            <a:off x="571500" y="2324405"/>
            <a:ext cx="5238598" cy="1653235"/>
          </a:xfrm>
          <a:prstGeom prst="rect">
            <a:avLst/>
          </a:prstGeom>
        </p:spPr>
      </p:pic>
      <p:sp>
        <p:nvSpPr>
          <p:cNvPr id="15" name="Shape 9"/>
          <p:cNvSpPr/>
          <p:nvPr/>
        </p:nvSpPr>
        <p:spPr>
          <a:xfrm>
            <a:off x="838505" y="2553005"/>
            <a:ext cx="381305" cy="381305"/>
          </a:xfrm>
          <a:prstGeom prst="roundRect">
            <a:avLst>
              <a:gd name="adj" fmla="val 47962"/>
            </a:avLst>
          </a:prstGeom>
          <a:solidFill>
            <a:srgbClr val="E0E7FF"/>
          </a:solidFill>
          <a:ln w="12700">
            <a:solidFill>
              <a:srgbClr val="FFFFFF">
                <a:alpha val="0"/>
              </a:srgbClr>
            </a:solidFill>
            <a:prstDash val="solid"/>
          </a:ln>
        </p:spPr>
      </p:sp>
      <p:pic>
        <p:nvPicPr>
          <p:cNvPr id="16" name="Image 4" descr="preencoded.png">    </p:cNvPr>
          <p:cNvPicPr>
            <a:picLocks noChangeAspect="1"/>
          </p:cNvPicPr>
          <p:nvPr/>
        </p:nvPicPr>
        <p:blipFill>
          <a:blip r:embed="rId5"/>
          <a:srcRect l="0" r="0" t="0" b="0"/>
          <a:stretch/>
        </p:blipFill>
        <p:spPr>
          <a:xfrm>
            <a:off x="957377" y="2648102"/>
            <a:ext cx="142646" cy="190195"/>
          </a:xfrm>
          <a:prstGeom prst="rect">
            <a:avLst/>
          </a:prstGeom>
        </p:spPr>
      </p:pic>
      <p:sp>
        <p:nvSpPr>
          <p:cNvPr id="17" name="Text 10"/>
          <p:cNvSpPr txBox="1"/>
          <p:nvPr/>
        </p:nvSpPr>
        <p:spPr>
          <a:xfrm>
            <a:off x="1371600" y="2553005"/>
            <a:ext cx="432511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GRC Platforms</a:t>
            </a:r>
            <a:endParaRPr lang="en-US" sz="1300" dirty="0"/>
          </a:p>
        </p:txBody>
      </p:sp>
      <p:sp>
        <p:nvSpPr>
          <p:cNvPr id="18" name="Text 11"/>
          <p:cNvSpPr txBox="1"/>
          <p:nvPr/>
        </p:nvSpPr>
        <p:spPr>
          <a:xfrm>
            <a:off x="1371600" y="2880360"/>
            <a:ext cx="4286707" cy="876910"/>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Centralize SSP, POA&amp;M, and SAR management. Move away from spreadsheets to dedicated tools (e.g., Archer, ServiceNow, OneTrust) for version control, workflow automation, and unified risk visibility.</a:t>
            </a:r>
            <a:endParaRPr lang="en-US" sz="1100" dirty="0"/>
          </a:p>
        </p:txBody>
      </p:sp>
      <p:pic>
        <p:nvPicPr>
          <p:cNvPr id="19" name="Image 5" descr="preencoded.png">    </p:cNvPr>
          <p:cNvPicPr>
            <a:picLocks noChangeAspect="1"/>
          </p:cNvPicPr>
          <p:nvPr/>
        </p:nvPicPr>
        <p:blipFill>
          <a:blip r:embed="rId6"/>
          <a:srcRect l="-6" r="-6" t="0" b="0"/>
          <a:stretch/>
        </p:blipFill>
        <p:spPr>
          <a:xfrm>
            <a:off x="571500" y="4206240"/>
            <a:ext cx="5238598" cy="1653235"/>
          </a:xfrm>
          <a:prstGeom prst="rect">
            <a:avLst/>
          </a:prstGeom>
        </p:spPr>
      </p:pic>
      <p:sp>
        <p:nvSpPr>
          <p:cNvPr id="20" name="Shape 12"/>
          <p:cNvSpPr/>
          <p:nvPr/>
        </p:nvSpPr>
        <p:spPr>
          <a:xfrm>
            <a:off x="838505" y="4434840"/>
            <a:ext cx="381305" cy="381305"/>
          </a:xfrm>
          <a:prstGeom prst="roundRect">
            <a:avLst>
              <a:gd name="adj" fmla="val 47962"/>
            </a:avLst>
          </a:prstGeom>
          <a:solidFill>
            <a:srgbClr val="DCFCE7"/>
          </a:solidFill>
          <a:ln w="12700">
            <a:solidFill>
              <a:srgbClr val="FFFFFF">
                <a:alpha val="0"/>
              </a:srgbClr>
            </a:solidFill>
            <a:prstDash val="solid"/>
          </a:ln>
        </p:spPr>
      </p:sp>
      <p:pic>
        <p:nvPicPr>
          <p:cNvPr id="21" name="Image 6" descr="preencoded.png">    </p:cNvPr>
          <p:cNvPicPr>
            <a:picLocks noChangeAspect="1"/>
          </p:cNvPicPr>
          <p:nvPr/>
        </p:nvPicPr>
        <p:blipFill>
          <a:blip r:embed="rId7"/>
          <a:srcRect l="0" r="0" t="0" b="0"/>
          <a:stretch/>
        </p:blipFill>
        <p:spPr>
          <a:xfrm>
            <a:off x="909828" y="4529938"/>
            <a:ext cx="237744" cy="190195"/>
          </a:xfrm>
          <a:prstGeom prst="rect">
            <a:avLst/>
          </a:prstGeom>
        </p:spPr>
      </p:pic>
      <p:sp>
        <p:nvSpPr>
          <p:cNvPr id="22" name="Text 13"/>
          <p:cNvSpPr txBox="1"/>
          <p:nvPr/>
        </p:nvSpPr>
        <p:spPr>
          <a:xfrm>
            <a:off x="1371600" y="4434840"/>
            <a:ext cx="432511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OSCAL Implementation</a:t>
            </a:r>
            <a:endParaRPr lang="en-US" sz="1300" dirty="0"/>
          </a:p>
        </p:txBody>
      </p:sp>
      <p:sp>
        <p:nvSpPr>
          <p:cNvPr id="23" name="Text 14"/>
          <p:cNvSpPr txBox="1"/>
          <p:nvPr/>
        </p:nvSpPr>
        <p:spPr>
          <a:xfrm>
            <a:off x="1371600" y="4762195"/>
            <a:ext cx="4286707" cy="876910"/>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Adopt Open Security Controls Assessment Language (OSCAL) for machine-readable compliance. Use catalogs, profiles, and assessment results as code (JSON/XML/YAML) to enable interoperability between tools.</a:t>
            </a:r>
            <a:endParaRPr lang="en-US" sz="1100" dirty="0"/>
          </a:p>
        </p:txBody>
      </p:sp>
      <p:sp>
        <p:nvSpPr>
          <p:cNvPr id="24" name="Shape 15"/>
          <p:cNvSpPr/>
          <p:nvPr/>
        </p:nvSpPr>
        <p:spPr>
          <a:xfrm>
            <a:off x="571500" y="6850685"/>
            <a:ext cx="5238598" cy="1162202"/>
          </a:xfrm>
          <a:prstGeom prst="roundRect">
            <a:avLst>
              <a:gd name="adj" fmla="val 5159"/>
            </a:avLst>
          </a:prstGeom>
          <a:solidFill>
            <a:srgbClr val="EEF2FF"/>
          </a:solidFill>
          <a:ln w="12700">
            <a:solidFill>
              <a:srgbClr val="E0E7FF"/>
            </a:solidFill>
            <a:prstDash val="solid"/>
          </a:ln>
        </p:spPr>
      </p:sp>
      <p:sp>
        <p:nvSpPr>
          <p:cNvPr id="25" name="Text 16"/>
          <p:cNvSpPr txBox="1"/>
          <p:nvPr/>
        </p:nvSpPr>
        <p:spPr>
          <a:xfrm>
            <a:off x="771754" y="7050024"/>
            <a:ext cx="4953305" cy="191110"/>
          </a:xfrm>
          <a:prstGeom prst="rect">
            <a:avLst/>
          </a:prstGeom>
          <a:noFill/>
          <a:ln/>
        </p:spPr>
        <p:txBody>
          <a:bodyPr wrap="square" lIns="0" tIns="0" rIns="0" bIns="0" rtlCol="0" anchor="ctr"/>
          <a:lstStyle/>
          <a:p>
            <a:pPr algn="l" indent="0" marL="0">
              <a:buNone/>
            </a:pPr>
            <a:r>
              <a:rPr lang="en-US" sz="1000" b="1" spc="26" kern="0" dirty="0">
                <a:solidFill>
                  <a:srgbClr val="312E81"/>
                </a:solidFill>
                <a:latin typeface="Roboto" pitchFamily="34" charset="0"/>
                <a:ea typeface="Roboto" pitchFamily="34" charset="-122"/>
                <a:cs typeface="Roboto" pitchFamily="34" charset="-120"/>
              </a:rPr>
              <a:t>Automation Benefits</a:t>
            </a:r>
            <a:endParaRPr lang="en-US" sz="1000" dirty="0"/>
          </a:p>
        </p:txBody>
      </p:sp>
      <p:pic>
        <p:nvPicPr>
          <p:cNvPr id="26" name="Image 7" descr="preencoded.png">    </p:cNvPr>
          <p:cNvPicPr>
            <a:picLocks noChangeAspect="1"/>
          </p:cNvPicPr>
          <p:nvPr/>
        </p:nvPicPr>
        <p:blipFill>
          <a:blip r:embed="rId8"/>
          <a:srcRect l="-2571" r="-2571" t="0" b="0"/>
          <a:stretch/>
        </p:blipFill>
        <p:spPr>
          <a:xfrm>
            <a:off x="771754" y="7355434"/>
            <a:ext cx="105156" cy="114300"/>
          </a:xfrm>
          <a:prstGeom prst="rect">
            <a:avLst/>
          </a:prstGeom>
        </p:spPr>
      </p:pic>
      <p:sp>
        <p:nvSpPr>
          <p:cNvPr id="27" name="Text 17"/>
          <p:cNvSpPr txBox="1"/>
          <p:nvPr/>
        </p:nvSpPr>
        <p:spPr>
          <a:xfrm>
            <a:off x="952805" y="7317029"/>
            <a:ext cx="1519733"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Reduced human error</a:t>
            </a:r>
            <a:endParaRPr lang="en-US" sz="1000" dirty="0"/>
          </a:p>
        </p:txBody>
      </p:sp>
      <p:pic>
        <p:nvPicPr>
          <p:cNvPr id="28" name="Image 8" descr="preencoded.png">    </p:cNvPr>
          <p:cNvPicPr>
            <a:picLocks noChangeAspect="1"/>
          </p:cNvPicPr>
          <p:nvPr/>
        </p:nvPicPr>
        <p:blipFill>
          <a:blip r:embed="rId9"/>
          <a:srcRect l="-2571" r="-2571" t="0" b="0"/>
          <a:stretch/>
        </p:blipFill>
        <p:spPr>
          <a:xfrm>
            <a:off x="3247949" y="7355434"/>
            <a:ext cx="105156" cy="114300"/>
          </a:xfrm>
          <a:prstGeom prst="rect">
            <a:avLst/>
          </a:prstGeom>
        </p:spPr>
      </p:pic>
      <p:sp>
        <p:nvSpPr>
          <p:cNvPr id="29" name="Text 18"/>
          <p:cNvSpPr txBox="1"/>
          <p:nvPr/>
        </p:nvSpPr>
        <p:spPr>
          <a:xfrm>
            <a:off x="3429000" y="7317029"/>
            <a:ext cx="1156716"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Real-time status</a:t>
            </a:r>
            <a:endParaRPr lang="en-US" sz="1000" dirty="0"/>
          </a:p>
        </p:txBody>
      </p:sp>
      <p:pic>
        <p:nvPicPr>
          <p:cNvPr id="30" name="Image 9" descr="preencoded.png">    </p:cNvPr>
          <p:cNvPicPr>
            <a:picLocks noChangeAspect="1"/>
          </p:cNvPicPr>
          <p:nvPr/>
        </p:nvPicPr>
        <p:blipFill>
          <a:blip r:embed="rId10"/>
          <a:srcRect l="-2571" r="-2571" t="0" b="0"/>
          <a:stretch/>
        </p:blipFill>
        <p:spPr>
          <a:xfrm>
            <a:off x="771754" y="7659929"/>
            <a:ext cx="105156" cy="114300"/>
          </a:xfrm>
          <a:prstGeom prst="rect">
            <a:avLst/>
          </a:prstGeom>
        </p:spPr>
      </p:pic>
      <p:sp>
        <p:nvSpPr>
          <p:cNvPr id="31" name="Text 19"/>
          <p:cNvSpPr txBox="1"/>
          <p:nvPr/>
        </p:nvSpPr>
        <p:spPr>
          <a:xfrm>
            <a:off x="952805" y="7621524"/>
            <a:ext cx="1474013"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Audit trail generation</a:t>
            </a:r>
            <a:endParaRPr lang="en-US" sz="1000" dirty="0"/>
          </a:p>
        </p:txBody>
      </p:sp>
      <p:pic>
        <p:nvPicPr>
          <p:cNvPr id="32" name="Image 10" descr="preencoded.png">    </p:cNvPr>
          <p:cNvPicPr>
            <a:picLocks noChangeAspect="1"/>
          </p:cNvPicPr>
          <p:nvPr/>
        </p:nvPicPr>
        <p:blipFill>
          <a:blip r:embed="rId11"/>
          <a:srcRect l="-2571" r="-2571" t="0" b="0"/>
          <a:stretch/>
        </p:blipFill>
        <p:spPr>
          <a:xfrm>
            <a:off x="3247949" y="7659929"/>
            <a:ext cx="105156" cy="114300"/>
          </a:xfrm>
          <a:prstGeom prst="rect">
            <a:avLst/>
          </a:prstGeom>
        </p:spPr>
      </p:pic>
      <p:sp>
        <p:nvSpPr>
          <p:cNvPr id="33" name="Text 20"/>
          <p:cNvSpPr txBox="1"/>
          <p:nvPr/>
        </p:nvSpPr>
        <p:spPr>
          <a:xfrm>
            <a:off x="3429000" y="7621524"/>
            <a:ext cx="1156716"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Rapid scalability</a:t>
            </a:r>
            <a:endParaRPr lang="en-US" sz="1000" dirty="0"/>
          </a:p>
        </p:txBody>
      </p:sp>
      <p:sp>
        <p:nvSpPr>
          <p:cNvPr id="34" name="Shape 21"/>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5" name="Image 11" descr="preencoded.png">    </p:cNvPr>
          <p:cNvPicPr>
            <a:picLocks noChangeAspect="1"/>
          </p:cNvPicPr>
          <p:nvPr/>
        </p:nvPicPr>
        <p:blipFill>
          <a:blip r:embed="rId12"/>
          <a:srcRect l="-80" r="-80" t="0" b="0"/>
          <a:stretch/>
        </p:blipFill>
        <p:spPr>
          <a:xfrm>
            <a:off x="6381598" y="1676095"/>
            <a:ext cx="286207" cy="228600"/>
          </a:xfrm>
          <a:prstGeom prst="rect">
            <a:avLst/>
          </a:prstGeom>
        </p:spPr>
      </p:pic>
      <p:sp>
        <p:nvSpPr>
          <p:cNvPr id="36" name="Text 22"/>
          <p:cNvSpPr txBox="1"/>
          <p:nvPr/>
        </p:nvSpPr>
        <p:spPr>
          <a:xfrm>
            <a:off x="6782105" y="1619402"/>
            <a:ext cx="3086100"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Technical Implementation</a:t>
            </a:r>
            <a:endParaRPr lang="en-US" sz="1800" dirty="0"/>
          </a:p>
        </p:txBody>
      </p:sp>
      <p:pic>
        <p:nvPicPr>
          <p:cNvPr id="37" name="Image 12" descr="preencoded.png">    </p:cNvPr>
          <p:cNvPicPr>
            <a:picLocks noChangeAspect="1"/>
          </p:cNvPicPr>
          <p:nvPr/>
        </p:nvPicPr>
        <p:blipFill>
          <a:blip r:embed="rId13"/>
          <a:srcRect l="-6" r="-6" t="0" b="0"/>
          <a:stretch/>
        </p:blipFill>
        <p:spPr>
          <a:xfrm>
            <a:off x="6381598" y="2324405"/>
            <a:ext cx="5238598" cy="1653235"/>
          </a:xfrm>
          <a:prstGeom prst="rect">
            <a:avLst/>
          </a:prstGeom>
        </p:spPr>
      </p:pic>
      <p:sp>
        <p:nvSpPr>
          <p:cNvPr id="38" name="Shape 23"/>
          <p:cNvSpPr/>
          <p:nvPr/>
        </p:nvSpPr>
        <p:spPr>
          <a:xfrm>
            <a:off x="6648602" y="2553005"/>
            <a:ext cx="381305" cy="381305"/>
          </a:xfrm>
          <a:prstGeom prst="roundRect">
            <a:avLst>
              <a:gd name="adj" fmla="val 47962"/>
            </a:avLst>
          </a:prstGeom>
          <a:solidFill>
            <a:srgbClr val="E0F2FE"/>
          </a:solidFill>
          <a:ln w="12700">
            <a:solidFill>
              <a:srgbClr val="FFFFFF">
                <a:alpha val="0"/>
              </a:srgbClr>
            </a:solidFill>
            <a:prstDash val="solid"/>
          </a:ln>
        </p:spPr>
      </p:sp>
      <p:pic>
        <p:nvPicPr>
          <p:cNvPr id="39" name="Image 13" descr="preencoded.png">    </p:cNvPr>
          <p:cNvPicPr>
            <a:picLocks noChangeAspect="1"/>
          </p:cNvPicPr>
          <p:nvPr/>
        </p:nvPicPr>
        <p:blipFill>
          <a:blip r:embed="rId14"/>
          <a:srcRect l="0" r="0" t="0" b="0"/>
          <a:stretch/>
        </p:blipFill>
        <p:spPr>
          <a:xfrm>
            <a:off x="6719926" y="2648102"/>
            <a:ext cx="237744" cy="190195"/>
          </a:xfrm>
          <a:prstGeom prst="rect">
            <a:avLst/>
          </a:prstGeom>
        </p:spPr>
      </p:pic>
      <p:sp>
        <p:nvSpPr>
          <p:cNvPr id="40" name="Text 24"/>
          <p:cNvSpPr txBox="1"/>
          <p:nvPr/>
        </p:nvSpPr>
        <p:spPr>
          <a:xfrm>
            <a:off x="7181698" y="2553005"/>
            <a:ext cx="432511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Cloud Configuration</a:t>
            </a:r>
            <a:endParaRPr lang="en-US" sz="1300" dirty="0"/>
          </a:p>
        </p:txBody>
      </p:sp>
      <p:sp>
        <p:nvSpPr>
          <p:cNvPr id="41" name="Text 25"/>
          <p:cNvSpPr txBox="1"/>
          <p:nvPr/>
        </p:nvSpPr>
        <p:spPr>
          <a:xfrm>
            <a:off x="7181698" y="2880360"/>
            <a:ext cx="4286707" cy="876910"/>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Leverage Cloud Security Posture Management (CSPM) tools. Implement automated config rules (AWS Config, Azure Policy) to continuously audit against NIST 800-53 baselines and auto-remediate drift.</a:t>
            </a:r>
            <a:endParaRPr lang="en-US" sz="1100" dirty="0"/>
          </a:p>
        </p:txBody>
      </p:sp>
      <p:pic>
        <p:nvPicPr>
          <p:cNvPr id="42" name="Image 14" descr="preencoded.png">    </p:cNvPr>
          <p:cNvPicPr>
            <a:picLocks noChangeAspect="1"/>
          </p:cNvPicPr>
          <p:nvPr/>
        </p:nvPicPr>
        <p:blipFill>
          <a:blip r:embed="rId15"/>
          <a:srcRect l="-6" r="-6" t="0" b="0"/>
          <a:stretch/>
        </p:blipFill>
        <p:spPr>
          <a:xfrm>
            <a:off x="6381598" y="4206240"/>
            <a:ext cx="5238598" cy="1653235"/>
          </a:xfrm>
          <a:prstGeom prst="rect">
            <a:avLst/>
          </a:prstGeom>
        </p:spPr>
      </p:pic>
      <p:sp>
        <p:nvSpPr>
          <p:cNvPr id="43" name="Shape 26"/>
          <p:cNvSpPr/>
          <p:nvPr/>
        </p:nvSpPr>
        <p:spPr>
          <a:xfrm>
            <a:off x="6648602" y="4434840"/>
            <a:ext cx="381305" cy="381305"/>
          </a:xfrm>
          <a:prstGeom prst="roundRect">
            <a:avLst>
              <a:gd name="adj" fmla="val 47962"/>
            </a:avLst>
          </a:prstGeom>
          <a:solidFill>
            <a:srgbClr val="FEE2E2"/>
          </a:solidFill>
          <a:ln w="12700">
            <a:solidFill>
              <a:srgbClr val="FFFFFF">
                <a:alpha val="0"/>
              </a:srgbClr>
            </a:solidFill>
            <a:prstDash val="solid"/>
          </a:ln>
        </p:spPr>
      </p:sp>
      <p:pic>
        <p:nvPicPr>
          <p:cNvPr id="44" name="Image 15" descr="preencoded.png">    </p:cNvPr>
          <p:cNvPicPr>
            <a:picLocks noChangeAspect="1"/>
          </p:cNvPicPr>
          <p:nvPr/>
        </p:nvPicPr>
        <p:blipFill>
          <a:blip r:embed="rId16"/>
          <a:srcRect l="0" r="0" t="0" b="0"/>
          <a:stretch/>
        </p:blipFill>
        <p:spPr>
          <a:xfrm>
            <a:off x="6743700" y="4529938"/>
            <a:ext cx="190195" cy="190195"/>
          </a:xfrm>
          <a:prstGeom prst="rect">
            <a:avLst/>
          </a:prstGeom>
        </p:spPr>
      </p:pic>
      <p:sp>
        <p:nvSpPr>
          <p:cNvPr id="45" name="Text 27"/>
          <p:cNvSpPr txBox="1"/>
          <p:nvPr/>
        </p:nvSpPr>
        <p:spPr>
          <a:xfrm>
            <a:off x="7181698" y="4434840"/>
            <a:ext cx="432511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DevSecOps Toolchain</a:t>
            </a:r>
            <a:endParaRPr lang="en-US" sz="1300" dirty="0"/>
          </a:p>
        </p:txBody>
      </p:sp>
      <p:sp>
        <p:nvSpPr>
          <p:cNvPr id="46" name="Text 28"/>
          <p:cNvSpPr txBox="1"/>
          <p:nvPr/>
        </p:nvSpPr>
        <p:spPr>
          <a:xfrm>
            <a:off x="7181698" y="4762195"/>
            <a:ext cx="4286707" cy="876910"/>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Embed security gates in CI/CD pipelines. Use Infrastructure as Code (IaC) scanners (Checkov, tfsec), automated SBOM generation, and artifact signing (Sigstore) to satisfy SA, CM, and SI controls.</a:t>
            </a:r>
            <a:endParaRPr lang="en-US" sz="1100" dirty="0"/>
          </a:p>
        </p:txBody>
      </p:sp>
      <p:sp>
        <p:nvSpPr>
          <p:cNvPr id="47" name="Shape 29"/>
          <p:cNvSpPr/>
          <p:nvPr/>
        </p:nvSpPr>
        <p:spPr>
          <a:xfrm>
            <a:off x="6381598" y="6088075"/>
            <a:ext cx="5238598" cy="1923898"/>
          </a:xfrm>
          <a:prstGeom prst="roundRect">
            <a:avLst>
              <a:gd name="adj" fmla="val 1882"/>
            </a:avLst>
          </a:prstGeom>
          <a:solidFill>
            <a:srgbClr val="EFF6FF"/>
          </a:solidFill>
          <a:ln w="12700">
            <a:solidFill>
              <a:srgbClr val="DBEAFE"/>
            </a:solidFill>
            <a:prstDash val="solid"/>
          </a:ln>
        </p:spPr>
      </p:sp>
      <p:pic>
        <p:nvPicPr>
          <p:cNvPr id="48" name="Image 16" descr="preencoded.png">    </p:cNvPr>
          <p:cNvPicPr>
            <a:picLocks noChangeAspect="1"/>
          </p:cNvPicPr>
          <p:nvPr/>
        </p:nvPicPr>
        <p:blipFill>
          <a:blip r:embed="rId17"/>
          <a:srcRect l="0" r="0" t="0" b="0"/>
          <a:stretch/>
        </p:blipFill>
        <p:spPr>
          <a:xfrm>
            <a:off x="6620256" y="6364224"/>
            <a:ext cx="123444" cy="123444"/>
          </a:xfrm>
          <a:prstGeom prst="rect">
            <a:avLst/>
          </a:prstGeom>
        </p:spPr>
      </p:pic>
      <p:sp>
        <p:nvSpPr>
          <p:cNvPr id="49" name="Text 30"/>
          <p:cNvSpPr txBox="1"/>
          <p:nvPr/>
        </p:nvSpPr>
        <p:spPr>
          <a:xfrm>
            <a:off x="6858000" y="632673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Control-to-Telemetry Mapping</a:t>
            </a:r>
            <a:endParaRPr lang="en-US" sz="1200" dirty="0"/>
          </a:p>
        </p:txBody>
      </p:sp>
      <p:sp>
        <p:nvSpPr>
          <p:cNvPr id="50" name="Text 31"/>
          <p:cNvSpPr txBox="1"/>
          <p:nvPr/>
        </p:nvSpPr>
        <p:spPr>
          <a:xfrm>
            <a:off x="6858000" y="6592824"/>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Directly link operational metrics (e.g., patch latency, failed logins) to specific control requirements in dashboards.</a:t>
            </a:r>
            <a:endParaRPr lang="en-US" sz="1000" dirty="0"/>
          </a:p>
        </p:txBody>
      </p:sp>
      <p:pic>
        <p:nvPicPr>
          <p:cNvPr id="51" name="Image 17" descr="preencoded.png">    </p:cNvPr>
          <p:cNvPicPr>
            <a:picLocks noChangeAspect="1"/>
          </p:cNvPicPr>
          <p:nvPr/>
        </p:nvPicPr>
        <p:blipFill>
          <a:blip r:embed="rId18"/>
          <a:srcRect l="0" r="0" t="0" b="0"/>
          <a:stretch/>
        </p:blipFill>
        <p:spPr>
          <a:xfrm>
            <a:off x="6620256" y="7164324"/>
            <a:ext cx="123444" cy="123444"/>
          </a:xfrm>
          <a:prstGeom prst="rect">
            <a:avLst/>
          </a:prstGeom>
        </p:spPr>
      </p:pic>
      <p:sp>
        <p:nvSpPr>
          <p:cNvPr id="52" name="Text 32"/>
          <p:cNvSpPr txBox="1"/>
          <p:nvPr/>
        </p:nvSpPr>
        <p:spPr>
          <a:xfrm>
            <a:off x="6858000" y="712683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SIEM Integration</a:t>
            </a:r>
            <a:endParaRPr lang="en-US" sz="1200" dirty="0"/>
          </a:p>
        </p:txBody>
      </p:sp>
      <p:sp>
        <p:nvSpPr>
          <p:cNvPr id="53" name="Text 33"/>
          <p:cNvSpPr txBox="1"/>
          <p:nvPr/>
        </p:nvSpPr>
        <p:spPr>
          <a:xfrm>
            <a:off x="6858000" y="7392924"/>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Feed compliance alerts into SIEM/SOAR platforms for immediate incident response and AU control satisfaction.</a:t>
            </a:r>
            <a:endParaRPr lang="en-US" sz="1000" dirty="0"/>
          </a:p>
        </p:txBody>
      </p:sp>
      <p:sp>
        <p:nvSpPr>
          <p:cNvPr id="54" name="Shape 34"/>
          <p:cNvSpPr/>
          <p:nvPr/>
        </p:nvSpPr>
        <p:spPr>
          <a:xfrm>
            <a:off x="0" y="8488375"/>
            <a:ext cx="12191695" cy="200254"/>
          </a:xfrm>
          <a:prstGeom prst="rect">
            <a:avLst/>
          </a:prstGeom>
          <a:solidFill>
            <a:srgbClr val="F1F5F9"/>
          </a:solidFill>
          <a:ln/>
        </p:spPr>
      </p:sp>
      <p:sp>
        <p:nvSpPr>
          <p:cNvPr id="55" name="Shape 35"/>
          <p:cNvSpPr/>
          <p:nvPr/>
        </p:nvSpPr>
        <p:spPr>
          <a:xfrm>
            <a:off x="0" y="8488375"/>
            <a:ext cx="12191695" cy="9144"/>
          </a:xfrm>
          <a:prstGeom prst="rect">
            <a:avLst/>
          </a:prstGeom>
          <a:solidFill>
            <a:srgbClr val="E2E8F0"/>
          </a:solidFill>
          <a:ln w="12700">
            <a:solidFill>
              <a:srgbClr val="E2E8F0">
                <a:alpha val="0"/>
              </a:srgbClr>
            </a:solidFill>
            <a:prstDash val="solid"/>
          </a:ln>
        </p:spPr>
      </p:sp>
      <p:sp>
        <p:nvSpPr>
          <p:cNvPr id="56" name="Text 36"/>
          <p:cNvSpPr txBox="1"/>
          <p:nvPr/>
        </p:nvSpPr>
        <p:spPr>
          <a:xfrm>
            <a:off x="571500" y="849843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37"/>
          <p:cNvSpPr txBox="1"/>
          <p:nvPr/>
        </p:nvSpPr>
        <p:spPr>
          <a:xfrm>
            <a:off x="11109046" y="8498434"/>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112</a:t>
            </a:r>
            <a:endParaRPr lang="en-US" sz="9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6305702"/>
          </a:xfrm>
          <a:prstGeom prst="rect">
            <a:avLst/>
          </a:prstGeom>
          <a:solidFill>
            <a:srgbClr val="F8FAFC"/>
          </a:solidFill>
          <a:ln w="12700">
            <a:solidFill>
              <a:srgbClr val="FFFFFF">
                <a:alpha val="0"/>
              </a:srgbClr>
            </a:solidFill>
            <a:prstDash val="solid"/>
          </a:ln>
        </p:spPr>
      </p:sp>
      <p:sp>
        <p:nvSpPr>
          <p:cNvPr id="5" name="Shape 3"/>
          <p:cNvSpPr/>
          <p:nvPr/>
        </p:nvSpPr>
        <p:spPr>
          <a:xfrm>
            <a:off x="571500" y="1429207"/>
            <a:ext cx="6458407" cy="2752344"/>
          </a:xfrm>
          <a:prstGeom prst="roundRect">
            <a:avLst>
              <a:gd name="adj" fmla="val 920"/>
            </a:avLst>
          </a:prstGeom>
          <a:solidFill>
            <a:srgbClr val="FFFFFF"/>
          </a:solidFill>
          <a:ln/>
          <a:effectLst>
            <a:outerShdw sx="100000" sy="100000" kx="0" ky="0" algn="bl" rotWithShape="0" blurRad="63500" dist="38100" dir="16200000">
              <a:srgbClr val="000000">
                <a:alpha val="10000"/>
              </a:srgbClr>
            </a:outerShdw>
          </a:effectLst>
        </p:spPr>
      </p:sp>
      <p:sp>
        <p:nvSpPr>
          <p:cNvPr id="6" name="Shape 4"/>
          <p:cNvSpPr/>
          <p:nvPr/>
        </p:nvSpPr>
        <p:spPr>
          <a:xfrm>
            <a:off x="571500" y="1429207"/>
            <a:ext cx="38405" cy="2752344"/>
          </a:xfrm>
          <a:prstGeom prst="roundRect">
            <a:avLst>
              <a:gd name="adj" fmla="val 65908"/>
            </a:avLst>
          </a:prstGeom>
          <a:solidFill>
            <a:srgbClr val="10B981"/>
          </a:solidFill>
          <a:ln w="12700">
            <a:solidFill>
              <a:srgbClr val="10B981">
                <a:alpha val="0"/>
              </a:srgbClr>
            </a:solidFill>
            <a:prstDash val="solid"/>
          </a:ln>
        </p:spPr>
      </p:sp>
      <p:sp>
        <p:nvSpPr>
          <p:cNvPr id="7" name="Shape 5"/>
          <p:cNvSpPr/>
          <p:nvPr/>
        </p:nvSpPr>
        <p:spPr>
          <a:xfrm>
            <a:off x="800100" y="1953158"/>
            <a:ext cx="6038698" cy="9144"/>
          </a:xfrm>
          <a:prstGeom prst="rect">
            <a:avLst/>
          </a:prstGeom>
          <a:solidFill>
            <a:srgbClr val="E2E8F0"/>
          </a:solidFill>
          <a:ln w="12700">
            <a:solidFill>
              <a:srgbClr val="E2E8F0">
                <a:alpha val="0"/>
              </a:srgbClr>
            </a:solidFill>
            <a:prstDash val="solid"/>
          </a:ln>
        </p:spPr>
      </p:sp>
      <p:sp>
        <p:nvSpPr>
          <p:cNvPr id="8" name="Text 6"/>
          <p:cNvSpPr txBox="1"/>
          <p:nvPr/>
        </p:nvSpPr>
        <p:spPr>
          <a:xfrm>
            <a:off x="1067105" y="1619402"/>
            <a:ext cx="5848502" cy="25786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E3A8A"/>
                </a:solidFill>
                <a:latin typeface="Merriweather" pitchFamily="34" charset="0"/>
                <a:ea typeface="Merriweather" pitchFamily="34" charset="-122"/>
                <a:cs typeface="Merriweather" pitchFamily="34" charset="-120"/>
              </a:rPr>
              <a:t> Key Takeaways for Practitioners </a:t>
            </a:r>
            <a:endParaRPr lang="en-US" sz="1300" dirty="0"/>
          </a:p>
        </p:txBody>
      </p:sp>
      <p:pic>
        <p:nvPicPr>
          <p:cNvPr id="9" name="Image 0" descr="preencoded.png">    </p:cNvPr>
          <p:cNvPicPr>
            <a:picLocks noChangeAspect="1"/>
          </p:cNvPicPr>
          <p:nvPr/>
        </p:nvPicPr>
        <p:blipFill>
          <a:blip r:embed="rId1"/>
          <a:srcRect l="0" r="0" t="-842" b="-842"/>
          <a:stretch/>
        </p:blipFill>
        <p:spPr>
          <a:xfrm>
            <a:off x="800100" y="1659636"/>
            <a:ext cx="190195" cy="171907"/>
          </a:xfrm>
          <a:prstGeom prst="rect">
            <a:avLst/>
          </a:prstGeom>
        </p:spPr>
      </p:pic>
      <p:sp>
        <p:nvSpPr>
          <p:cNvPr id="10" name="Text 7"/>
          <p:cNvSpPr txBox="1"/>
          <p:nvPr/>
        </p:nvSpPr>
        <p:spPr>
          <a:xfrm>
            <a:off x="1028700" y="2071116"/>
            <a:ext cx="5886907" cy="391363"/>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Risk-Based Tailoring:</a:t>
            </a:r>
            <a:pPr algn="l" indent="0" marL="0">
              <a:buNone/>
            </a:pPr>
            <a:r>
              <a:rPr lang="en-US" sz="1000" dirty="0">
                <a:solidFill>
                  <a:srgbClr val="334155"/>
                </a:solidFill>
                <a:latin typeface="Roboto" pitchFamily="34" charset="0"/>
                <a:ea typeface="Roboto" pitchFamily="34" charset="-122"/>
                <a:cs typeface="Roboto" pitchFamily="34" charset="-120"/>
              </a:rPr>
              <a:t> Start with baselines (800-53B), but always tailor controls and ODPs based on specific mission risk and architecture.</a:t>
            </a:r>
            <a:endParaRPr lang="en-US" sz="1000" dirty="0"/>
          </a:p>
        </p:txBody>
      </p:sp>
      <p:pic>
        <p:nvPicPr>
          <p:cNvPr id="11" name="Image 1" descr="preencoded.png">    </p:cNvPr>
          <p:cNvPicPr>
            <a:picLocks noChangeAspect="1"/>
          </p:cNvPicPr>
          <p:nvPr/>
        </p:nvPicPr>
        <p:blipFill>
          <a:blip r:embed="rId2"/>
          <a:srcRect l="0" r="0" t="0" b="0"/>
          <a:stretch/>
        </p:blipFill>
        <p:spPr>
          <a:xfrm>
            <a:off x="800100" y="2099462"/>
            <a:ext cx="133502" cy="133502"/>
          </a:xfrm>
          <a:prstGeom prst="rect">
            <a:avLst/>
          </a:prstGeom>
        </p:spPr>
      </p:pic>
      <p:sp>
        <p:nvSpPr>
          <p:cNvPr id="12" name="Text 8"/>
          <p:cNvSpPr txBox="1"/>
          <p:nvPr/>
        </p:nvSpPr>
        <p:spPr>
          <a:xfrm>
            <a:off x="1028700" y="2550262"/>
            <a:ext cx="5886907" cy="391363"/>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Focus on Assurance:</a:t>
            </a:r>
            <a:pPr algn="l" indent="0" marL="0">
              <a:buNone/>
            </a:pPr>
            <a:r>
              <a:rPr lang="en-US" sz="1000" dirty="0">
                <a:solidFill>
                  <a:srgbClr val="334155"/>
                </a:solidFill>
                <a:latin typeface="Roboto" pitchFamily="34" charset="0"/>
                <a:ea typeface="Roboto" pitchFamily="34" charset="-122"/>
                <a:cs typeface="Roboto" pitchFamily="34" charset="-120"/>
              </a:rPr>
              <a:t> Use 800-53A to build assessments that verify controls are implemented correctly and operating as intended.</a:t>
            </a:r>
            <a:endParaRPr lang="en-US" sz="1000" dirty="0"/>
          </a:p>
        </p:txBody>
      </p:sp>
      <p:pic>
        <p:nvPicPr>
          <p:cNvPr id="13" name="Image 2" descr="preencoded.png">    </p:cNvPr>
          <p:cNvPicPr>
            <a:picLocks noChangeAspect="1"/>
          </p:cNvPicPr>
          <p:nvPr/>
        </p:nvPicPr>
        <p:blipFill>
          <a:blip r:embed="rId3"/>
          <a:srcRect l="0" r="0" t="0" b="0"/>
          <a:stretch/>
        </p:blipFill>
        <p:spPr>
          <a:xfrm>
            <a:off x="800100" y="2578608"/>
            <a:ext cx="133502" cy="133502"/>
          </a:xfrm>
          <a:prstGeom prst="rect">
            <a:avLst/>
          </a:prstGeom>
        </p:spPr>
      </p:pic>
      <p:sp>
        <p:nvSpPr>
          <p:cNvPr id="14" name="Text 9"/>
          <p:cNvSpPr txBox="1"/>
          <p:nvPr/>
        </p:nvSpPr>
        <p:spPr>
          <a:xfrm>
            <a:off x="1028700" y="3029407"/>
            <a:ext cx="5886907" cy="391363"/>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Modernize Implementation:</a:t>
            </a:r>
            <a:pPr algn="l" indent="0" marL="0">
              <a:buNone/>
            </a:pPr>
            <a:r>
              <a:rPr lang="en-US" sz="1000" dirty="0">
                <a:solidFill>
                  <a:srgbClr val="334155"/>
                </a:solidFill>
                <a:latin typeface="Roboto" pitchFamily="34" charset="0"/>
                <a:ea typeface="Roboto" pitchFamily="34" charset="-122"/>
                <a:cs typeface="Roboto" pitchFamily="34" charset="-120"/>
              </a:rPr>
              <a:t> Integrate controls into DevSecOps pipelines, automate evidence collection, and leverage common controls.</a:t>
            </a:r>
            <a:endParaRPr lang="en-US" sz="1000" dirty="0"/>
          </a:p>
        </p:txBody>
      </p:sp>
      <p:pic>
        <p:nvPicPr>
          <p:cNvPr id="15" name="Image 3" descr="preencoded.png">    </p:cNvPr>
          <p:cNvPicPr>
            <a:picLocks noChangeAspect="1"/>
          </p:cNvPicPr>
          <p:nvPr/>
        </p:nvPicPr>
        <p:blipFill>
          <a:blip r:embed="rId4"/>
          <a:srcRect l="0" r="0" t="0" b="0"/>
          <a:stretch/>
        </p:blipFill>
        <p:spPr>
          <a:xfrm>
            <a:off x="800100" y="3057754"/>
            <a:ext cx="133502" cy="133502"/>
          </a:xfrm>
          <a:prstGeom prst="rect">
            <a:avLst/>
          </a:prstGeom>
        </p:spPr>
      </p:pic>
      <p:sp>
        <p:nvSpPr>
          <p:cNvPr id="16" name="Text 10"/>
          <p:cNvSpPr txBox="1"/>
          <p:nvPr/>
        </p:nvSpPr>
        <p:spPr>
          <a:xfrm>
            <a:off x="1028700" y="3508553"/>
            <a:ext cx="5886907" cy="391363"/>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Privacy Integration:</a:t>
            </a:r>
            <a:pPr algn="l" indent="0" marL="0">
              <a:buNone/>
            </a:pPr>
            <a:r>
              <a:rPr lang="en-US" sz="1000" dirty="0">
                <a:solidFill>
                  <a:srgbClr val="334155"/>
                </a:solidFill>
                <a:latin typeface="Roboto" pitchFamily="34" charset="0"/>
                <a:ea typeface="Roboto" pitchFamily="34" charset="-122"/>
                <a:cs typeface="Roboto" pitchFamily="34" charset="-120"/>
              </a:rPr>
              <a:t> Treat privacy controls (PT family) as equal partners to security, integrating them early in the SDLC.</a:t>
            </a:r>
            <a:endParaRPr lang="en-US" sz="1000" dirty="0"/>
          </a:p>
        </p:txBody>
      </p:sp>
      <p:pic>
        <p:nvPicPr>
          <p:cNvPr id="17" name="Image 4" descr="preencoded.png">    </p:cNvPr>
          <p:cNvPicPr>
            <a:picLocks noChangeAspect="1"/>
          </p:cNvPicPr>
          <p:nvPr/>
        </p:nvPicPr>
        <p:blipFill>
          <a:blip r:embed="rId5"/>
          <a:srcRect l="0" r="0" t="0" b="0"/>
          <a:stretch/>
        </p:blipFill>
        <p:spPr>
          <a:xfrm>
            <a:off x="800100" y="3536899"/>
            <a:ext cx="133502" cy="133502"/>
          </a:xfrm>
          <a:prstGeom prst="rect">
            <a:avLst/>
          </a:prstGeom>
        </p:spPr>
      </p:pic>
      <p:sp>
        <p:nvSpPr>
          <p:cNvPr id="18" name="Shape 11"/>
          <p:cNvSpPr/>
          <p:nvPr/>
        </p:nvSpPr>
        <p:spPr>
          <a:xfrm>
            <a:off x="571500" y="4369003"/>
            <a:ext cx="6458407" cy="2704795"/>
          </a:xfrm>
          <a:prstGeom prst="roundRect">
            <a:avLst>
              <a:gd name="adj" fmla="val 952"/>
            </a:avLst>
          </a:prstGeom>
          <a:solidFill>
            <a:srgbClr val="FFFFFF"/>
          </a:solidFill>
          <a:ln/>
          <a:effectLst>
            <a:outerShdw sx="100000" sy="100000" kx="0" ky="0" algn="bl" rotWithShape="0" blurRad="63500" dist="38100" dir="16200000">
              <a:srgbClr val="000000">
                <a:alpha val="10000"/>
              </a:srgbClr>
            </a:outerShdw>
          </a:effectLst>
        </p:spPr>
      </p:sp>
      <p:sp>
        <p:nvSpPr>
          <p:cNvPr id="19" name="Shape 12"/>
          <p:cNvSpPr/>
          <p:nvPr/>
        </p:nvSpPr>
        <p:spPr>
          <a:xfrm>
            <a:off x="571500" y="4369003"/>
            <a:ext cx="38405" cy="2704795"/>
          </a:xfrm>
          <a:prstGeom prst="roundRect">
            <a:avLst>
              <a:gd name="adj" fmla="val 67069"/>
            </a:avLst>
          </a:prstGeom>
          <a:solidFill>
            <a:srgbClr val="3B82F6"/>
          </a:solidFill>
          <a:ln w="12700">
            <a:solidFill>
              <a:srgbClr val="3B82F6">
                <a:alpha val="0"/>
              </a:srgbClr>
            </a:solidFill>
            <a:prstDash val="solid"/>
          </a:ln>
        </p:spPr>
      </p:sp>
      <p:sp>
        <p:nvSpPr>
          <p:cNvPr id="20" name="Shape 13"/>
          <p:cNvSpPr/>
          <p:nvPr/>
        </p:nvSpPr>
        <p:spPr>
          <a:xfrm>
            <a:off x="800100" y="4892954"/>
            <a:ext cx="6038698" cy="9144"/>
          </a:xfrm>
          <a:prstGeom prst="rect">
            <a:avLst/>
          </a:prstGeom>
          <a:solidFill>
            <a:srgbClr val="E2E8F0"/>
          </a:solidFill>
          <a:ln w="12700">
            <a:solidFill>
              <a:srgbClr val="E2E8F0">
                <a:alpha val="0"/>
              </a:srgbClr>
            </a:solidFill>
            <a:prstDash val="solid"/>
          </a:ln>
        </p:spPr>
      </p:sp>
      <p:sp>
        <p:nvSpPr>
          <p:cNvPr id="21" name="Text 14"/>
          <p:cNvSpPr txBox="1"/>
          <p:nvPr/>
        </p:nvSpPr>
        <p:spPr>
          <a:xfrm>
            <a:off x="1019556" y="4559198"/>
            <a:ext cx="5896051" cy="25786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E3A8A"/>
                </a:solidFill>
                <a:latin typeface="Merriweather" pitchFamily="34" charset="0"/>
                <a:ea typeface="Merriweather" pitchFamily="34" charset="-122"/>
                <a:cs typeface="Merriweather" pitchFamily="34" charset="-120"/>
              </a:rPr>
              <a:t> Official NIST Resources (Public Domain) </a:t>
            </a:r>
            <a:endParaRPr lang="en-US" sz="1300" dirty="0"/>
          </a:p>
        </p:txBody>
      </p:sp>
      <p:pic>
        <p:nvPicPr>
          <p:cNvPr id="22" name="Image 5" descr="preencoded.png">    </p:cNvPr>
          <p:cNvPicPr>
            <a:picLocks noChangeAspect="1"/>
          </p:cNvPicPr>
          <p:nvPr/>
        </p:nvPicPr>
        <p:blipFill>
          <a:blip r:embed="rId6"/>
          <a:srcRect l="0" r="0" t="-2725" b="-2725"/>
          <a:stretch/>
        </p:blipFill>
        <p:spPr>
          <a:xfrm>
            <a:off x="800100" y="4599432"/>
            <a:ext cx="142646" cy="171907"/>
          </a:xfrm>
          <a:prstGeom prst="rect">
            <a:avLst/>
          </a:prstGeom>
        </p:spPr>
      </p:pic>
      <p:pic>
        <p:nvPicPr>
          <p:cNvPr id="23" name="Image 6" descr="preencoded.png">    </p:cNvPr>
          <p:cNvPicPr>
            <a:picLocks noChangeAspect="1"/>
          </p:cNvPicPr>
          <p:nvPr/>
        </p:nvPicPr>
        <p:blipFill>
          <a:blip r:embed="rId7"/>
          <a:srcRect l="0" r="0" t="0" b="0"/>
          <a:stretch/>
        </p:blipFill>
        <p:spPr>
          <a:xfrm>
            <a:off x="800100" y="5039258"/>
            <a:ext cx="133502" cy="133502"/>
          </a:xfrm>
          <a:prstGeom prst="rect">
            <a:avLst/>
          </a:prstGeom>
        </p:spPr>
      </p:pic>
      <p:sp>
        <p:nvSpPr>
          <p:cNvPr id="24" name="Text 15"/>
          <p:cNvSpPr txBox="1"/>
          <p:nvPr/>
        </p:nvSpPr>
        <p:spPr>
          <a:xfrm>
            <a:off x="1028700" y="5010912"/>
            <a:ext cx="2312518" cy="171907"/>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NIST SP 800-53 Rev. 5 (Controls)</a:t>
            </a:r>
            <a:endParaRPr lang="en-US" sz="1000" dirty="0"/>
          </a:p>
        </p:txBody>
      </p:sp>
      <p:sp>
        <p:nvSpPr>
          <p:cNvPr id="25" name="Shape 16"/>
          <p:cNvSpPr/>
          <p:nvPr/>
        </p:nvSpPr>
        <p:spPr>
          <a:xfrm>
            <a:off x="1028700" y="5217566"/>
            <a:ext cx="1904695" cy="181051"/>
          </a:xfrm>
          <a:prstGeom prst="roundRect">
            <a:avLst>
              <a:gd name="adj" fmla="val 106327"/>
            </a:avLst>
          </a:prstGeom>
          <a:solidFill>
            <a:srgbClr val="EFF6FF"/>
          </a:solidFill>
          <a:ln w="12700">
            <a:solidFill>
              <a:srgbClr val="FFFFFF">
                <a:alpha val="0"/>
              </a:srgbClr>
            </a:solidFill>
            <a:prstDash val="solid"/>
          </a:ln>
        </p:spPr>
      </p:sp>
      <p:sp>
        <p:nvSpPr>
          <p:cNvPr id="26" name="Text 17"/>
          <p:cNvSpPr txBox="1"/>
          <p:nvPr/>
        </p:nvSpPr>
        <p:spPr>
          <a:xfrm>
            <a:off x="1028700" y="5217566"/>
            <a:ext cx="1981505"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dirty="0">
                <a:solidFill>
                  <a:srgbClr val="2563EB"/>
                </a:solidFill>
                <a:latin typeface="Courier New" pitchFamily="34" charset="0"/>
                <a:ea typeface="Courier New" pitchFamily="34" charset="-122"/>
                <a:cs typeface="Courier New" pitchFamily="34" charset="-120"/>
              </a:rPr>
              <a:t>doi:10.6028/NIST.SP.800-53r5</a:t>
            </a:r>
            <a:endParaRPr lang="en-US" sz="800" dirty="0"/>
          </a:p>
        </p:txBody>
      </p:sp>
      <p:pic>
        <p:nvPicPr>
          <p:cNvPr id="27" name="Image 7" descr="preencoded.png">    </p:cNvPr>
          <p:cNvPicPr>
            <a:picLocks noChangeAspect="1"/>
          </p:cNvPicPr>
          <p:nvPr/>
        </p:nvPicPr>
        <p:blipFill>
          <a:blip r:embed="rId8"/>
          <a:srcRect l="0" r="0" t="0" b="0"/>
          <a:stretch/>
        </p:blipFill>
        <p:spPr>
          <a:xfrm>
            <a:off x="3895344" y="5039258"/>
            <a:ext cx="133502" cy="133502"/>
          </a:xfrm>
          <a:prstGeom prst="rect">
            <a:avLst/>
          </a:prstGeom>
        </p:spPr>
      </p:pic>
      <p:sp>
        <p:nvSpPr>
          <p:cNvPr id="28" name="Text 18"/>
          <p:cNvSpPr txBox="1"/>
          <p:nvPr/>
        </p:nvSpPr>
        <p:spPr>
          <a:xfrm>
            <a:off x="4123944" y="5010912"/>
            <a:ext cx="2199132" cy="171907"/>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NIST SP 800-53B (Baselines)</a:t>
            </a:r>
            <a:endParaRPr lang="en-US" sz="1000" dirty="0"/>
          </a:p>
        </p:txBody>
      </p:sp>
      <p:sp>
        <p:nvSpPr>
          <p:cNvPr id="29" name="Shape 19"/>
          <p:cNvSpPr/>
          <p:nvPr/>
        </p:nvSpPr>
        <p:spPr>
          <a:xfrm>
            <a:off x="4123944" y="5217566"/>
            <a:ext cx="1848002" cy="181051"/>
          </a:xfrm>
          <a:prstGeom prst="roundRect">
            <a:avLst>
              <a:gd name="adj" fmla="val 106327"/>
            </a:avLst>
          </a:prstGeom>
          <a:solidFill>
            <a:srgbClr val="EFF6FF"/>
          </a:solidFill>
          <a:ln w="12700">
            <a:solidFill>
              <a:srgbClr val="FFFFFF">
                <a:alpha val="0"/>
              </a:srgbClr>
            </a:solidFill>
            <a:prstDash val="solid"/>
          </a:ln>
        </p:spPr>
      </p:sp>
      <p:sp>
        <p:nvSpPr>
          <p:cNvPr id="30" name="Text 20"/>
          <p:cNvSpPr txBox="1"/>
          <p:nvPr/>
        </p:nvSpPr>
        <p:spPr>
          <a:xfrm>
            <a:off x="4123944" y="5217566"/>
            <a:ext cx="192481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dirty="0">
                <a:solidFill>
                  <a:srgbClr val="2563EB"/>
                </a:solidFill>
                <a:latin typeface="Courier New" pitchFamily="34" charset="0"/>
                <a:ea typeface="Courier New" pitchFamily="34" charset="-122"/>
                <a:cs typeface="Courier New" pitchFamily="34" charset="-120"/>
              </a:rPr>
              <a:t>doi:10.6028/NIST.SP.800-53B</a:t>
            </a:r>
            <a:endParaRPr lang="en-US" sz="800" dirty="0"/>
          </a:p>
        </p:txBody>
      </p:sp>
      <p:pic>
        <p:nvPicPr>
          <p:cNvPr id="31" name="Image 8" descr="preencoded.png">    </p:cNvPr>
          <p:cNvPicPr>
            <a:picLocks noChangeAspect="1"/>
          </p:cNvPicPr>
          <p:nvPr/>
        </p:nvPicPr>
        <p:blipFill>
          <a:blip r:embed="rId9"/>
          <a:srcRect l="0" r="0" t="0" b="0"/>
          <a:stretch/>
        </p:blipFill>
        <p:spPr>
          <a:xfrm>
            <a:off x="800100" y="5683910"/>
            <a:ext cx="133502" cy="133502"/>
          </a:xfrm>
          <a:prstGeom prst="rect">
            <a:avLst/>
          </a:prstGeom>
        </p:spPr>
      </p:pic>
      <p:sp>
        <p:nvSpPr>
          <p:cNvPr id="32" name="Text 21"/>
          <p:cNvSpPr txBox="1"/>
          <p:nvPr/>
        </p:nvSpPr>
        <p:spPr>
          <a:xfrm>
            <a:off x="1028700" y="5655564"/>
            <a:ext cx="2686507" cy="171907"/>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NIST SP 800-53A Rev. 5 (Assessment)</a:t>
            </a:r>
            <a:endParaRPr lang="en-US" sz="1000" dirty="0"/>
          </a:p>
        </p:txBody>
      </p:sp>
      <p:sp>
        <p:nvSpPr>
          <p:cNvPr id="33" name="Shape 22"/>
          <p:cNvSpPr/>
          <p:nvPr/>
        </p:nvSpPr>
        <p:spPr>
          <a:xfrm>
            <a:off x="1028700" y="5862218"/>
            <a:ext cx="1971446" cy="181051"/>
          </a:xfrm>
          <a:prstGeom prst="roundRect">
            <a:avLst>
              <a:gd name="adj" fmla="val 106327"/>
            </a:avLst>
          </a:prstGeom>
          <a:solidFill>
            <a:srgbClr val="EFF6FF"/>
          </a:solidFill>
          <a:ln w="12700">
            <a:solidFill>
              <a:srgbClr val="FFFFFF">
                <a:alpha val="0"/>
              </a:srgbClr>
            </a:solidFill>
            <a:prstDash val="solid"/>
          </a:ln>
        </p:spPr>
      </p:sp>
      <p:sp>
        <p:nvSpPr>
          <p:cNvPr id="34" name="Text 23"/>
          <p:cNvSpPr txBox="1"/>
          <p:nvPr/>
        </p:nvSpPr>
        <p:spPr>
          <a:xfrm>
            <a:off x="1028700" y="5862218"/>
            <a:ext cx="2050999"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dirty="0">
                <a:solidFill>
                  <a:srgbClr val="2563EB"/>
                </a:solidFill>
                <a:latin typeface="Courier New" pitchFamily="34" charset="0"/>
                <a:ea typeface="Courier New" pitchFamily="34" charset="-122"/>
                <a:cs typeface="Courier New" pitchFamily="34" charset="-120"/>
              </a:rPr>
              <a:t>doi:10.6028/NIST.SP.800-53Ar5</a:t>
            </a:r>
            <a:endParaRPr lang="en-US" sz="800" dirty="0"/>
          </a:p>
        </p:txBody>
      </p:sp>
      <p:pic>
        <p:nvPicPr>
          <p:cNvPr id="35" name="Image 9" descr="preencoded.png">    </p:cNvPr>
          <p:cNvPicPr>
            <a:picLocks noChangeAspect="1"/>
          </p:cNvPicPr>
          <p:nvPr/>
        </p:nvPicPr>
        <p:blipFill>
          <a:blip r:embed="rId10"/>
          <a:srcRect l="0" r="0" t="0" b="0"/>
          <a:stretch/>
        </p:blipFill>
        <p:spPr>
          <a:xfrm>
            <a:off x="3895344" y="5683910"/>
            <a:ext cx="133502" cy="133502"/>
          </a:xfrm>
          <a:prstGeom prst="rect">
            <a:avLst/>
          </a:prstGeom>
        </p:spPr>
      </p:pic>
      <p:sp>
        <p:nvSpPr>
          <p:cNvPr id="36" name="Text 24"/>
          <p:cNvSpPr txBox="1"/>
          <p:nvPr/>
        </p:nvSpPr>
        <p:spPr>
          <a:xfrm>
            <a:off x="4123944" y="5655564"/>
            <a:ext cx="2244852" cy="171907"/>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NIST SP 800-37 Rev. 2 (RMF)</a:t>
            </a:r>
            <a:endParaRPr lang="en-US" sz="1000" dirty="0"/>
          </a:p>
        </p:txBody>
      </p:sp>
      <p:sp>
        <p:nvSpPr>
          <p:cNvPr id="37" name="Shape 25"/>
          <p:cNvSpPr/>
          <p:nvPr/>
        </p:nvSpPr>
        <p:spPr>
          <a:xfrm>
            <a:off x="4123944" y="5862218"/>
            <a:ext cx="1904695" cy="181051"/>
          </a:xfrm>
          <a:prstGeom prst="roundRect">
            <a:avLst>
              <a:gd name="adj" fmla="val 106327"/>
            </a:avLst>
          </a:prstGeom>
          <a:solidFill>
            <a:srgbClr val="EFF6FF"/>
          </a:solidFill>
          <a:ln w="12700">
            <a:solidFill>
              <a:srgbClr val="FFFFFF">
                <a:alpha val="0"/>
              </a:srgbClr>
            </a:solidFill>
            <a:prstDash val="solid"/>
          </a:ln>
        </p:spPr>
      </p:sp>
      <p:sp>
        <p:nvSpPr>
          <p:cNvPr id="38" name="Text 26"/>
          <p:cNvSpPr txBox="1"/>
          <p:nvPr/>
        </p:nvSpPr>
        <p:spPr>
          <a:xfrm>
            <a:off x="4123944" y="5862218"/>
            <a:ext cx="1981505"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dirty="0">
                <a:solidFill>
                  <a:srgbClr val="2563EB"/>
                </a:solidFill>
                <a:latin typeface="Courier New" pitchFamily="34" charset="0"/>
                <a:ea typeface="Courier New" pitchFamily="34" charset="-122"/>
                <a:cs typeface="Courier New" pitchFamily="34" charset="-120"/>
              </a:rPr>
              <a:t>doi:10.6028/NIST.SP.800-37r2</a:t>
            </a:r>
            <a:endParaRPr lang="en-US" sz="800" dirty="0"/>
          </a:p>
        </p:txBody>
      </p:sp>
      <p:sp>
        <p:nvSpPr>
          <p:cNvPr id="39" name="Shape 27"/>
          <p:cNvSpPr/>
          <p:nvPr/>
        </p:nvSpPr>
        <p:spPr>
          <a:xfrm>
            <a:off x="800100" y="6261811"/>
            <a:ext cx="6038698" cy="9144"/>
          </a:xfrm>
          <a:prstGeom prst="rect">
            <a:avLst/>
          </a:prstGeom>
          <a:solidFill>
            <a:srgbClr val="F3F4F6"/>
          </a:solidFill>
          <a:ln w="12700">
            <a:solidFill>
              <a:srgbClr val="F3F4F6">
                <a:alpha val="0"/>
              </a:srgbClr>
            </a:solidFill>
            <a:prstDash val="solid"/>
          </a:ln>
        </p:spPr>
      </p:sp>
      <p:pic>
        <p:nvPicPr>
          <p:cNvPr id="40" name="Image 10" descr="preencoded.png">    </p:cNvPr>
          <p:cNvPicPr>
            <a:picLocks noChangeAspect="1"/>
          </p:cNvPicPr>
          <p:nvPr/>
        </p:nvPicPr>
        <p:blipFill>
          <a:blip r:embed="rId11"/>
          <a:srcRect l="-1507" r="-1507" t="0" b="0"/>
          <a:stretch/>
        </p:blipFill>
        <p:spPr>
          <a:xfrm>
            <a:off x="800100" y="6414516"/>
            <a:ext cx="171907" cy="133502"/>
          </a:xfrm>
          <a:prstGeom prst="rect">
            <a:avLst/>
          </a:prstGeom>
        </p:spPr>
      </p:pic>
      <p:sp>
        <p:nvSpPr>
          <p:cNvPr id="41" name="Text 28"/>
          <p:cNvSpPr txBox="1"/>
          <p:nvPr/>
        </p:nvSpPr>
        <p:spPr>
          <a:xfrm>
            <a:off x="1067105" y="6386170"/>
            <a:ext cx="4200754" cy="171907"/>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NIST OSCAL (Open Security Controls Assessment Language)</a:t>
            </a:r>
            <a:endParaRPr lang="en-US" sz="1000" dirty="0"/>
          </a:p>
        </p:txBody>
      </p:sp>
      <p:sp>
        <p:nvSpPr>
          <p:cNvPr id="42" name="Shape 29"/>
          <p:cNvSpPr/>
          <p:nvPr/>
        </p:nvSpPr>
        <p:spPr>
          <a:xfrm>
            <a:off x="1067105" y="6592824"/>
            <a:ext cx="1971446" cy="181051"/>
          </a:xfrm>
          <a:prstGeom prst="roundRect">
            <a:avLst>
              <a:gd name="adj" fmla="val 106327"/>
            </a:avLst>
          </a:prstGeom>
          <a:solidFill>
            <a:srgbClr val="EFF6FF"/>
          </a:solidFill>
          <a:ln w="12700">
            <a:solidFill>
              <a:srgbClr val="FFFFFF">
                <a:alpha val="0"/>
              </a:srgbClr>
            </a:solidFill>
            <a:prstDash val="solid"/>
          </a:ln>
        </p:spPr>
      </p:sp>
      <p:sp>
        <p:nvSpPr>
          <p:cNvPr id="43" name="Text 30"/>
          <p:cNvSpPr txBox="1"/>
          <p:nvPr/>
        </p:nvSpPr>
        <p:spPr>
          <a:xfrm>
            <a:off x="1067105" y="6592824"/>
            <a:ext cx="2050999"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dirty="0">
                <a:solidFill>
                  <a:srgbClr val="2563EB"/>
                </a:solidFill>
                <a:latin typeface="Courier New" pitchFamily="34" charset="0"/>
                <a:ea typeface="Courier New" pitchFamily="34" charset="-122"/>
                <a:cs typeface="Courier New" pitchFamily="34" charset="-120"/>
              </a:rPr>
              <a:t>https://pages.nist.gov/OSCAL/</a:t>
            </a:r>
            <a:endParaRPr lang="en-US" sz="800" dirty="0"/>
          </a:p>
        </p:txBody>
      </p:sp>
      <p:sp>
        <p:nvSpPr>
          <p:cNvPr id="44" name="Shape 31"/>
          <p:cNvSpPr/>
          <p:nvPr/>
        </p:nvSpPr>
        <p:spPr>
          <a:xfrm>
            <a:off x="7315200" y="1429207"/>
            <a:ext cx="4304995" cy="5734202"/>
          </a:xfrm>
          <a:prstGeom prst="roundRect">
            <a:avLst>
              <a:gd name="adj" fmla="val 376"/>
            </a:avLst>
          </a:prstGeom>
          <a:solidFill>
            <a:srgbClr val="FFFFFF"/>
          </a:solidFill>
          <a:ln/>
          <a:effectLst>
            <a:outerShdw sx="100000" sy="100000" kx="0" ky="0" algn="bl" rotWithShape="0" blurRad="63500" dist="38100" dir="16200000">
              <a:srgbClr val="000000">
                <a:alpha val="10000"/>
              </a:srgbClr>
            </a:outerShdw>
          </a:effectLst>
        </p:spPr>
      </p:sp>
      <p:sp>
        <p:nvSpPr>
          <p:cNvPr id="45" name="Shape 32"/>
          <p:cNvSpPr/>
          <p:nvPr/>
        </p:nvSpPr>
        <p:spPr>
          <a:xfrm>
            <a:off x="7315200" y="1429207"/>
            <a:ext cx="38405" cy="5734202"/>
          </a:xfrm>
          <a:prstGeom prst="roundRect">
            <a:avLst>
              <a:gd name="adj" fmla="val 42141"/>
            </a:avLst>
          </a:prstGeom>
          <a:solidFill>
            <a:srgbClr val="FBBF24"/>
          </a:solidFill>
          <a:ln w="12700">
            <a:solidFill>
              <a:srgbClr val="FBBF24">
                <a:alpha val="0"/>
              </a:srgbClr>
            </a:solidFill>
            <a:prstDash val="solid"/>
          </a:ln>
        </p:spPr>
      </p:sp>
      <p:sp>
        <p:nvSpPr>
          <p:cNvPr id="46" name="Shape 33"/>
          <p:cNvSpPr/>
          <p:nvPr/>
        </p:nvSpPr>
        <p:spPr>
          <a:xfrm>
            <a:off x="7543800" y="1953158"/>
            <a:ext cx="3886200" cy="9144"/>
          </a:xfrm>
          <a:prstGeom prst="rect">
            <a:avLst/>
          </a:prstGeom>
          <a:solidFill>
            <a:srgbClr val="E2E8F0"/>
          </a:solidFill>
          <a:ln w="12700">
            <a:solidFill>
              <a:srgbClr val="E2E8F0">
                <a:alpha val="0"/>
              </a:srgbClr>
            </a:solidFill>
            <a:prstDash val="solid"/>
          </a:ln>
        </p:spPr>
      </p:sp>
      <p:sp>
        <p:nvSpPr>
          <p:cNvPr id="47" name="Text 34"/>
          <p:cNvSpPr txBox="1"/>
          <p:nvPr/>
        </p:nvSpPr>
        <p:spPr>
          <a:xfrm>
            <a:off x="7763256" y="1619402"/>
            <a:ext cx="3743554" cy="257861"/>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E3A8A"/>
                </a:solidFill>
                <a:latin typeface="Merriweather" pitchFamily="34" charset="0"/>
                <a:ea typeface="Merriweather" pitchFamily="34" charset="-122"/>
                <a:cs typeface="Merriweather" pitchFamily="34" charset="-120"/>
              </a:rPr>
              <a:t> Quick Glossary Reference </a:t>
            </a:r>
            <a:endParaRPr lang="en-US" sz="1300" dirty="0"/>
          </a:p>
        </p:txBody>
      </p:sp>
      <p:pic>
        <p:nvPicPr>
          <p:cNvPr id="48" name="Image 11" descr="preencoded.png">    </p:cNvPr>
          <p:cNvPicPr>
            <a:picLocks noChangeAspect="1"/>
          </p:cNvPicPr>
          <p:nvPr/>
        </p:nvPicPr>
        <p:blipFill>
          <a:blip r:embed="rId12"/>
          <a:srcRect l="0" r="0" t="-2725" b="-2725"/>
          <a:stretch/>
        </p:blipFill>
        <p:spPr>
          <a:xfrm>
            <a:off x="7543800" y="1659636"/>
            <a:ext cx="142646" cy="171907"/>
          </a:xfrm>
          <a:prstGeom prst="rect">
            <a:avLst/>
          </a:prstGeom>
        </p:spPr>
      </p:pic>
      <p:sp>
        <p:nvSpPr>
          <p:cNvPr id="49" name="Shape 35"/>
          <p:cNvSpPr/>
          <p:nvPr/>
        </p:nvSpPr>
        <p:spPr>
          <a:xfrm>
            <a:off x="7543800" y="2071116"/>
            <a:ext cx="1895551" cy="838505"/>
          </a:xfrm>
          <a:prstGeom prst="roundRect">
            <a:avLst>
              <a:gd name="adj" fmla="val 4957"/>
            </a:avLst>
          </a:prstGeom>
          <a:solidFill>
            <a:srgbClr val="F8FAFC"/>
          </a:solidFill>
          <a:ln w="12700">
            <a:solidFill>
              <a:srgbClr val="E2E8F0"/>
            </a:solidFill>
            <a:prstDash val="solid"/>
          </a:ln>
        </p:spPr>
      </p:sp>
      <p:sp>
        <p:nvSpPr>
          <p:cNvPr id="50" name="Text 36"/>
          <p:cNvSpPr txBox="1"/>
          <p:nvPr/>
        </p:nvSpPr>
        <p:spPr>
          <a:xfrm>
            <a:off x="7629754" y="2156155"/>
            <a:ext cx="1959559"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AO (Authorizing Official)</a:t>
            </a:r>
            <a:endParaRPr lang="en-US" sz="900" dirty="0"/>
          </a:p>
        </p:txBody>
      </p:sp>
      <p:sp>
        <p:nvSpPr>
          <p:cNvPr id="51" name="Text 37"/>
          <p:cNvSpPr txBox="1"/>
          <p:nvPr/>
        </p:nvSpPr>
        <p:spPr>
          <a:xfrm>
            <a:off x="7629754" y="2415845"/>
            <a:ext cx="1655064"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Senior official responsible for accepting risk and issuing ATO.</a:t>
            </a:r>
            <a:endParaRPr lang="en-US" sz="900" dirty="0"/>
          </a:p>
        </p:txBody>
      </p:sp>
      <p:sp>
        <p:nvSpPr>
          <p:cNvPr id="52" name="Shape 38"/>
          <p:cNvSpPr/>
          <p:nvPr/>
        </p:nvSpPr>
        <p:spPr>
          <a:xfrm>
            <a:off x="9534449" y="2071116"/>
            <a:ext cx="1895551" cy="838505"/>
          </a:xfrm>
          <a:prstGeom prst="roundRect">
            <a:avLst>
              <a:gd name="adj" fmla="val 4957"/>
            </a:avLst>
          </a:prstGeom>
          <a:solidFill>
            <a:srgbClr val="F8FAFC"/>
          </a:solidFill>
          <a:ln w="12700">
            <a:solidFill>
              <a:srgbClr val="E2E8F0"/>
            </a:solidFill>
            <a:prstDash val="solid"/>
          </a:ln>
        </p:spPr>
      </p:sp>
      <p:sp>
        <p:nvSpPr>
          <p:cNvPr id="53" name="Text 39"/>
          <p:cNvSpPr txBox="1"/>
          <p:nvPr/>
        </p:nvSpPr>
        <p:spPr>
          <a:xfrm>
            <a:off x="9620402" y="2156155"/>
            <a:ext cx="2051914"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ATO (Authorization to Operate)</a:t>
            </a:r>
            <a:endParaRPr lang="en-US" sz="900" dirty="0"/>
          </a:p>
        </p:txBody>
      </p:sp>
      <p:sp>
        <p:nvSpPr>
          <p:cNvPr id="54" name="Text 40"/>
          <p:cNvSpPr txBox="1"/>
          <p:nvPr/>
        </p:nvSpPr>
        <p:spPr>
          <a:xfrm>
            <a:off x="9620402" y="2415845"/>
            <a:ext cx="1763878"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Formal declaration that system is authorized to operate.</a:t>
            </a:r>
            <a:endParaRPr lang="en-US" sz="900" dirty="0"/>
          </a:p>
        </p:txBody>
      </p:sp>
      <p:sp>
        <p:nvSpPr>
          <p:cNvPr id="55" name="Shape 41"/>
          <p:cNvSpPr/>
          <p:nvPr/>
        </p:nvSpPr>
        <p:spPr>
          <a:xfrm>
            <a:off x="7543800" y="2996489"/>
            <a:ext cx="1895551" cy="1019556"/>
          </a:xfrm>
          <a:prstGeom prst="roundRect">
            <a:avLst>
              <a:gd name="adj" fmla="val 3353"/>
            </a:avLst>
          </a:prstGeom>
          <a:solidFill>
            <a:srgbClr val="F8FAFC"/>
          </a:solidFill>
          <a:ln w="12700">
            <a:solidFill>
              <a:srgbClr val="E2E8F0"/>
            </a:solidFill>
            <a:prstDash val="solid"/>
          </a:ln>
        </p:spPr>
      </p:sp>
      <p:sp>
        <p:nvSpPr>
          <p:cNvPr id="56" name="Text 42"/>
          <p:cNvSpPr txBox="1"/>
          <p:nvPr/>
        </p:nvSpPr>
        <p:spPr>
          <a:xfrm>
            <a:off x="7629754" y="3082442"/>
            <a:ext cx="2034540"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SSP (System Security Plan)</a:t>
            </a:r>
            <a:endParaRPr lang="en-US" sz="900" dirty="0"/>
          </a:p>
        </p:txBody>
      </p:sp>
      <p:sp>
        <p:nvSpPr>
          <p:cNvPr id="57" name="Text 43"/>
          <p:cNvSpPr txBox="1"/>
          <p:nvPr/>
        </p:nvSpPr>
        <p:spPr>
          <a:xfrm>
            <a:off x="7629754" y="3341218"/>
            <a:ext cx="1555394"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Formal document of system controls and implementation.</a:t>
            </a:r>
            <a:endParaRPr lang="en-US" sz="900" dirty="0"/>
          </a:p>
        </p:txBody>
      </p:sp>
      <p:sp>
        <p:nvSpPr>
          <p:cNvPr id="58" name="Shape 44"/>
          <p:cNvSpPr/>
          <p:nvPr/>
        </p:nvSpPr>
        <p:spPr>
          <a:xfrm>
            <a:off x="9534449" y="2996489"/>
            <a:ext cx="1895551" cy="1019556"/>
          </a:xfrm>
          <a:prstGeom prst="roundRect">
            <a:avLst>
              <a:gd name="adj" fmla="val 3353"/>
            </a:avLst>
          </a:prstGeom>
          <a:solidFill>
            <a:srgbClr val="F8FAFC"/>
          </a:solidFill>
          <a:ln w="12700">
            <a:solidFill>
              <a:srgbClr val="E2E8F0"/>
            </a:solidFill>
            <a:prstDash val="solid"/>
          </a:ln>
        </p:spPr>
      </p:sp>
      <p:sp>
        <p:nvSpPr>
          <p:cNvPr id="59" name="Text 45"/>
          <p:cNvSpPr txBox="1"/>
          <p:nvPr/>
        </p:nvSpPr>
        <p:spPr>
          <a:xfrm>
            <a:off x="9620402" y="3082442"/>
            <a:ext cx="1793138" cy="372161"/>
          </a:xfrm>
          <a:prstGeom prst="rect">
            <a:avLst/>
          </a:prstGeom>
          <a:noFill/>
          <a:ln/>
        </p:spPr>
        <p:txBody>
          <a:bodyPr wrap="square" lIns="0" tIns="0" rIns="0" bIns="0" rtlCol="0" anchor="t"/>
          <a:lstStyle/>
          <a:p>
            <a:pPr algn="l" indent="0" marL="0">
              <a:buNone/>
            </a:pPr>
            <a:r>
              <a:rPr lang="en-US" sz="900" b="1" dirty="0">
                <a:solidFill>
                  <a:srgbClr val="1E3A8A"/>
                </a:solidFill>
                <a:latin typeface="Roboto" pitchFamily="34" charset="0"/>
                <a:ea typeface="Roboto" pitchFamily="34" charset="-122"/>
                <a:cs typeface="Roboto" pitchFamily="34" charset="-120"/>
              </a:rPr>
              <a:t>SAP (Security Assessment Plan)</a:t>
            </a:r>
            <a:endParaRPr lang="en-US" sz="900" dirty="0"/>
          </a:p>
        </p:txBody>
      </p:sp>
      <p:sp>
        <p:nvSpPr>
          <p:cNvPr id="60" name="Text 46"/>
          <p:cNvSpPr txBox="1"/>
          <p:nvPr/>
        </p:nvSpPr>
        <p:spPr>
          <a:xfrm>
            <a:off x="9620402" y="3524098"/>
            <a:ext cx="1655064"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Roadmap for assessing control effectiveness.</a:t>
            </a:r>
            <a:endParaRPr lang="en-US" sz="900" dirty="0"/>
          </a:p>
        </p:txBody>
      </p:sp>
      <p:sp>
        <p:nvSpPr>
          <p:cNvPr id="61" name="Shape 47"/>
          <p:cNvSpPr/>
          <p:nvPr/>
        </p:nvSpPr>
        <p:spPr>
          <a:xfrm>
            <a:off x="7543800" y="4105656"/>
            <a:ext cx="1895551" cy="1019556"/>
          </a:xfrm>
          <a:prstGeom prst="roundRect">
            <a:avLst>
              <a:gd name="adj" fmla="val 3353"/>
            </a:avLst>
          </a:prstGeom>
          <a:solidFill>
            <a:srgbClr val="F8FAFC"/>
          </a:solidFill>
          <a:ln w="12700">
            <a:solidFill>
              <a:srgbClr val="E2E8F0"/>
            </a:solidFill>
            <a:prstDash val="solid"/>
          </a:ln>
        </p:spPr>
      </p:sp>
      <p:sp>
        <p:nvSpPr>
          <p:cNvPr id="62" name="Text 48"/>
          <p:cNvSpPr txBox="1"/>
          <p:nvPr/>
        </p:nvSpPr>
        <p:spPr>
          <a:xfrm>
            <a:off x="7629754" y="4190695"/>
            <a:ext cx="1793138" cy="372161"/>
          </a:xfrm>
          <a:prstGeom prst="rect">
            <a:avLst/>
          </a:prstGeom>
          <a:noFill/>
          <a:ln/>
        </p:spPr>
        <p:txBody>
          <a:bodyPr wrap="square" lIns="0" tIns="0" rIns="0" bIns="0" rtlCol="0" anchor="t"/>
          <a:lstStyle/>
          <a:p>
            <a:pPr algn="l" indent="0" marL="0">
              <a:buNone/>
            </a:pPr>
            <a:r>
              <a:rPr lang="en-US" sz="900" b="1" dirty="0">
                <a:solidFill>
                  <a:srgbClr val="1E3A8A"/>
                </a:solidFill>
                <a:latin typeface="Roboto" pitchFamily="34" charset="0"/>
                <a:ea typeface="Roboto" pitchFamily="34" charset="-122"/>
                <a:cs typeface="Roboto" pitchFamily="34" charset="-120"/>
              </a:rPr>
              <a:t>SAR (Security Assessment Report)</a:t>
            </a:r>
            <a:endParaRPr lang="en-US" sz="900" dirty="0"/>
          </a:p>
        </p:txBody>
      </p:sp>
      <p:sp>
        <p:nvSpPr>
          <p:cNvPr id="63" name="Text 49"/>
          <p:cNvSpPr txBox="1"/>
          <p:nvPr/>
        </p:nvSpPr>
        <p:spPr>
          <a:xfrm>
            <a:off x="7629754" y="4633265"/>
            <a:ext cx="1624889"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Report of assessment findings and control status.</a:t>
            </a:r>
            <a:endParaRPr lang="en-US" sz="900" dirty="0"/>
          </a:p>
        </p:txBody>
      </p:sp>
      <p:sp>
        <p:nvSpPr>
          <p:cNvPr id="64" name="Shape 50"/>
          <p:cNvSpPr/>
          <p:nvPr/>
        </p:nvSpPr>
        <p:spPr>
          <a:xfrm>
            <a:off x="9534449" y="4105656"/>
            <a:ext cx="1895551" cy="1019556"/>
          </a:xfrm>
          <a:prstGeom prst="roundRect">
            <a:avLst>
              <a:gd name="adj" fmla="val 3353"/>
            </a:avLst>
          </a:prstGeom>
          <a:solidFill>
            <a:srgbClr val="F8FAFC"/>
          </a:solidFill>
          <a:ln w="12700">
            <a:solidFill>
              <a:srgbClr val="E2E8F0"/>
            </a:solidFill>
            <a:prstDash val="solid"/>
          </a:ln>
        </p:spPr>
      </p:sp>
      <p:sp>
        <p:nvSpPr>
          <p:cNvPr id="65" name="Text 51"/>
          <p:cNvSpPr txBox="1"/>
          <p:nvPr/>
        </p:nvSpPr>
        <p:spPr>
          <a:xfrm>
            <a:off x="9620402" y="4190695"/>
            <a:ext cx="1800454"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POA&amp;M</a:t>
            </a:r>
            <a:endParaRPr lang="en-US" sz="900" dirty="0"/>
          </a:p>
        </p:txBody>
      </p:sp>
      <p:sp>
        <p:nvSpPr>
          <p:cNvPr id="66" name="Text 52"/>
          <p:cNvSpPr txBox="1"/>
          <p:nvPr/>
        </p:nvSpPr>
        <p:spPr>
          <a:xfrm>
            <a:off x="9620402" y="4450385"/>
            <a:ext cx="1763878"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Plan of Action and Milestones for remediation.</a:t>
            </a:r>
            <a:endParaRPr lang="en-US" sz="900" dirty="0"/>
          </a:p>
        </p:txBody>
      </p:sp>
      <p:sp>
        <p:nvSpPr>
          <p:cNvPr id="67" name="Shape 53"/>
          <p:cNvSpPr/>
          <p:nvPr/>
        </p:nvSpPr>
        <p:spPr>
          <a:xfrm>
            <a:off x="7543800" y="5213909"/>
            <a:ext cx="1895551" cy="838505"/>
          </a:xfrm>
          <a:prstGeom prst="roundRect">
            <a:avLst>
              <a:gd name="adj" fmla="val 4957"/>
            </a:avLst>
          </a:prstGeom>
          <a:solidFill>
            <a:srgbClr val="F8FAFC"/>
          </a:solidFill>
          <a:ln w="12700">
            <a:solidFill>
              <a:srgbClr val="E2E8F0"/>
            </a:solidFill>
            <a:prstDash val="solid"/>
          </a:ln>
        </p:spPr>
      </p:sp>
      <p:sp>
        <p:nvSpPr>
          <p:cNvPr id="68" name="Text 54"/>
          <p:cNvSpPr txBox="1"/>
          <p:nvPr/>
        </p:nvSpPr>
        <p:spPr>
          <a:xfrm>
            <a:off x="7629754" y="5299862"/>
            <a:ext cx="1800454"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ODP</a:t>
            </a:r>
            <a:endParaRPr lang="en-US" sz="900" dirty="0"/>
          </a:p>
        </p:txBody>
      </p:sp>
      <p:sp>
        <p:nvSpPr>
          <p:cNvPr id="69" name="Text 55"/>
          <p:cNvSpPr txBox="1"/>
          <p:nvPr/>
        </p:nvSpPr>
        <p:spPr>
          <a:xfrm>
            <a:off x="7629754" y="5558638"/>
            <a:ext cx="1694383"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Organization-Defined Parameter (tunable control value).</a:t>
            </a:r>
            <a:endParaRPr lang="en-US" sz="900" dirty="0"/>
          </a:p>
        </p:txBody>
      </p:sp>
      <p:sp>
        <p:nvSpPr>
          <p:cNvPr id="70" name="Shape 56"/>
          <p:cNvSpPr/>
          <p:nvPr/>
        </p:nvSpPr>
        <p:spPr>
          <a:xfrm>
            <a:off x="9534449" y="5213909"/>
            <a:ext cx="1895551" cy="838505"/>
          </a:xfrm>
          <a:prstGeom prst="roundRect">
            <a:avLst>
              <a:gd name="adj" fmla="val 4957"/>
            </a:avLst>
          </a:prstGeom>
          <a:solidFill>
            <a:srgbClr val="F8FAFC"/>
          </a:solidFill>
          <a:ln w="12700">
            <a:solidFill>
              <a:srgbClr val="E2E8F0"/>
            </a:solidFill>
            <a:prstDash val="solid"/>
          </a:ln>
        </p:spPr>
      </p:sp>
      <p:sp>
        <p:nvSpPr>
          <p:cNvPr id="71" name="Text 57"/>
          <p:cNvSpPr txBox="1"/>
          <p:nvPr/>
        </p:nvSpPr>
        <p:spPr>
          <a:xfrm>
            <a:off x="9620402" y="5299862"/>
            <a:ext cx="1800454"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ConMon</a:t>
            </a:r>
            <a:endParaRPr lang="en-US" sz="900" dirty="0"/>
          </a:p>
        </p:txBody>
      </p:sp>
      <p:sp>
        <p:nvSpPr>
          <p:cNvPr id="72" name="Text 58"/>
          <p:cNvSpPr txBox="1"/>
          <p:nvPr/>
        </p:nvSpPr>
        <p:spPr>
          <a:xfrm>
            <a:off x="9620402" y="5558638"/>
            <a:ext cx="1753819"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Continuous Monitoring of control effectiveness.</a:t>
            </a:r>
            <a:endParaRPr lang="en-US" sz="900" dirty="0"/>
          </a:p>
        </p:txBody>
      </p:sp>
      <p:sp>
        <p:nvSpPr>
          <p:cNvPr id="73" name="Shape 59"/>
          <p:cNvSpPr/>
          <p:nvPr/>
        </p:nvSpPr>
        <p:spPr>
          <a:xfrm>
            <a:off x="7543800" y="6140196"/>
            <a:ext cx="1895551" cy="838505"/>
          </a:xfrm>
          <a:prstGeom prst="roundRect">
            <a:avLst>
              <a:gd name="adj" fmla="val 4957"/>
            </a:avLst>
          </a:prstGeom>
          <a:solidFill>
            <a:srgbClr val="F8FAFC"/>
          </a:solidFill>
          <a:ln w="12700">
            <a:solidFill>
              <a:srgbClr val="E2E8F0"/>
            </a:solidFill>
            <a:prstDash val="solid"/>
          </a:ln>
        </p:spPr>
      </p:sp>
      <p:sp>
        <p:nvSpPr>
          <p:cNvPr id="74" name="Text 60"/>
          <p:cNvSpPr txBox="1"/>
          <p:nvPr/>
        </p:nvSpPr>
        <p:spPr>
          <a:xfrm>
            <a:off x="7629754" y="6226150"/>
            <a:ext cx="1800454"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Overlay</a:t>
            </a:r>
            <a:endParaRPr lang="en-US" sz="900" dirty="0"/>
          </a:p>
        </p:txBody>
      </p:sp>
      <p:sp>
        <p:nvSpPr>
          <p:cNvPr id="75" name="Text 61"/>
          <p:cNvSpPr txBox="1"/>
          <p:nvPr/>
        </p:nvSpPr>
        <p:spPr>
          <a:xfrm>
            <a:off x="7629754" y="6484925"/>
            <a:ext cx="1429207"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Tailored set of controls for specific scope/technology.</a:t>
            </a:r>
            <a:endParaRPr lang="en-US" sz="900" dirty="0"/>
          </a:p>
        </p:txBody>
      </p:sp>
      <p:sp>
        <p:nvSpPr>
          <p:cNvPr id="76" name="Shape 62"/>
          <p:cNvSpPr/>
          <p:nvPr/>
        </p:nvSpPr>
        <p:spPr>
          <a:xfrm>
            <a:off x="9534449" y="6140196"/>
            <a:ext cx="1895551" cy="838505"/>
          </a:xfrm>
          <a:prstGeom prst="roundRect">
            <a:avLst>
              <a:gd name="adj" fmla="val 4957"/>
            </a:avLst>
          </a:prstGeom>
          <a:solidFill>
            <a:srgbClr val="F8FAFC"/>
          </a:solidFill>
          <a:ln w="12700">
            <a:solidFill>
              <a:srgbClr val="E2E8F0"/>
            </a:solidFill>
            <a:prstDash val="solid"/>
          </a:ln>
        </p:spPr>
      </p:sp>
      <p:sp>
        <p:nvSpPr>
          <p:cNvPr id="77" name="Text 63"/>
          <p:cNvSpPr txBox="1"/>
          <p:nvPr/>
        </p:nvSpPr>
        <p:spPr>
          <a:xfrm>
            <a:off x="9620402" y="6226150"/>
            <a:ext cx="1800454" cy="191110"/>
          </a:xfrm>
          <a:prstGeom prst="rect">
            <a:avLst/>
          </a:prstGeom>
          <a:noFill/>
          <a:ln/>
        </p:spPr>
        <p:txBody>
          <a:bodyPr wrap="square" lIns="0" tIns="0" rIns="0" bIns="0" rtlCol="0" anchor="ctr"/>
          <a:lstStyle/>
          <a:p>
            <a:pPr algn="l" indent="0" marL="0">
              <a:buNone/>
            </a:pPr>
            <a:r>
              <a:rPr lang="en-US" sz="900" b="1" dirty="0">
                <a:solidFill>
                  <a:srgbClr val="1E3A8A"/>
                </a:solidFill>
                <a:latin typeface="Roboto" pitchFamily="34" charset="0"/>
                <a:ea typeface="Roboto" pitchFamily="34" charset="-122"/>
                <a:cs typeface="Roboto" pitchFamily="34" charset="-120"/>
              </a:rPr>
              <a:t>Common Control</a:t>
            </a:r>
            <a:endParaRPr lang="en-US" sz="900" dirty="0"/>
          </a:p>
        </p:txBody>
      </p:sp>
      <p:sp>
        <p:nvSpPr>
          <p:cNvPr id="78" name="Text 64"/>
          <p:cNvSpPr txBox="1"/>
          <p:nvPr/>
        </p:nvSpPr>
        <p:spPr>
          <a:xfrm>
            <a:off x="9620402" y="6484925"/>
            <a:ext cx="1485900" cy="362102"/>
          </a:xfrm>
          <a:prstGeom prst="rect">
            <a:avLst/>
          </a:prstGeom>
          <a:noFill/>
          <a:ln/>
        </p:spPr>
        <p:txBody>
          <a:bodyPr wrap="square" lIns="0" tIns="0" rIns="0" bIns="0" rtlCol="0" anchor="t"/>
          <a:lstStyle/>
          <a:p>
            <a:pPr algn="l" indent="0" marL="0">
              <a:buNone/>
            </a:pPr>
            <a:r>
              <a:rPr lang="en-US" sz="900" dirty="0">
                <a:solidFill>
                  <a:srgbClr val="64748B"/>
                </a:solidFill>
                <a:latin typeface="Roboto" pitchFamily="34" charset="0"/>
                <a:ea typeface="Roboto" pitchFamily="34" charset="-122"/>
                <a:cs typeface="Roboto" pitchFamily="34" charset="-120"/>
              </a:rPr>
              <a:t>Control inherited by multiple systems (e.g., HVAC).</a:t>
            </a:r>
            <a:endParaRPr lang="en-US" sz="900" dirty="0"/>
          </a:p>
        </p:txBody>
      </p:sp>
      <p:sp>
        <p:nvSpPr>
          <p:cNvPr id="79" name="Shape 65"/>
          <p:cNvSpPr/>
          <p:nvPr/>
        </p:nvSpPr>
        <p:spPr>
          <a:xfrm>
            <a:off x="0" y="7446874"/>
            <a:ext cx="12191695" cy="200254"/>
          </a:xfrm>
          <a:prstGeom prst="rect">
            <a:avLst/>
          </a:prstGeom>
          <a:solidFill>
            <a:srgbClr val="F1F5F9"/>
          </a:solidFill>
          <a:ln/>
        </p:spPr>
      </p:sp>
      <p:sp>
        <p:nvSpPr>
          <p:cNvPr id="80" name="Shape 66"/>
          <p:cNvSpPr/>
          <p:nvPr/>
        </p:nvSpPr>
        <p:spPr>
          <a:xfrm>
            <a:off x="0" y="7446874"/>
            <a:ext cx="12191695" cy="9144"/>
          </a:xfrm>
          <a:prstGeom prst="rect">
            <a:avLst/>
          </a:prstGeom>
          <a:solidFill>
            <a:srgbClr val="E2E8F0"/>
          </a:solidFill>
          <a:ln w="12700">
            <a:solidFill>
              <a:srgbClr val="E2E8F0">
                <a:alpha val="0"/>
              </a:srgbClr>
            </a:solidFill>
            <a:prstDash val="solid"/>
          </a:ln>
        </p:spPr>
      </p:sp>
      <p:sp>
        <p:nvSpPr>
          <p:cNvPr id="81" name="Text 67"/>
          <p:cNvSpPr txBox="1"/>
          <p:nvPr/>
        </p:nvSpPr>
        <p:spPr>
          <a:xfrm>
            <a:off x="571500" y="745601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82" name="Text 68"/>
          <p:cNvSpPr txBox="1"/>
          <p:nvPr/>
        </p:nvSpPr>
        <p:spPr>
          <a:xfrm>
            <a:off x="11109046" y="7456018"/>
            <a:ext cx="606247"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113</a:t>
            </a:r>
            <a:endParaRPr lang="en-US" sz="900" dirty="0"/>
          </a:p>
        </p:txBody>
      </p:sp>
      <p:sp>
        <p:nvSpPr>
          <p:cNvPr id="83" name="Shape 69"/>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84" name="Shape 70"/>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85" name="Image 12" descr="preencoded.png">    </p:cNvPr>
          <p:cNvPicPr>
            <a:picLocks noChangeAspect="1"/>
          </p:cNvPicPr>
          <p:nvPr/>
        </p:nvPicPr>
        <p:blipFill>
          <a:blip r:embed="rId13"/>
          <a:srcRect l="0" r="0" t="-43" b="-43"/>
          <a:stretch/>
        </p:blipFill>
        <p:spPr>
          <a:xfrm>
            <a:off x="571500" y="286207"/>
            <a:ext cx="133502" cy="152705"/>
          </a:xfrm>
          <a:prstGeom prst="rect">
            <a:avLst/>
          </a:prstGeom>
        </p:spPr>
      </p:pic>
      <p:sp>
        <p:nvSpPr>
          <p:cNvPr id="86" name="Text 71"/>
          <p:cNvSpPr txBox="1"/>
          <p:nvPr/>
        </p:nvSpPr>
        <p:spPr>
          <a:xfrm>
            <a:off x="780898" y="286207"/>
            <a:ext cx="144200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Training Complete</a:t>
            </a:r>
            <a:endParaRPr lang="en-US" sz="900" dirty="0"/>
          </a:p>
        </p:txBody>
      </p:sp>
      <p:sp>
        <p:nvSpPr>
          <p:cNvPr id="87" name="Text 72"/>
          <p:cNvSpPr txBox="1"/>
          <p:nvPr/>
        </p:nvSpPr>
        <p:spPr>
          <a:xfrm>
            <a:off x="571500" y="476402"/>
            <a:ext cx="423001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Wrap-up &amp; Resources</a:t>
            </a:r>
            <a:endParaRPr lang="en-US" sz="2700" dirty="0"/>
          </a:p>
        </p:txBody>
      </p:sp>
      <p:pic>
        <p:nvPicPr>
          <p:cNvPr id="88" name="Image 13" descr="preencoded.png">    </p:cNvPr>
          <p:cNvPicPr>
            <a:picLocks noChangeAspect="1"/>
          </p:cNvPicPr>
          <p:nvPr/>
        </p:nvPicPr>
        <p:blipFill>
          <a:blip r:embed="rId14">
            <a:alphaModFix amt="80000"/>
          </a:blip>
          <a:srcRect l="-44" r="-44" t="0" b="0"/>
          <a:stretch/>
        </p:blipFill>
        <p:spPr>
          <a:xfrm>
            <a:off x="11106302" y="338328"/>
            <a:ext cx="514807" cy="457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524805"/>
          </a:xfrm>
          <a:prstGeom prst="rect">
            <a:avLst/>
          </a:prstGeom>
          <a:solidFill>
            <a:srgbClr val="F8FAFC"/>
          </a:solidFill>
          <a:ln w="12700">
            <a:solidFill>
              <a:srgbClr val="FFFFFF">
                <a:alpha val="0"/>
              </a:srgbClr>
            </a:solidFill>
            <a:prstDash val="solid"/>
          </a:ln>
        </p:spPr>
      </p:sp>
      <p:sp>
        <p:nvSpPr>
          <p:cNvPr id="5" name="Text 3"/>
          <p:cNvSpPr txBox="1"/>
          <p:nvPr/>
        </p:nvSpPr>
        <p:spPr>
          <a:xfrm>
            <a:off x="514807" y="1333195"/>
            <a:ext cx="111639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The Risk Management Framework (RMF) workflow integrating key NIST Special Publications</a:t>
            </a:r>
            <a:endParaRPr lang="en-US" sz="1300" dirty="0"/>
          </a:p>
        </p:txBody>
      </p:sp>
      <p:sp>
        <p:nvSpPr>
          <p:cNvPr id="6" name="Text 4"/>
          <p:cNvSpPr txBox="1"/>
          <p:nvPr/>
        </p:nvSpPr>
        <p:spPr>
          <a:xfrm>
            <a:off x="3909060" y="1676095"/>
            <a:ext cx="924458"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FIPS 199/200</a:t>
            </a:r>
            <a:endParaRPr lang="en-US" sz="900" dirty="0"/>
          </a:p>
        </p:txBody>
      </p:sp>
      <p:sp>
        <p:nvSpPr>
          <p:cNvPr id="7" name="Shape 5"/>
          <p:cNvSpPr/>
          <p:nvPr/>
        </p:nvSpPr>
        <p:spPr>
          <a:xfrm>
            <a:off x="3947465" y="1695298"/>
            <a:ext cx="114300" cy="114300"/>
          </a:xfrm>
          <a:prstGeom prst="ellipse">
            <a:avLst/>
          </a:prstGeom>
          <a:solidFill>
            <a:srgbClr val="9CA3AF"/>
          </a:solidFill>
          <a:ln w="12700">
            <a:solidFill>
              <a:srgbClr val="FFFFFF">
                <a:alpha val="0"/>
              </a:srgbClr>
            </a:solidFill>
            <a:prstDash val="solid"/>
          </a:ln>
        </p:spPr>
      </p:sp>
      <p:sp>
        <p:nvSpPr>
          <p:cNvPr id="8" name="Text 6"/>
          <p:cNvSpPr txBox="1"/>
          <p:nvPr/>
        </p:nvSpPr>
        <p:spPr>
          <a:xfrm>
            <a:off x="4909414" y="1676095"/>
            <a:ext cx="829361"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SP 800-53B</a:t>
            </a:r>
            <a:endParaRPr lang="en-US" sz="900" dirty="0"/>
          </a:p>
        </p:txBody>
      </p:sp>
      <p:sp>
        <p:nvSpPr>
          <p:cNvPr id="9" name="Text 7"/>
          <p:cNvSpPr txBox="1"/>
          <p:nvPr/>
        </p:nvSpPr>
        <p:spPr>
          <a:xfrm>
            <a:off x="5806440" y="1676095"/>
            <a:ext cx="752551"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SP 800-53</a:t>
            </a:r>
            <a:endParaRPr lang="en-US" sz="900" dirty="0"/>
          </a:p>
        </p:txBody>
      </p:sp>
      <p:sp>
        <p:nvSpPr>
          <p:cNvPr id="10" name="Shape 8"/>
          <p:cNvSpPr/>
          <p:nvPr/>
        </p:nvSpPr>
        <p:spPr>
          <a:xfrm>
            <a:off x="5844845" y="1695298"/>
            <a:ext cx="114300" cy="114300"/>
          </a:xfrm>
          <a:prstGeom prst="ellipse">
            <a:avLst/>
          </a:prstGeom>
          <a:solidFill>
            <a:srgbClr val="3B82F6"/>
          </a:solidFill>
          <a:ln w="12700">
            <a:solidFill>
              <a:srgbClr val="FFFFFF">
                <a:alpha val="0"/>
              </a:srgbClr>
            </a:solidFill>
            <a:prstDash val="solid"/>
          </a:ln>
        </p:spPr>
      </p:sp>
      <p:sp>
        <p:nvSpPr>
          <p:cNvPr id="11" name="Text 9"/>
          <p:cNvSpPr txBox="1"/>
          <p:nvPr/>
        </p:nvSpPr>
        <p:spPr>
          <a:xfrm>
            <a:off x="6632143" y="1676095"/>
            <a:ext cx="829361"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SP 800-53A</a:t>
            </a:r>
            <a:endParaRPr lang="en-US" sz="900" dirty="0"/>
          </a:p>
        </p:txBody>
      </p:sp>
      <p:sp>
        <p:nvSpPr>
          <p:cNvPr id="12" name="Shape 10"/>
          <p:cNvSpPr/>
          <p:nvPr/>
        </p:nvSpPr>
        <p:spPr>
          <a:xfrm>
            <a:off x="6670548" y="1695298"/>
            <a:ext cx="114300" cy="114300"/>
          </a:xfrm>
          <a:prstGeom prst="ellipse">
            <a:avLst/>
          </a:prstGeom>
          <a:solidFill>
            <a:srgbClr val="8B5CF6"/>
          </a:solidFill>
          <a:ln w="12700">
            <a:solidFill>
              <a:srgbClr val="FFFFFF">
                <a:alpha val="0"/>
              </a:srgbClr>
            </a:solidFill>
            <a:prstDash val="solid"/>
          </a:ln>
        </p:spPr>
      </p:sp>
      <p:sp>
        <p:nvSpPr>
          <p:cNvPr id="13" name="Text 11"/>
          <p:cNvSpPr txBox="1"/>
          <p:nvPr/>
        </p:nvSpPr>
        <p:spPr>
          <a:xfrm>
            <a:off x="7532827" y="1676095"/>
            <a:ext cx="752551"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SP 800-37</a:t>
            </a:r>
            <a:endParaRPr lang="en-US" sz="900" dirty="0"/>
          </a:p>
        </p:txBody>
      </p:sp>
      <p:sp>
        <p:nvSpPr>
          <p:cNvPr id="14" name="Shape 12"/>
          <p:cNvSpPr/>
          <p:nvPr/>
        </p:nvSpPr>
        <p:spPr>
          <a:xfrm>
            <a:off x="7571232" y="1695298"/>
            <a:ext cx="114300" cy="114300"/>
          </a:xfrm>
          <a:prstGeom prst="ellipse">
            <a:avLst/>
          </a:prstGeom>
          <a:solidFill>
            <a:srgbClr val="10B981"/>
          </a:solidFill>
          <a:ln w="12700">
            <a:solidFill>
              <a:srgbClr val="FFFFFF">
                <a:alpha val="0"/>
              </a:srgbClr>
            </a:solidFill>
            <a:prstDash val="solid"/>
          </a:ln>
        </p:spPr>
      </p:sp>
      <p:sp>
        <p:nvSpPr>
          <p:cNvPr id="15" name="Shape 13"/>
          <p:cNvSpPr/>
          <p:nvPr/>
        </p:nvSpPr>
        <p:spPr>
          <a:xfrm>
            <a:off x="571500" y="5391302"/>
            <a:ext cx="11048695" cy="705002"/>
          </a:xfrm>
          <a:prstGeom prst="roundRect">
            <a:avLst>
              <a:gd name="adj" fmla="val 7011"/>
            </a:avLst>
          </a:prstGeom>
          <a:solidFill>
            <a:srgbClr val="FFFFFF"/>
          </a:solidFill>
          <a:ln w="12700">
            <a:solidFill>
              <a:srgbClr val="E5E7EB"/>
            </a:solidFill>
            <a:prstDash val="solid"/>
          </a:ln>
        </p:spPr>
      </p:sp>
      <p:sp>
        <p:nvSpPr>
          <p:cNvPr id="16" name="Shape 14"/>
          <p:cNvSpPr/>
          <p:nvPr/>
        </p:nvSpPr>
        <p:spPr>
          <a:xfrm>
            <a:off x="733349" y="5553151"/>
            <a:ext cx="304495" cy="381305"/>
          </a:xfrm>
          <a:prstGeom prst="roundRect">
            <a:avLst>
              <a:gd name="adj" fmla="val 300300"/>
            </a:avLst>
          </a:prstGeom>
          <a:solidFill>
            <a:srgbClr val="DBEAFE"/>
          </a:solidFill>
          <a:ln w="12700">
            <a:solidFill>
              <a:srgbClr val="FFFFFF">
                <a:alpha val="0"/>
              </a:srgbClr>
            </a:solidFill>
            <a:prstDash val="solid"/>
          </a:ln>
        </p:spPr>
      </p:sp>
      <p:pic>
        <p:nvPicPr>
          <p:cNvPr id="17" name="Image 0" descr="preencoded.png">    </p:cNvPr>
          <p:cNvPicPr>
            <a:picLocks noChangeAspect="1"/>
          </p:cNvPicPr>
          <p:nvPr/>
        </p:nvPicPr>
        <p:blipFill>
          <a:blip r:embed="rId1"/>
          <a:srcRect l="0" r="0" t="0" b="0"/>
          <a:stretch/>
        </p:blipFill>
        <p:spPr>
          <a:xfrm>
            <a:off x="809244" y="5658307"/>
            <a:ext cx="152705" cy="152705"/>
          </a:xfrm>
          <a:prstGeom prst="rect">
            <a:avLst/>
          </a:prstGeom>
        </p:spPr>
      </p:pic>
      <p:sp>
        <p:nvSpPr>
          <p:cNvPr id="18" name="Text 15"/>
          <p:cNvSpPr txBox="1"/>
          <p:nvPr/>
        </p:nvSpPr>
        <p:spPr>
          <a:xfrm>
            <a:off x="1152144" y="5572354"/>
            <a:ext cx="527700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Prepare Step (Step 0)</a:t>
            </a:r>
            <a:endParaRPr lang="en-US" sz="1000" dirty="0"/>
          </a:p>
        </p:txBody>
      </p:sp>
      <p:sp>
        <p:nvSpPr>
          <p:cNvPr id="19" name="Text 16"/>
          <p:cNvSpPr txBox="1"/>
          <p:nvPr/>
        </p:nvSpPr>
        <p:spPr>
          <a:xfrm>
            <a:off x="1152144" y="5762549"/>
            <a:ext cx="5848502"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Essential organization &amp; system-level preparation tasks occur before categorization (SP 800-37 Rev 2)</a:t>
            </a:r>
            <a:endParaRPr lang="en-US" sz="900" dirty="0"/>
          </a:p>
        </p:txBody>
      </p:sp>
      <p:sp>
        <p:nvSpPr>
          <p:cNvPr id="20" name="Text 17"/>
          <p:cNvSpPr txBox="1"/>
          <p:nvPr/>
        </p:nvSpPr>
        <p:spPr>
          <a:xfrm>
            <a:off x="9536278" y="5572354"/>
            <a:ext cx="1924812" cy="152705"/>
          </a:xfrm>
          <a:prstGeom prst="rect">
            <a:avLst/>
          </a:prstGeom>
          <a:noFill/>
          <a:ln/>
        </p:spPr>
        <p:txBody>
          <a:bodyPr wrap="square" lIns="0" tIns="0" rIns="0" bIns="0" rtlCol="0" anchor="ctr"/>
          <a:lstStyle/>
          <a:p>
            <a:pPr algn="r" indent="0" marL="0">
              <a:buNone/>
            </a:pPr>
            <a:r>
              <a:rPr lang="en-US" sz="900" b="1" spc="22" kern="0" dirty="0">
                <a:solidFill>
                  <a:srgbClr val="9CA3AF"/>
                </a:solidFill>
                <a:latin typeface="Roboto" pitchFamily="34" charset="0"/>
                <a:ea typeface="Roboto" pitchFamily="34" charset="-122"/>
                <a:cs typeface="Roboto" pitchFamily="34" charset="-120"/>
              </a:rPr>
              <a:t>RMF Cycle</a:t>
            </a:r>
            <a:endParaRPr lang="en-US" sz="900" dirty="0"/>
          </a:p>
        </p:txBody>
      </p:sp>
      <p:sp>
        <p:nvSpPr>
          <p:cNvPr id="21" name="Text 18"/>
          <p:cNvSpPr txBox="1"/>
          <p:nvPr/>
        </p:nvSpPr>
        <p:spPr>
          <a:xfrm>
            <a:off x="9261043" y="5724144"/>
            <a:ext cx="2199132" cy="191110"/>
          </a:xfrm>
          <a:prstGeom prst="rect">
            <a:avLst/>
          </a:prstGeom>
          <a:noFill/>
          <a:ln/>
        </p:spPr>
        <p:txBody>
          <a:bodyPr wrap="square" lIns="0" tIns="0" rIns="0" bIns="0" rtlCol="0" anchor="ctr"/>
          <a:lstStyle/>
          <a:p>
            <a:pPr algn="r" indent="0" marL="0">
              <a:buNone/>
            </a:pPr>
            <a:r>
              <a:rPr lang="en-US" sz="1000" b="1" dirty="0">
                <a:solidFill>
                  <a:srgbClr val="1E40AF"/>
                </a:solidFill>
                <a:latin typeface="Roboto" pitchFamily="34" charset="0"/>
                <a:ea typeface="Roboto" pitchFamily="34" charset="-122"/>
                <a:cs typeface="Roboto" pitchFamily="34" charset="-120"/>
              </a:rPr>
              <a:t>Continuous Improvement Loop</a:t>
            </a:r>
            <a:endParaRPr lang="en-US" sz="1000" dirty="0"/>
          </a:p>
        </p:txBody>
      </p:sp>
      <p:sp>
        <p:nvSpPr>
          <p:cNvPr id="22" name="Shape 19"/>
          <p:cNvSpPr/>
          <p:nvPr/>
        </p:nvSpPr>
        <p:spPr>
          <a:xfrm>
            <a:off x="0" y="6476695"/>
            <a:ext cx="12191695" cy="381305"/>
          </a:xfrm>
          <a:prstGeom prst="rect">
            <a:avLst/>
          </a:prstGeom>
          <a:solidFill>
            <a:srgbClr val="F1F5F9"/>
          </a:solidFill>
          <a:ln/>
        </p:spPr>
      </p:sp>
      <p:sp>
        <p:nvSpPr>
          <p:cNvPr id="23" name="Shape 20"/>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24" name="Text 21"/>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25" name="Text 22"/>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12</a:t>
            </a:r>
            <a:endParaRPr lang="en-US" sz="900" dirty="0"/>
          </a:p>
        </p:txBody>
      </p:sp>
      <p:pic>
        <p:nvPicPr>
          <p:cNvPr id="26" name="Image 1" descr="preencoded.png">    </p:cNvPr>
          <p:cNvPicPr>
            <a:picLocks noChangeAspect="1"/>
          </p:cNvPicPr>
          <p:nvPr/>
        </p:nvPicPr>
        <p:blipFill>
          <a:blip r:embed="rId2"/>
          <a:srcRect l="0" r="0" t="-402" b="-402"/>
          <a:stretch/>
        </p:blipFill>
        <p:spPr>
          <a:xfrm>
            <a:off x="1429207" y="2676449"/>
            <a:ext cx="9334195" cy="38405"/>
          </a:xfrm>
          <a:prstGeom prst="rect">
            <a:avLst/>
          </a:prstGeom>
        </p:spPr>
      </p:pic>
      <p:sp>
        <p:nvSpPr>
          <p:cNvPr id="27" name="Shape 23"/>
          <p:cNvSpPr/>
          <p:nvPr/>
        </p:nvSpPr>
        <p:spPr>
          <a:xfrm>
            <a:off x="761695" y="3473806"/>
            <a:ext cx="1619402" cy="1591056"/>
          </a:xfrm>
          <a:prstGeom prst="roundRect">
            <a:avLst>
              <a:gd name="adj" fmla="val 2753"/>
            </a:avLst>
          </a:prstGeom>
          <a:solidFill>
            <a:srgbClr val="FFFFFF"/>
          </a:solidFill>
          <a:ln/>
          <a:effectLst>
            <a:outerShdw sx="100000" sy="100000" kx="0" ky="0" algn="bl" rotWithShape="0" blurRad="63500" dist="38100" dir="16200000">
              <a:srgbClr val="000000">
                <a:alpha val="10000"/>
              </a:srgbClr>
            </a:outerShdw>
          </a:effectLst>
        </p:spPr>
      </p:sp>
      <p:sp>
        <p:nvSpPr>
          <p:cNvPr id="28" name="Shape 24"/>
          <p:cNvSpPr/>
          <p:nvPr/>
        </p:nvSpPr>
        <p:spPr>
          <a:xfrm>
            <a:off x="761695" y="3473806"/>
            <a:ext cx="1619402" cy="38405"/>
          </a:xfrm>
          <a:prstGeom prst="roundRect">
            <a:avLst>
              <a:gd name="adj" fmla="val 114057"/>
            </a:avLst>
          </a:prstGeom>
          <a:solidFill>
            <a:srgbClr val="64748B"/>
          </a:solidFill>
          <a:ln w="12700">
            <a:solidFill>
              <a:srgbClr val="64748B">
                <a:alpha val="0"/>
              </a:srgbClr>
            </a:solidFill>
            <a:prstDash val="solid"/>
          </a:ln>
        </p:spPr>
      </p:sp>
      <p:sp>
        <p:nvSpPr>
          <p:cNvPr id="29" name="Text 25"/>
          <p:cNvSpPr txBox="1"/>
          <p:nvPr/>
        </p:nvSpPr>
        <p:spPr>
          <a:xfrm>
            <a:off x="866851" y="3654857"/>
            <a:ext cx="1410005" cy="257861"/>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Categorize</a:t>
            </a:r>
            <a:endParaRPr lang="en-US" sz="1300" dirty="0"/>
          </a:p>
        </p:txBody>
      </p:sp>
      <p:sp>
        <p:nvSpPr>
          <p:cNvPr id="30" name="Text 26"/>
          <p:cNvSpPr txBox="1"/>
          <p:nvPr/>
        </p:nvSpPr>
        <p:spPr>
          <a:xfrm>
            <a:off x="875995" y="3982212"/>
            <a:ext cx="1390802" cy="734263"/>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Determine impact values for C-I-A to identify system criticality.</a:t>
            </a:r>
            <a:endParaRPr lang="en-US" sz="1000" dirty="0"/>
          </a:p>
        </p:txBody>
      </p:sp>
      <p:sp>
        <p:nvSpPr>
          <p:cNvPr id="31" name="Shape 27"/>
          <p:cNvSpPr/>
          <p:nvPr/>
        </p:nvSpPr>
        <p:spPr>
          <a:xfrm>
            <a:off x="1143000" y="4708246"/>
            <a:ext cx="857707" cy="209398"/>
          </a:xfrm>
          <a:prstGeom prst="roundRect">
            <a:avLst>
              <a:gd name="adj" fmla="val 79396"/>
            </a:avLst>
          </a:prstGeom>
          <a:solidFill>
            <a:srgbClr val="F1F5F9"/>
          </a:solidFill>
          <a:ln w="12700">
            <a:solidFill>
              <a:srgbClr val="FFFFFF">
                <a:alpha val="0"/>
              </a:srgbClr>
            </a:solidFill>
            <a:prstDash val="solid"/>
          </a:ln>
        </p:spPr>
      </p:sp>
      <p:sp>
        <p:nvSpPr>
          <p:cNvPr id="32" name="Text 28"/>
          <p:cNvSpPr txBox="1"/>
          <p:nvPr/>
        </p:nvSpPr>
        <p:spPr>
          <a:xfrm>
            <a:off x="1104595" y="4708246"/>
            <a:ext cx="93360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475569"/>
                </a:solidFill>
                <a:latin typeface="Roboto" pitchFamily="34" charset="0"/>
                <a:ea typeface="Roboto" pitchFamily="34" charset="-122"/>
                <a:cs typeface="Roboto" pitchFamily="34" charset="-120"/>
              </a:rPr>
              <a:t>FIPS 199/200</a:t>
            </a:r>
            <a:endParaRPr lang="en-US" sz="900" dirty="0"/>
          </a:p>
        </p:txBody>
      </p:sp>
      <p:pic>
        <p:nvPicPr>
          <p:cNvPr id="33" name="Image 2" descr="preencoded.png">    </p:cNvPr>
          <p:cNvPicPr>
            <a:picLocks noChangeAspect="1"/>
          </p:cNvPicPr>
          <p:nvPr/>
        </p:nvPicPr>
        <p:blipFill>
          <a:blip r:embed="rId3"/>
          <a:srcRect l="0" r="0" t="0" b="0"/>
          <a:stretch/>
        </p:blipFill>
        <p:spPr>
          <a:xfrm>
            <a:off x="1143000" y="2425903"/>
            <a:ext cx="857707" cy="857707"/>
          </a:xfrm>
          <a:prstGeom prst="rect">
            <a:avLst/>
          </a:prstGeom>
        </p:spPr>
      </p:pic>
      <p:pic>
        <p:nvPicPr>
          <p:cNvPr id="34" name="Image 3" descr="preencoded.png">    </p:cNvPr>
          <p:cNvPicPr>
            <a:picLocks noChangeAspect="1"/>
          </p:cNvPicPr>
          <p:nvPr/>
        </p:nvPicPr>
        <p:blipFill>
          <a:blip r:embed="rId4"/>
          <a:srcRect l="-50" r="-50" t="0" b="0"/>
          <a:stretch/>
        </p:blipFill>
        <p:spPr>
          <a:xfrm>
            <a:off x="1457554" y="2702052"/>
            <a:ext cx="228600" cy="304495"/>
          </a:xfrm>
          <a:prstGeom prst="rect">
            <a:avLst/>
          </a:prstGeom>
        </p:spPr>
      </p:pic>
      <p:sp>
        <p:nvSpPr>
          <p:cNvPr id="35" name="Text 29"/>
          <p:cNvSpPr txBox="1"/>
          <p:nvPr/>
        </p:nvSpPr>
        <p:spPr>
          <a:xfrm>
            <a:off x="1705356" y="2416759"/>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1</a:t>
            </a:r>
            <a:endParaRPr lang="en-US" sz="1000" dirty="0"/>
          </a:p>
        </p:txBody>
      </p:sp>
      <p:pic>
        <p:nvPicPr>
          <p:cNvPr id="36" name="Image 4" descr="preencoded.png">    </p:cNvPr>
          <p:cNvPicPr>
            <a:picLocks noChangeAspect="1"/>
          </p:cNvPicPr>
          <p:nvPr/>
        </p:nvPicPr>
        <p:blipFill>
          <a:blip r:embed="rId5"/>
          <a:srcRect l="0" r="0" t="-80" b="-80"/>
          <a:stretch/>
        </p:blipFill>
        <p:spPr>
          <a:xfrm>
            <a:off x="2476195" y="2788006"/>
            <a:ext cx="142646" cy="228600"/>
          </a:xfrm>
          <a:prstGeom prst="rect">
            <a:avLst/>
          </a:prstGeom>
        </p:spPr>
      </p:pic>
      <p:sp>
        <p:nvSpPr>
          <p:cNvPr id="37" name="Shape 30"/>
          <p:cNvSpPr/>
          <p:nvPr/>
        </p:nvSpPr>
        <p:spPr>
          <a:xfrm>
            <a:off x="2572207" y="3564331"/>
            <a:ext cx="1619402" cy="1410005"/>
          </a:xfrm>
          <a:prstGeom prst="roundRect">
            <a:avLst>
              <a:gd name="adj" fmla="val 3505"/>
            </a:avLst>
          </a:prstGeom>
          <a:solidFill>
            <a:srgbClr val="FFFFFF"/>
          </a:solidFill>
          <a:ln/>
          <a:effectLst>
            <a:outerShdw sx="100000" sy="100000" kx="0" ky="0" algn="bl" rotWithShape="0" blurRad="63500" dist="38100" dir="16200000">
              <a:srgbClr val="000000">
                <a:alpha val="10000"/>
              </a:srgbClr>
            </a:outerShdw>
          </a:effectLst>
        </p:spPr>
      </p:sp>
      <p:sp>
        <p:nvSpPr>
          <p:cNvPr id="38" name="Shape 31"/>
          <p:cNvSpPr/>
          <p:nvPr/>
        </p:nvSpPr>
        <p:spPr>
          <a:xfrm>
            <a:off x="2572207" y="3564331"/>
            <a:ext cx="1619402" cy="38405"/>
          </a:xfrm>
          <a:prstGeom prst="roundRect">
            <a:avLst>
              <a:gd name="adj" fmla="val 128699"/>
            </a:avLst>
          </a:prstGeom>
          <a:solidFill>
            <a:srgbClr val="F59E0B"/>
          </a:solidFill>
          <a:ln w="12700">
            <a:solidFill>
              <a:srgbClr val="F59E0B">
                <a:alpha val="0"/>
              </a:srgbClr>
            </a:solidFill>
            <a:prstDash val="solid"/>
          </a:ln>
        </p:spPr>
      </p:sp>
      <p:sp>
        <p:nvSpPr>
          <p:cNvPr id="39" name="Text 32"/>
          <p:cNvSpPr txBox="1"/>
          <p:nvPr/>
        </p:nvSpPr>
        <p:spPr>
          <a:xfrm>
            <a:off x="2676449" y="3745382"/>
            <a:ext cx="1410005" cy="257861"/>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Select</a:t>
            </a:r>
            <a:endParaRPr lang="en-US" sz="1300" dirty="0"/>
          </a:p>
        </p:txBody>
      </p:sp>
      <p:sp>
        <p:nvSpPr>
          <p:cNvPr id="40" name="Text 33"/>
          <p:cNvSpPr txBox="1"/>
          <p:nvPr/>
        </p:nvSpPr>
        <p:spPr>
          <a:xfrm>
            <a:off x="2686507" y="4072738"/>
            <a:ext cx="1390802" cy="553212"/>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Identify baseline controls and tailor to system needs.</a:t>
            </a:r>
            <a:endParaRPr lang="en-US" sz="1000" dirty="0"/>
          </a:p>
        </p:txBody>
      </p:sp>
      <p:sp>
        <p:nvSpPr>
          <p:cNvPr id="41" name="Shape 34"/>
          <p:cNvSpPr/>
          <p:nvPr/>
        </p:nvSpPr>
        <p:spPr>
          <a:xfrm>
            <a:off x="2995574" y="4617720"/>
            <a:ext cx="771754" cy="209398"/>
          </a:xfrm>
          <a:prstGeom prst="roundRect">
            <a:avLst>
              <a:gd name="adj" fmla="val 79396"/>
            </a:avLst>
          </a:prstGeom>
          <a:solidFill>
            <a:srgbClr val="FFFBEB"/>
          </a:solidFill>
          <a:ln w="12700">
            <a:solidFill>
              <a:srgbClr val="FFFFFF">
                <a:alpha val="0"/>
              </a:srgbClr>
            </a:solidFill>
            <a:prstDash val="solid"/>
          </a:ln>
        </p:spPr>
      </p:sp>
      <p:sp>
        <p:nvSpPr>
          <p:cNvPr id="42" name="Text 35"/>
          <p:cNvSpPr txBox="1"/>
          <p:nvPr/>
        </p:nvSpPr>
        <p:spPr>
          <a:xfrm>
            <a:off x="2958084" y="4617720"/>
            <a:ext cx="8485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B45309"/>
                </a:solidFill>
                <a:latin typeface="Roboto" pitchFamily="34" charset="0"/>
                <a:ea typeface="Roboto" pitchFamily="34" charset="-122"/>
                <a:cs typeface="Roboto" pitchFamily="34" charset="-120"/>
              </a:rPr>
              <a:t>SP 800-53B</a:t>
            </a:r>
            <a:endParaRPr lang="en-US" sz="900" dirty="0"/>
          </a:p>
        </p:txBody>
      </p:sp>
      <p:pic>
        <p:nvPicPr>
          <p:cNvPr id="43" name="Image 5" descr="preencoded.png">    </p:cNvPr>
          <p:cNvPicPr>
            <a:picLocks noChangeAspect="1"/>
          </p:cNvPicPr>
          <p:nvPr/>
        </p:nvPicPr>
        <p:blipFill>
          <a:blip r:embed="rId6"/>
          <a:srcRect l="0" r="0" t="0" b="0"/>
          <a:stretch/>
        </p:blipFill>
        <p:spPr>
          <a:xfrm>
            <a:off x="2952598" y="2516429"/>
            <a:ext cx="857707" cy="857707"/>
          </a:xfrm>
          <a:prstGeom prst="rect">
            <a:avLst/>
          </a:prstGeom>
        </p:spPr>
      </p:pic>
      <p:pic>
        <p:nvPicPr>
          <p:cNvPr id="44" name="Image 6" descr="preencoded.png">    </p:cNvPr>
          <p:cNvPicPr>
            <a:picLocks noChangeAspect="1"/>
          </p:cNvPicPr>
          <p:nvPr/>
        </p:nvPicPr>
        <p:blipFill>
          <a:blip r:embed="rId7"/>
          <a:srcRect l="-107" r="-107" t="0" b="0"/>
          <a:stretch/>
        </p:blipFill>
        <p:spPr>
          <a:xfrm>
            <a:off x="3247949" y="2792578"/>
            <a:ext cx="267005" cy="304495"/>
          </a:xfrm>
          <a:prstGeom prst="rect">
            <a:avLst/>
          </a:prstGeom>
        </p:spPr>
      </p:pic>
      <p:sp>
        <p:nvSpPr>
          <p:cNvPr id="45" name="Text 36"/>
          <p:cNvSpPr txBox="1"/>
          <p:nvPr/>
        </p:nvSpPr>
        <p:spPr>
          <a:xfrm>
            <a:off x="3514954" y="2507285"/>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2</a:t>
            </a:r>
            <a:endParaRPr lang="en-US" sz="1000" dirty="0"/>
          </a:p>
        </p:txBody>
      </p:sp>
      <p:pic>
        <p:nvPicPr>
          <p:cNvPr id="46" name="Image 7" descr="preencoded.png">    </p:cNvPr>
          <p:cNvPicPr>
            <a:picLocks noChangeAspect="1"/>
          </p:cNvPicPr>
          <p:nvPr/>
        </p:nvPicPr>
        <p:blipFill>
          <a:blip r:embed="rId8"/>
          <a:srcRect l="0" r="0" t="-80" b="-80"/>
          <a:stretch/>
        </p:blipFill>
        <p:spPr>
          <a:xfrm>
            <a:off x="4286707" y="2878531"/>
            <a:ext cx="142646" cy="228600"/>
          </a:xfrm>
          <a:prstGeom prst="rect">
            <a:avLst/>
          </a:prstGeom>
        </p:spPr>
      </p:pic>
      <p:sp>
        <p:nvSpPr>
          <p:cNvPr id="47" name="Shape 37"/>
          <p:cNvSpPr/>
          <p:nvPr/>
        </p:nvSpPr>
        <p:spPr>
          <a:xfrm>
            <a:off x="4381805" y="3564331"/>
            <a:ext cx="1619402" cy="1410005"/>
          </a:xfrm>
          <a:prstGeom prst="roundRect">
            <a:avLst>
              <a:gd name="adj" fmla="val 3505"/>
            </a:avLst>
          </a:prstGeom>
          <a:solidFill>
            <a:srgbClr val="FFFFFF"/>
          </a:solidFill>
          <a:ln/>
          <a:effectLst>
            <a:outerShdw sx="100000" sy="100000" kx="0" ky="0" algn="bl" rotWithShape="0" blurRad="63500" dist="38100" dir="16200000">
              <a:srgbClr val="000000">
                <a:alpha val="10000"/>
              </a:srgbClr>
            </a:outerShdw>
          </a:effectLst>
        </p:spPr>
      </p:sp>
      <p:sp>
        <p:nvSpPr>
          <p:cNvPr id="48" name="Shape 38"/>
          <p:cNvSpPr/>
          <p:nvPr/>
        </p:nvSpPr>
        <p:spPr>
          <a:xfrm>
            <a:off x="4381805" y="3564331"/>
            <a:ext cx="1619402" cy="38405"/>
          </a:xfrm>
          <a:prstGeom prst="roundRect">
            <a:avLst>
              <a:gd name="adj" fmla="val 128699"/>
            </a:avLst>
          </a:prstGeom>
          <a:solidFill>
            <a:srgbClr val="3B82F6"/>
          </a:solidFill>
          <a:ln w="12700">
            <a:solidFill>
              <a:srgbClr val="3B82F6">
                <a:alpha val="0"/>
              </a:srgbClr>
            </a:solidFill>
            <a:prstDash val="solid"/>
          </a:ln>
        </p:spPr>
      </p:sp>
      <p:sp>
        <p:nvSpPr>
          <p:cNvPr id="49" name="Text 39"/>
          <p:cNvSpPr txBox="1"/>
          <p:nvPr/>
        </p:nvSpPr>
        <p:spPr>
          <a:xfrm>
            <a:off x="4486046" y="3745382"/>
            <a:ext cx="1410005" cy="257861"/>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Implement</a:t>
            </a:r>
            <a:endParaRPr lang="en-US" sz="1300" dirty="0"/>
          </a:p>
        </p:txBody>
      </p:sp>
      <p:sp>
        <p:nvSpPr>
          <p:cNvPr id="50" name="Text 40"/>
          <p:cNvSpPr txBox="1"/>
          <p:nvPr/>
        </p:nvSpPr>
        <p:spPr>
          <a:xfrm>
            <a:off x="4496105" y="4072738"/>
            <a:ext cx="1390802" cy="553212"/>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Deploy controls from catalog and document implementation.</a:t>
            </a:r>
            <a:endParaRPr lang="en-US" sz="1000" dirty="0"/>
          </a:p>
        </p:txBody>
      </p:sp>
      <p:sp>
        <p:nvSpPr>
          <p:cNvPr id="51" name="Shape 41"/>
          <p:cNvSpPr/>
          <p:nvPr/>
        </p:nvSpPr>
        <p:spPr>
          <a:xfrm>
            <a:off x="4841748" y="4617720"/>
            <a:ext cx="705002" cy="209398"/>
          </a:xfrm>
          <a:prstGeom prst="roundRect">
            <a:avLst>
              <a:gd name="adj" fmla="val 79396"/>
            </a:avLst>
          </a:prstGeom>
          <a:solidFill>
            <a:srgbClr val="EFF6FF"/>
          </a:solidFill>
          <a:ln w="12700">
            <a:solidFill>
              <a:srgbClr val="FFFFFF">
                <a:alpha val="0"/>
              </a:srgbClr>
            </a:solidFill>
            <a:prstDash val="solid"/>
          </a:ln>
        </p:spPr>
      </p:sp>
      <p:sp>
        <p:nvSpPr>
          <p:cNvPr id="52" name="Text 42"/>
          <p:cNvSpPr txBox="1"/>
          <p:nvPr/>
        </p:nvSpPr>
        <p:spPr>
          <a:xfrm>
            <a:off x="4804258" y="4617720"/>
            <a:ext cx="78181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D4ED8"/>
                </a:solidFill>
                <a:latin typeface="Roboto" pitchFamily="34" charset="0"/>
                <a:ea typeface="Roboto" pitchFamily="34" charset="-122"/>
                <a:cs typeface="Roboto" pitchFamily="34" charset="-120"/>
              </a:rPr>
              <a:t>SP 800-53</a:t>
            </a:r>
            <a:endParaRPr lang="en-US" sz="900" dirty="0"/>
          </a:p>
        </p:txBody>
      </p:sp>
      <p:pic>
        <p:nvPicPr>
          <p:cNvPr id="53" name="Image 8" descr="preencoded.png">    </p:cNvPr>
          <p:cNvPicPr>
            <a:picLocks noChangeAspect="1"/>
          </p:cNvPicPr>
          <p:nvPr/>
        </p:nvPicPr>
        <p:blipFill>
          <a:blip r:embed="rId9"/>
          <a:srcRect l="0" r="0" t="0" b="0"/>
          <a:stretch/>
        </p:blipFill>
        <p:spPr>
          <a:xfrm>
            <a:off x="4762195" y="2516429"/>
            <a:ext cx="857707" cy="857707"/>
          </a:xfrm>
          <a:prstGeom prst="rect">
            <a:avLst/>
          </a:prstGeom>
        </p:spPr>
      </p:pic>
      <p:pic>
        <p:nvPicPr>
          <p:cNvPr id="54" name="Image 9" descr="preencoded.png">    </p:cNvPr>
          <p:cNvPicPr>
            <a:picLocks noChangeAspect="1"/>
          </p:cNvPicPr>
          <p:nvPr/>
        </p:nvPicPr>
        <p:blipFill>
          <a:blip r:embed="rId10"/>
          <a:srcRect l="-90" r="-90" t="0" b="0"/>
          <a:stretch/>
        </p:blipFill>
        <p:spPr>
          <a:xfrm>
            <a:off x="5000854" y="2792578"/>
            <a:ext cx="381305" cy="304495"/>
          </a:xfrm>
          <a:prstGeom prst="rect">
            <a:avLst/>
          </a:prstGeom>
        </p:spPr>
      </p:pic>
      <p:sp>
        <p:nvSpPr>
          <p:cNvPr id="55" name="Text 43"/>
          <p:cNvSpPr txBox="1"/>
          <p:nvPr/>
        </p:nvSpPr>
        <p:spPr>
          <a:xfrm>
            <a:off x="5324551" y="2507285"/>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3</a:t>
            </a:r>
            <a:endParaRPr lang="en-US" sz="1000" dirty="0"/>
          </a:p>
        </p:txBody>
      </p:sp>
      <p:pic>
        <p:nvPicPr>
          <p:cNvPr id="56" name="Image 10" descr="preencoded.png">    </p:cNvPr>
          <p:cNvPicPr>
            <a:picLocks noChangeAspect="1"/>
          </p:cNvPicPr>
          <p:nvPr/>
        </p:nvPicPr>
        <p:blipFill>
          <a:blip r:embed="rId11"/>
          <a:srcRect l="0" r="0" t="-80" b="-80"/>
          <a:stretch/>
        </p:blipFill>
        <p:spPr>
          <a:xfrm>
            <a:off x="6096305" y="2878531"/>
            <a:ext cx="142646" cy="228600"/>
          </a:xfrm>
          <a:prstGeom prst="rect">
            <a:avLst/>
          </a:prstGeom>
        </p:spPr>
      </p:pic>
      <p:sp>
        <p:nvSpPr>
          <p:cNvPr id="57" name="Shape 44"/>
          <p:cNvSpPr/>
          <p:nvPr/>
        </p:nvSpPr>
        <p:spPr>
          <a:xfrm>
            <a:off x="6191402" y="3564331"/>
            <a:ext cx="1619402" cy="1410005"/>
          </a:xfrm>
          <a:prstGeom prst="roundRect">
            <a:avLst>
              <a:gd name="adj" fmla="val 3505"/>
            </a:avLst>
          </a:prstGeom>
          <a:solidFill>
            <a:srgbClr val="FFFFFF"/>
          </a:solidFill>
          <a:ln/>
          <a:effectLst>
            <a:outerShdw sx="100000" sy="100000" kx="0" ky="0" algn="bl" rotWithShape="0" blurRad="63500" dist="38100" dir="16200000">
              <a:srgbClr val="000000">
                <a:alpha val="10000"/>
              </a:srgbClr>
            </a:outerShdw>
          </a:effectLst>
        </p:spPr>
      </p:sp>
      <p:sp>
        <p:nvSpPr>
          <p:cNvPr id="58" name="Shape 45"/>
          <p:cNvSpPr/>
          <p:nvPr/>
        </p:nvSpPr>
        <p:spPr>
          <a:xfrm>
            <a:off x="6191402" y="3564331"/>
            <a:ext cx="1619402" cy="38405"/>
          </a:xfrm>
          <a:prstGeom prst="roundRect">
            <a:avLst>
              <a:gd name="adj" fmla="val 128699"/>
            </a:avLst>
          </a:prstGeom>
          <a:solidFill>
            <a:srgbClr val="8B5CF6"/>
          </a:solidFill>
          <a:ln w="12700">
            <a:solidFill>
              <a:srgbClr val="8B5CF6">
                <a:alpha val="0"/>
              </a:srgbClr>
            </a:solidFill>
            <a:prstDash val="solid"/>
          </a:ln>
        </p:spPr>
      </p:sp>
      <p:sp>
        <p:nvSpPr>
          <p:cNvPr id="59" name="Text 46"/>
          <p:cNvSpPr txBox="1"/>
          <p:nvPr/>
        </p:nvSpPr>
        <p:spPr>
          <a:xfrm>
            <a:off x="6295644" y="3745382"/>
            <a:ext cx="1410005" cy="257861"/>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Assess</a:t>
            </a:r>
            <a:endParaRPr lang="en-US" sz="1300" dirty="0"/>
          </a:p>
        </p:txBody>
      </p:sp>
      <p:sp>
        <p:nvSpPr>
          <p:cNvPr id="60" name="Text 47"/>
          <p:cNvSpPr txBox="1"/>
          <p:nvPr/>
        </p:nvSpPr>
        <p:spPr>
          <a:xfrm>
            <a:off x="6305702" y="4072738"/>
            <a:ext cx="1390802" cy="553212"/>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Verify controls are effective using standard procedures.</a:t>
            </a:r>
            <a:endParaRPr lang="en-US" sz="1000" dirty="0"/>
          </a:p>
        </p:txBody>
      </p:sp>
      <p:sp>
        <p:nvSpPr>
          <p:cNvPr id="61" name="Shape 48"/>
          <p:cNvSpPr/>
          <p:nvPr/>
        </p:nvSpPr>
        <p:spPr>
          <a:xfrm>
            <a:off x="6613855" y="4617720"/>
            <a:ext cx="780898" cy="209398"/>
          </a:xfrm>
          <a:prstGeom prst="roundRect">
            <a:avLst>
              <a:gd name="adj" fmla="val 79396"/>
            </a:avLst>
          </a:prstGeom>
          <a:solidFill>
            <a:srgbClr val="F5F3FF"/>
          </a:solidFill>
          <a:ln w="12700">
            <a:solidFill>
              <a:srgbClr val="FFFFFF">
                <a:alpha val="0"/>
              </a:srgbClr>
            </a:solidFill>
            <a:prstDash val="solid"/>
          </a:ln>
        </p:spPr>
      </p:sp>
      <p:sp>
        <p:nvSpPr>
          <p:cNvPr id="62" name="Text 49"/>
          <p:cNvSpPr txBox="1"/>
          <p:nvPr/>
        </p:nvSpPr>
        <p:spPr>
          <a:xfrm>
            <a:off x="6575450" y="4617720"/>
            <a:ext cx="857707"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6D28D9"/>
                </a:solidFill>
                <a:latin typeface="Roboto" pitchFamily="34" charset="0"/>
                <a:ea typeface="Roboto" pitchFamily="34" charset="-122"/>
                <a:cs typeface="Roboto" pitchFamily="34" charset="-120"/>
              </a:rPr>
              <a:t>SP 800-53A</a:t>
            </a:r>
            <a:endParaRPr lang="en-US" sz="900" dirty="0"/>
          </a:p>
        </p:txBody>
      </p:sp>
      <p:pic>
        <p:nvPicPr>
          <p:cNvPr id="63" name="Image 11" descr="preencoded.png">    </p:cNvPr>
          <p:cNvPicPr>
            <a:picLocks noChangeAspect="1"/>
          </p:cNvPicPr>
          <p:nvPr/>
        </p:nvPicPr>
        <p:blipFill>
          <a:blip r:embed="rId12"/>
          <a:srcRect l="0" r="0" t="0" b="0"/>
          <a:stretch/>
        </p:blipFill>
        <p:spPr>
          <a:xfrm>
            <a:off x="6572707" y="2516429"/>
            <a:ext cx="857707" cy="857707"/>
          </a:xfrm>
          <a:prstGeom prst="rect">
            <a:avLst/>
          </a:prstGeom>
        </p:spPr>
      </p:pic>
      <p:pic>
        <p:nvPicPr>
          <p:cNvPr id="64" name="Image 12" descr="preencoded.png">    </p:cNvPr>
          <p:cNvPicPr>
            <a:picLocks noChangeAspect="1"/>
          </p:cNvPicPr>
          <p:nvPr/>
        </p:nvPicPr>
        <p:blipFill>
          <a:blip r:embed="rId13"/>
          <a:srcRect l="0" r="0" t="0" b="0"/>
          <a:stretch/>
        </p:blipFill>
        <p:spPr>
          <a:xfrm>
            <a:off x="6848856" y="2792578"/>
            <a:ext cx="304495" cy="304495"/>
          </a:xfrm>
          <a:prstGeom prst="rect">
            <a:avLst/>
          </a:prstGeom>
        </p:spPr>
      </p:pic>
      <p:sp>
        <p:nvSpPr>
          <p:cNvPr id="65" name="Text 50"/>
          <p:cNvSpPr txBox="1"/>
          <p:nvPr/>
        </p:nvSpPr>
        <p:spPr>
          <a:xfrm>
            <a:off x="7134149" y="2507285"/>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4</a:t>
            </a:r>
            <a:endParaRPr lang="en-US" sz="1000" dirty="0"/>
          </a:p>
        </p:txBody>
      </p:sp>
      <p:pic>
        <p:nvPicPr>
          <p:cNvPr id="66" name="Image 13" descr="preencoded.png">    </p:cNvPr>
          <p:cNvPicPr>
            <a:picLocks noChangeAspect="1"/>
          </p:cNvPicPr>
          <p:nvPr/>
        </p:nvPicPr>
        <p:blipFill>
          <a:blip r:embed="rId14"/>
          <a:srcRect l="0" r="0" t="-80" b="-80"/>
          <a:stretch/>
        </p:blipFill>
        <p:spPr>
          <a:xfrm>
            <a:off x="7905902" y="2878531"/>
            <a:ext cx="142646" cy="228600"/>
          </a:xfrm>
          <a:prstGeom prst="rect">
            <a:avLst/>
          </a:prstGeom>
        </p:spPr>
      </p:pic>
      <p:sp>
        <p:nvSpPr>
          <p:cNvPr id="67" name="Shape 51"/>
          <p:cNvSpPr/>
          <p:nvPr/>
        </p:nvSpPr>
        <p:spPr>
          <a:xfrm>
            <a:off x="8001000" y="3564331"/>
            <a:ext cx="1619402" cy="1410005"/>
          </a:xfrm>
          <a:prstGeom prst="roundRect">
            <a:avLst>
              <a:gd name="adj" fmla="val 3505"/>
            </a:avLst>
          </a:prstGeom>
          <a:solidFill>
            <a:srgbClr val="FFFFFF"/>
          </a:solidFill>
          <a:ln/>
          <a:effectLst>
            <a:outerShdw sx="100000" sy="100000" kx="0" ky="0" algn="bl" rotWithShape="0" blurRad="63500" dist="38100" dir="16200000">
              <a:srgbClr val="000000">
                <a:alpha val="10000"/>
              </a:srgbClr>
            </a:outerShdw>
          </a:effectLst>
        </p:spPr>
      </p:sp>
      <p:sp>
        <p:nvSpPr>
          <p:cNvPr id="68" name="Shape 52"/>
          <p:cNvSpPr/>
          <p:nvPr/>
        </p:nvSpPr>
        <p:spPr>
          <a:xfrm>
            <a:off x="8001000" y="3564331"/>
            <a:ext cx="1619402" cy="38405"/>
          </a:xfrm>
          <a:prstGeom prst="roundRect">
            <a:avLst>
              <a:gd name="adj" fmla="val 128699"/>
            </a:avLst>
          </a:prstGeom>
          <a:solidFill>
            <a:srgbClr val="10B981"/>
          </a:solidFill>
          <a:ln w="12700">
            <a:solidFill>
              <a:srgbClr val="10B981">
                <a:alpha val="0"/>
              </a:srgbClr>
            </a:solidFill>
            <a:prstDash val="solid"/>
          </a:ln>
        </p:spPr>
      </p:sp>
      <p:sp>
        <p:nvSpPr>
          <p:cNvPr id="69" name="Text 53"/>
          <p:cNvSpPr txBox="1"/>
          <p:nvPr/>
        </p:nvSpPr>
        <p:spPr>
          <a:xfrm>
            <a:off x="8106156" y="3745382"/>
            <a:ext cx="1410005" cy="257861"/>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Authorize</a:t>
            </a:r>
            <a:endParaRPr lang="en-US" sz="1300" dirty="0"/>
          </a:p>
        </p:txBody>
      </p:sp>
      <p:sp>
        <p:nvSpPr>
          <p:cNvPr id="70" name="Text 54"/>
          <p:cNvSpPr txBox="1"/>
          <p:nvPr/>
        </p:nvSpPr>
        <p:spPr>
          <a:xfrm>
            <a:off x="8115300" y="4072738"/>
            <a:ext cx="1390802" cy="553212"/>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Risk-based decision to operate system based on assessment.</a:t>
            </a:r>
            <a:endParaRPr lang="en-US" sz="1000" dirty="0"/>
          </a:p>
        </p:txBody>
      </p:sp>
      <p:sp>
        <p:nvSpPr>
          <p:cNvPr id="71" name="Shape 55"/>
          <p:cNvSpPr/>
          <p:nvPr/>
        </p:nvSpPr>
        <p:spPr>
          <a:xfrm>
            <a:off x="8461858" y="4617720"/>
            <a:ext cx="705002" cy="209398"/>
          </a:xfrm>
          <a:prstGeom prst="roundRect">
            <a:avLst>
              <a:gd name="adj" fmla="val 79396"/>
            </a:avLst>
          </a:prstGeom>
          <a:solidFill>
            <a:srgbClr val="ECFDF5"/>
          </a:solidFill>
          <a:ln w="12700">
            <a:solidFill>
              <a:srgbClr val="FFFFFF">
                <a:alpha val="0"/>
              </a:srgbClr>
            </a:solidFill>
            <a:prstDash val="solid"/>
          </a:ln>
        </p:spPr>
      </p:sp>
      <p:sp>
        <p:nvSpPr>
          <p:cNvPr id="72" name="Text 56"/>
          <p:cNvSpPr txBox="1"/>
          <p:nvPr/>
        </p:nvSpPr>
        <p:spPr>
          <a:xfrm>
            <a:off x="8423453" y="4617720"/>
            <a:ext cx="78181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47857"/>
                </a:solidFill>
                <a:latin typeface="Roboto" pitchFamily="34" charset="0"/>
                <a:ea typeface="Roboto" pitchFamily="34" charset="-122"/>
                <a:cs typeface="Roboto" pitchFamily="34" charset="-120"/>
              </a:rPr>
              <a:t>SP 800-37</a:t>
            </a:r>
            <a:endParaRPr lang="en-US" sz="900" dirty="0"/>
          </a:p>
        </p:txBody>
      </p:sp>
      <p:pic>
        <p:nvPicPr>
          <p:cNvPr id="73" name="Image 14" descr="preencoded.png">    </p:cNvPr>
          <p:cNvPicPr>
            <a:picLocks noChangeAspect="1"/>
          </p:cNvPicPr>
          <p:nvPr/>
        </p:nvPicPr>
        <p:blipFill>
          <a:blip r:embed="rId15"/>
          <a:srcRect l="0" r="0" t="0" b="0"/>
          <a:stretch/>
        </p:blipFill>
        <p:spPr>
          <a:xfrm>
            <a:off x="8382305" y="2516429"/>
            <a:ext cx="857707" cy="857707"/>
          </a:xfrm>
          <a:prstGeom prst="rect">
            <a:avLst/>
          </a:prstGeom>
        </p:spPr>
      </p:pic>
      <p:pic>
        <p:nvPicPr>
          <p:cNvPr id="74" name="Image 15" descr="preencoded.png">    </p:cNvPr>
          <p:cNvPicPr>
            <a:picLocks noChangeAspect="1"/>
          </p:cNvPicPr>
          <p:nvPr/>
        </p:nvPicPr>
        <p:blipFill>
          <a:blip r:embed="rId16"/>
          <a:srcRect l="-50" r="-50" t="0" b="0"/>
          <a:stretch/>
        </p:blipFill>
        <p:spPr>
          <a:xfrm>
            <a:off x="8639251" y="2792578"/>
            <a:ext cx="342900" cy="304495"/>
          </a:xfrm>
          <a:prstGeom prst="rect">
            <a:avLst/>
          </a:prstGeom>
        </p:spPr>
      </p:pic>
      <p:sp>
        <p:nvSpPr>
          <p:cNvPr id="75" name="Text 57"/>
          <p:cNvSpPr txBox="1"/>
          <p:nvPr/>
        </p:nvSpPr>
        <p:spPr>
          <a:xfrm>
            <a:off x="8943746" y="2507285"/>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5</a:t>
            </a:r>
            <a:endParaRPr lang="en-US" sz="1000" dirty="0"/>
          </a:p>
        </p:txBody>
      </p:sp>
      <p:pic>
        <p:nvPicPr>
          <p:cNvPr id="76" name="Image 16" descr="preencoded.png">    </p:cNvPr>
          <p:cNvPicPr>
            <a:picLocks noChangeAspect="1"/>
          </p:cNvPicPr>
          <p:nvPr/>
        </p:nvPicPr>
        <p:blipFill>
          <a:blip r:embed="rId17"/>
          <a:srcRect l="0" r="0" t="-80" b="-80"/>
          <a:stretch/>
        </p:blipFill>
        <p:spPr>
          <a:xfrm>
            <a:off x="9715500" y="2878531"/>
            <a:ext cx="142646" cy="228600"/>
          </a:xfrm>
          <a:prstGeom prst="rect">
            <a:avLst/>
          </a:prstGeom>
        </p:spPr>
      </p:pic>
      <p:sp>
        <p:nvSpPr>
          <p:cNvPr id="77" name="Shape 58"/>
          <p:cNvSpPr/>
          <p:nvPr/>
        </p:nvSpPr>
        <p:spPr>
          <a:xfrm>
            <a:off x="9810598" y="3564331"/>
            <a:ext cx="1619402" cy="1410005"/>
          </a:xfrm>
          <a:prstGeom prst="roundRect">
            <a:avLst>
              <a:gd name="adj" fmla="val 3505"/>
            </a:avLst>
          </a:prstGeom>
          <a:solidFill>
            <a:srgbClr val="FFFFFF"/>
          </a:solidFill>
          <a:ln/>
          <a:effectLst>
            <a:outerShdw sx="100000" sy="100000" kx="0" ky="0" algn="bl" rotWithShape="0" blurRad="63500" dist="38100" dir="16200000">
              <a:srgbClr val="000000">
                <a:alpha val="10000"/>
              </a:srgbClr>
            </a:outerShdw>
          </a:effectLst>
        </p:spPr>
      </p:sp>
      <p:sp>
        <p:nvSpPr>
          <p:cNvPr id="78" name="Shape 59"/>
          <p:cNvSpPr/>
          <p:nvPr/>
        </p:nvSpPr>
        <p:spPr>
          <a:xfrm>
            <a:off x="9810598" y="3564331"/>
            <a:ext cx="1619402" cy="38405"/>
          </a:xfrm>
          <a:prstGeom prst="roundRect">
            <a:avLst>
              <a:gd name="adj" fmla="val 128699"/>
            </a:avLst>
          </a:prstGeom>
          <a:solidFill>
            <a:srgbClr val="EC4899"/>
          </a:solidFill>
          <a:ln w="12700">
            <a:solidFill>
              <a:srgbClr val="EC4899">
                <a:alpha val="0"/>
              </a:srgbClr>
            </a:solidFill>
            <a:prstDash val="solid"/>
          </a:ln>
        </p:spPr>
      </p:sp>
      <p:sp>
        <p:nvSpPr>
          <p:cNvPr id="79" name="Text 60"/>
          <p:cNvSpPr txBox="1"/>
          <p:nvPr/>
        </p:nvSpPr>
        <p:spPr>
          <a:xfrm>
            <a:off x="9915754" y="3745382"/>
            <a:ext cx="1410005" cy="257861"/>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Monitor</a:t>
            </a:r>
            <a:endParaRPr lang="en-US" sz="1300" dirty="0"/>
          </a:p>
        </p:txBody>
      </p:sp>
      <p:sp>
        <p:nvSpPr>
          <p:cNvPr id="80" name="Text 61"/>
          <p:cNvSpPr txBox="1"/>
          <p:nvPr/>
        </p:nvSpPr>
        <p:spPr>
          <a:xfrm>
            <a:off x="9924898" y="4072738"/>
            <a:ext cx="1390802" cy="553212"/>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Continuously track control effectiveness and changes.</a:t>
            </a:r>
            <a:endParaRPr lang="en-US" sz="1000" dirty="0"/>
          </a:p>
        </p:txBody>
      </p:sp>
      <p:sp>
        <p:nvSpPr>
          <p:cNvPr id="81" name="Shape 62"/>
          <p:cNvSpPr/>
          <p:nvPr/>
        </p:nvSpPr>
        <p:spPr>
          <a:xfrm>
            <a:off x="10271455" y="4617720"/>
            <a:ext cx="705002" cy="209398"/>
          </a:xfrm>
          <a:prstGeom prst="roundRect">
            <a:avLst>
              <a:gd name="adj" fmla="val 79396"/>
            </a:avLst>
          </a:prstGeom>
          <a:solidFill>
            <a:srgbClr val="FDF2F8"/>
          </a:solidFill>
          <a:ln w="12700">
            <a:solidFill>
              <a:srgbClr val="FFFFFF">
                <a:alpha val="0"/>
              </a:srgbClr>
            </a:solidFill>
            <a:prstDash val="solid"/>
          </a:ln>
        </p:spPr>
      </p:sp>
      <p:sp>
        <p:nvSpPr>
          <p:cNvPr id="82" name="Text 63"/>
          <p:cNvSpPr txBox="1"/>
          <p:nvPr/>
        </p:nvSpPr>
        <p:spPr>
          <a:xfrm>
            <a:off x="10233050" y="4617720"/>
            <a:ext cx="78181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BE185D"/>
                </a:solidFill>
                <a:latin typeface="Roboto" pitchFamily="34" charset="0"/>
                <a:ea typeface="Roboto" pitchFamily="34" charset="-122"/>
                <a:cs typeface="Roboto" pitchFamily="34" charset="-120"/>
              </a:rPr>
              <a:t>SP 800-37</a:t>
            </a:r>
            <a:endParaRPr lang="en-US" sz="900" dirty="0"/>
          </a:p>
        </p:txBody>
      </p:sp>
      <p:pic>
        <p:nvPicPr>
          <p:cNvPr id="83" name="Image 17" descr="preencoded.png">    </p:cNvPr>
          <p:cNvPicPr>
            <a:picLocks noChangeAspect="1"/>
          </p:cNvPicPr>
          <p:nvPr/>
        </p:nvPicPr>
        <p:blipFill>
          <a:blip r:embed="rId18"/>
          <a:srcRect l="0" r="0" t="0" b="0"/>
          <a:stretch/>
        </p:blipFill>
        <p:spPr>
          <a:xfrm>
            <a:off x="10191902" y="2516429"/>
            <a:ext cx="857707" cy="857707"/>
          </a:xfrm>
          <a:prstGeom prst="rect">
            <a:avLst/>
          </a:prstGeom>
        </p:spPr>
      </p:pic>
      <p:pic>
        <p:nvPicPr>
          <p:cNvPr id="84" name="Image 18" descr="preencoded.png">    </p:cNvPr>
          <p:cNvPicPr>
            <a:picLocks noChangeAspect="1"/>
          </p:cNvPicPr>
          <p:nvPr/>
        </p:nvPicPr>
        <p:blipFill>
          <a:blip r:embed="rId19"/>
          <a:srcRect l="0" r="0" t="0" b="0"/>
          <a:stretch/>
        </p:blipFill>
        <p:spPr>
          <a:xfrm>
            <a:off x="10468051" y="2792578"/>
            <a:ext cx="304495" cy="304495"/>
          </a:xfrm>
          <a:prstGeom prst="rect">
            <a:avLst/>
          </a:prstGeom>
        </p:spPr>
      </p:pic>
      <p:sp>
        <p:nvSpPr>
          <p:cNvPr id="85" name="Text 64"/>
          <p:cNvSpPr txBox="1"/>
          <p:nvPr/>
        </p:nvSpPr>
        <p:spPr>
          <a:xfrm>
            <a:off x="10753344" y="2507285"/>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6</a:t>
            </a:r>
            <a:endParaRPr lang="en-US" sz="1000" dirty="0"/>
          </a:p>
        </p:txBody>
      </p:sp>
      <p:sp>
        <p:nvSpPr>
          <p:cNvPr id="86" name="Shape 65"/>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87" name="Shape 66"/>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88" name="Image 19" descr="preencoded.png">    </p:cNvPr>
          <p:cNvPicPr>
            <a:picLocks noChangeAspect="1"/>
          </p:cNvPicPr>
          <p:nvPr/>
        </p:nvPicPr>
        <p:blipFill>
          <a:blip r:embed="rId20"/>
          <a:srcRect l="-33" r="-33" t="0" b="0"/>
          <a:stretch/>
        </p:blipFill>
        <p:spPr>
          <a:xfrm>
            <a:off x="571500" y="190195"/>
            <a:ext cx="171907" cy="152705"/>
          </a:xfrm>
          <a:prstGeom prst="rect">
            <a:avLst/>
          </a:prstGeom>
        </p:spPr>
      </p:pic>
      <p:sp>
        <p:nvSpPr>
          <p:cNvPr id="89" name="Text 67"/>
          <p:cNvSpPr txBox="1"/>
          <p:nvPr/>
        </p:nvSpPr>
        <p:spPr>
          <a:xfrm>
            <a:off x="819302" y="190195"/>
            <a:ext cx="159105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Document Ecosystem</a:t>
            </a:r>
            <a:endParaRPr lang="en-US" sz="900" dirty="0"/>
          </a:p>
        </p:txBody>
      </p:sp>
      <p:sp>
        <p:nvSpPr>
          <p:cNvPr id="90" name="Text 68"/>
          <p:cNvSpPr txBox="1"/>
          <p:nvPr/>
        </p:nvSpPr>
        <p:spPr>
          <a:xfrm>
            <a:off x="571500" y="381305"/>
            <a:ext cx="465521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How They Fit Together</a:t>
            </a:r>
            <a:endParaRPr lang="en-US" sz="2700" dirty="0"/>
          </a:p>
        </p:txBody>
      </p:sp>
      <p:pic>
        <p:nvPicPr>
          <p:cNvPr id="91" name="Image 20" descr="preencoded.png">    </p:cNvPr>
          <p:cNvPicPr>
            <a:picLocks noChangeAspect="1"/>
          </p:cNvPicPr>
          <p:nvPr/>
        </p:nvPicPr>
        <p:blipFill>
          <a:blip r:embed="rId21">
            <a:alphaModFix amt="80000"/>
          </a:blip>
          <a:srcRect l="0" r="0" t="0" b="0"/>
          <a:stretch/>
        </p:blipFill>
        <p:spPr>
          <a:xfrm>
            <a:off x="11162995" y="243230"/>
            <a:ext cx="457200" cy="45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1" b="-1"/>
          <a:stretch/>
        </p:blipFill>
        <p:spPr>
          <a:xfrm>
            <a:off x="0" y="1143000"/>
            <a:ext cx="12191695" cy="6462979"/>
          </a:xfrm>
          <a:prstGeom prst="rect">
            <a:avLst/>
          </a:prstGeom>
        </p:spPr>
      </p:pic>
      <p:sp>
        <p:nvSpPr>
          <p:cNvPr id="5" name="Shape 2"/>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6" name="Image 1" descr="preencoded.png">    </p:cNvPr>
          <p:cNvPicPr>
            <a:picLocks noChangeAspect="1"/>
          </p:cNvPicPr>
          <p:nvPr/>
        </p:nvPicPr>
        <p:blipFill>
          <a:blip r:embed="rId2"/>
          <a:srcRect l="0" r="0" t="0" b="0"/>
          <a:stretch/>
        </p:blipFill>
        <p:spPr>
          <a:xfrm>
            <a:off x="571500" y="1676095"/>
            <a:ext cx="228600" cy="228600"/>
          </a:xfrm>
          <a:prstGeom prst="rect">
            <a:avLst/>
          </a:prstGeom>
        </p:spPr>
      </p:pic>
      <p:sp>
        <p:nvSpPr>
          <p:cNvPr id="7" name="Text 3"/>
          <p:cNvSpPr txBox="1"/>
          <p:nvPr/>
        </p:nvSpPr>
        <p:spPr>
          <a:xfrm>
            <a:off x="914400" y="1619402"/>
            <a:ext cx="2915107"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Step 1: Baseline Selection</a:t>
            </a:r>
            <a:endParaRPr lang="en-US" sz="1800" dirty="0"/>
          </a:p>
        </p:txBody>
      </p:sp>
      <p:pic>
        <p:nvPicPr>
          <p:cNvPr id="8" name="Image 2" descr="preencoded.png">    </p:cNvPr>
          <p:cNvPicPr>
            <a:picLocks noChangeAspect="1"/>
          </p:cNvPicPr>
          <p:nvPr/>
        </p:nvPicPr>
        <p:blipFill>
          <a:blip r:embed="rId3"/>
          <a:srcRect l="-10" r="-10" t="0" b="0"/>
          <a:stretch/>
        </p:blipFill>
        <p:spPr>
          <a:xfrm>
            <a:off x="571500" y="2324405"/>
            <a:ext cx="5238598" cy="1509674"/>
          </a:xfrm>
          <a:prstGeom prst="rect">
            <a:avLst/>
          </a:prstGeom>
        </p:spPr>
      </p:pic>
      <p:sp>
        <p:nvSpPr>
          <p:cNvPr id="9" name="Text 4"/>
          <p:cNvSpPr txBox="1"/>
          <p:nvPr/>
        </p:nvSpPr>
        <p:spPr>
          <a:xfrm>
            <a:off x="1057046" y="2553005"/>
            <a:ext cx="4639666" cy="267005"/>
          </a:xfrm>
          <a:prstGeom prst="rect">
            <a:avLst/>
          </a:prstGeom>
          <a:noFill/>
          <a:ln/>
        </p:spPr>
        <p:txBody>
          <a:bodyPr wrap="square" lIns="0" tIns="0" rIns="0" bIns="0" rtlCol="0" anchor="ctr"/>
          <a:lstStyle/>
          <a:p>
            <a:pPr algn="l" indent="0" marL="0">
              <a:buNone/>
            </a:pPr>
            <a:r>
              <a:rPr lang="en-US" sz="1300" b="1" dirty="0">
                <a:solidFill>
                  <a:srgbClr val="0F172A"/>
                </a:solidFill>
                <a:latin typeface="Roboto" pitchFamily="34" charset="0"/>
                <a:ea typeface="Roboto" pitchFamily="34" charset="-122"/>
                <a:cs typeface="Roboto" pitchFamily="34" charset="-120"/>
              </a:rPr>
              <a:t> SP 800-53B Baselines</a:t>
            </a:r>
            <a:endParaRPr lang="en-US" sz="1300" dirty="0"/>
          </a:p>
        </p:txBody>
      </p:sp>
      <p:pic>
        <p:nvPicPr>
          <p:cNvPr id="10" name="Image 3" descr="preencoded.png">    </p:cNvPr>
          <p:cNvPicPr>
            <a:picLocks noChangeAspect="1"/>
          </p:cNvPicPr>
          <p:nvPr/>
        </p:nvPicPr>
        <p:blipFill>
          <a:blip r:embed="rId4"/>
          <a:srcRect l="-1773" r="-1773" t="0" b="0"/>
          <a:stretch/>
        </p:blipFill>
        <p:spPr>
          <a:xfrm>
            <a:off x="847649" y="2598725"/>
            <a:ext cx="133502" cy="171907"/>
          </a:xfrm>
          <a:prstGeom prst="rect">
            <a:avLst/>
          </a:prstGeom>
        </p:spPr>
      </p:pic>
      <p:sp>
        <p:nvSpPr>
          <p:cNvPr id="11" name="Text 5"/>
          <p:cNvSpPr txBox="1"/>
          <p:nvPr/>
        </p:nvSpPr>
        <p:spPr>
          <a:xfrm>
            <a:off x="847649" y="2910535"/>
            <a:ext cx="4810658" cy="695858"/>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Baselines are predefined sets of controls that serve as a starting point. They align with FIPS 199 impact levels (Low, Moderate, High) to address diverse threat environments.</a:t>
            </a:r>
            <a:endParaRPr lang="en-US" sz="1100" dirty="0"/>
          </a:p>
        </p:txBody>
      </p:sp>
      <p:sp>
        <p:nvSpPr>
          <p:cNvPr id="12" name="Shape 6"/>
          <p:cNvSpPr/>
          <p:nvPr/>
        </p:nvSpPr>
        <p:spPr>
          <a:xfrm>
            <a:off x="571500" y="4062679"/>
            <a:ext cx="5238598" cy="3066898"/>
          </a:xfrm>
          <a:prstGeom prst="roundRect">
            <a:avLst>
              <a:gd name="adj" fmla="val 741"/>
            </a:avLst>
          </a:prstGeom>
          <a:solidFill>
            <a:srgbClr val="EFF6FF"/>
          </a:solidFill>
          <a:ln w="12700">
            <a:solidFill>
              <a:srgbClr val="DBEAFE"/>
            </a:solidFill>
            <a:prstDash val="solid"/>
          </a:ln>
        </p:spPr>
      </p:sp>
      <p:pic>
        <p:nvPicPr>
          <p:cNvPr id="13" name="Image 4" descr="preencoded.png">    </p:cNvPr>
          <p:cNvPicPr>
            <a:picLocks noChangeAspect="1"/>
          </p:cNvPicPr>
          <p:nvPr/>
        </p:nvPicPr>
        <p:blipFill>
          <a:blip r:embed="rId5"/>
          <a:srcRect l="0" r="0" t="0" b="0"/>
          <a:stretch/>
        </p:blipFill>
        <p:spPr>
          <a:xfrm>
            <a:off x="809244" y="4300423"/>
            <a:ext cx="342900" cy="342900"/>
          </a:xfrm>
          <a:prstGeom prst="rect">
            <a:avLst/>
          </a:prstGeom>
        </p:spPr>
      </p:pic>
      <p:pic>
        <p:nvPicPr>
          <p:cNvPr id="14" name="Image 5" descr="preencoded.png">    </p:cNvPr>
          <p:cNvPicPr>
            <a:picLocks noChangeAspect="1"/>
          </p:cNvPicPr>
          <p:nvPr/>
        </p:nvPicPr>
        <p:blipFill>
          <a:blip r:embed="rId6"/>
          <a:srcRect l="0" r="0" t="0" b="0"/>
          <a:stretch/>
        </p:blipFill>
        <p:spPr>
          <a:xfrm>
            <a:off x="905256" y="4396435"/>
            <a:ext cx="152705" cy="152705"/>
          </a:xfrm>
          <a:prstGeom prst="rect">
            <a:avLst/>
          </a:prstGeom>
        </p:spPr>
      </p:pic>
      <p:sp>
        <p:nvSpPr>
          <p:cNvPr id="15" name="Text 7"/>
          <p:cNvSpPr txBox="1"/>
          <p:nvPr/>
        </p:nvSpPr>
        <p:spPr>
          <a:xfrm>
            <a:off x="1304849" y="4300423"/>
            <a:ext cx="43818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Security Control Baselines</a:t>
            </a:r>
            <a:endParaRPr lang="en-US" sz="1200" dirty="0"/>
          </a:p>
        </p:txBody>
      </p:sp>
      <p:sp>
        <p:nvSpPr>
          <p:cNvPr id="16" name="Text 8"/>
          <p:cNvSpPr txBox="1"/>
          <p:nvPr/>
        </p:nvSpPr>
        <p:spPr>
          <a:xfrm>
            <a:off x="1304849" y="4567428"/>
            <a:ext cx="4343400" cy="267005"/>
          </a:xfrm>
          <a:prstGeom prst="rect">
            <a:avLst/>
          </a:prstGeom>
          <a:noFill/>
          <a:ln/>
        </p:spPr>
        <p:txBody>
          <a:bodyPr wrap="square" lIns="0" tIns="0" rIns="0" bIns="0" rtlCol="0" anchor="t"/>
          <a:lstStyle/>
          <a:p>
            <a:pPr algn="l" indent="0" marL="0">
              <a:buNone/>
            </a:pPr>
            <a:r>
              <a:rPr lang="en-US" sz="900" b="1" dirty="0">
                <a:solidFill>
                  <a:srgbClr val="3730A3"/>
                </a:solidFill>
                <a:latin typeface="Roboto" pitchFamily="34" charset="0"/>
                <a:ea typeface="Roboto" pitchFamily="34" charset="-122"/>
                <a:cs typeface="Roboto" pitchFamily="34" charset="-120"/>
              </a:rPr>
              <a:t>LOW</a:t>
            </a:r>
            <a:pPr algn="l" indent="0" marL="0">
              <a:buNone/>
            </a:pPr>
            <a:r>
              <a:rPr lang="en-US" sz="900" b="1" dirty="0">
                <a:solidFill>
                  <a:srgbClr val="3730A3"/>
                </a:solidFill>
                <a:latin typeface="Roboto" pitchFamily="34" charset="0"/>
                <a:ea typeface="Roboto" pitchFamily="34" charset="-122"/>
                <a:cs typeface="Roboto" pitchFamily="34" charset="-120"/>
              </a:rPr>
              <a:t>MODERATE</a:t>
            </a:r>
            <a:pPr algn="l" indent="0" marL="0">
              <a:buNone/>
            </a:pPr>
            <a:r>
              <a:rPr lang="en-US" sz="900" b="1" dirty="0">
                <a:solidFill>
                  <a:srgbClr val="3730A3"/>
                </a:solidFill>
                <a:latin typeface="Roboto" pitchFamily="34" charset="0"/>
                <a:ea typeface="Roboto" pitchFamily="34" charset="-122"/>
                <a:cs typeface="Roboto" pitchFamily="34" charset="-120"/>
              </a:rPr>
              <a:t>HIGH</a:t>
            </a:r>
            <a:endParaRPr lang="en-US" sz="1000" dirty="0"/>
          </a:p>
        </p:txBody>
      </p:sp>
      <p:sp>
        <p:nvSpPr>
          <p:cNvPr id="17" name="Text 9"/>
          <p:cNvSpPr txBox="1"/>
          <p:nvPr/>
        </p:nvSpPr>
        <p:spPr>
          <a:xfrm>
            <a:off x="1304849" y="4871923"/>
            <a:ext cx="43434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Based on the potential impact of loss of Confidentiality, Integrity, or Availability.</a:t>
            </a:r>
            <a:endParaRPr lang="en-US" sz="1000" dirty="0"/>
          </a:p>
        </p:txBody>
      </p:sp>
      <p:pic>
        <p:nvPicPr>
          <p:cNvPr id="18" name="Image 6" descr="preencoded.png">    </p:cNvPr>
          <p:cNvPicPr>
            <a:picLocks noChangeAspect="1"/>
          </p:cNvPicPr>
          <p:nvPr/>
        </p:nvPicPr>
        <p:blipFill>
          <a:blip r:embed="rId7"/>
          <a:srcRect l="0" r="0" t="0" b="0"/>
          <a:stretch/>
        </p:blipFill>
        <p:spPr>
          <a:xfrm>
            <a:off x="809244" y="5425135"/>
            <a:ext cx="342900" cy="342900"/>
          </a:xfrm>
          <a:prstGeom prst="rect">
            <a:avLst/>
          </a:prstGeom>
        </p:spPr>
      </p:pic>
      <p:pic>
        <p:nvPicPr>
          <p:cNvPr id="19" name="Image 7" descr="preencoded.png">    </p:cNvPr>
          <p:cNvPicPr>
            <a:picLocks noChangeAspect="1"/>
          </p:cNvPicPr>
          <p:nvPr/>
        </p:nvPicPr>
        <p:blipFill>
          <a:blip r:embed="rId8"/>
          <a:srcRect l="0" r="0" t="-180" b="-180"/>
          <a:stretch/>
        </p:blipFill>
        <p:spPr>
          <a:xfrm>
            <a:off x="886054" y="5520233"/>
            <a:ext cx="190195" cy="152705"/>
          </a:xfrm>
          <a:prstGeom prst="rect">
            <a:avLst/>
          </a:prstGeom>
        </p:spPr>
      </p:pic>
      <p:sp>
        <p:nvSpPr>
          <p:cNvPr id="20" name="Text 10"/>
          <p:cNvSpPr txBox="1"/>
          <p:nvPr/>
        </p:nvSpPr>
        <p:spPr>
          <a:xfrm>
            <a:off x="1304849" y="5425135"/>
            <a:ext cx="43818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Privacy Control Baseline</a:t>
            </a:r>
            <a:endParaRPr lang="en-US" sz="1200" dirty="0"/>
          </a:p>
        </p:txBody>
      </p:sp>
      <p:sp>
        <p:nvSpPr>
          <p:cNvPr id="21" name="Text 11"/>
          <p:cNvSpPr txBox="1"/>
          <p:nvPr/>
        </p:nvSpPr>
        <p:spPr>
          <a:xfrm>
            <a:off x="1304849" y="5691226"/>
            <a:ext cx="43434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 single baseline applied to all systems processing PII, irrespective of security impact level.</a:t>
            </a:r>
            <a:endParaRPr lang="en-US" sz="1000" dirty="0"/>
          </a:p>
        </p:txBody>
      </p:sp>
      <p:pic>
        <p:nvPicPr>
          <p:cNvPr id="22" name="Image 8" descr="preencoded.png">    </p:cNvPr>
          <p:cNvPicPr>
            <a:picLocks noChangeAspect="1"/>
          </p:cNvPicPr>
          <p:nvPr/>
        </p:nvPicPr>
        <p:blipFill>
          <a:blip r:embed="rId9"/>
          <a:srcRect l="0" r="0" t="0" b="0"/>
          <a:stretch/>
        </p:blipFill>
        <p:spPr>
          <a:xfrm>
            <a:off x="809244" y="6243523"/>
            <a:ext cx="342900" cy="342900"/>
          </a:xfrm>
          <a:prstGeom prst="rect">
            <a:avLst/>
          </a:prstGeom>
        </p:spPr>
      </p:pic>
      <p:pic>
        <p:nvPicPr>
          <p:cNvPr id="23" name="Image 9" descr="preencoded.png">    </p:cNvPr>
          <p:cNvPicPr>
            <a:picLocks noChangeAspect="1"/>
          </p:cNvPicPr>
          <p:nvPr/>
        </p:nvPicPr>
        <p:blipFill>
          <a:blip r:embed="rId10"/>
          <a:srcRect l="0" r="0" t="-43" b="-43"/>
          <a:stretch/>
        </p:blipFill>
        <p:spPr>
          <a:xfrm>
            <a:off x="914400" y="6339535"/>
            <a:ext cx="133502" cy="152705"/>
          </a:xfrm>
          <a:prstGeom prst="rect">
            <a:avLst/>
          </a:prstGeom>
        </p:spPr>
      </p:pic>
      <p:sp>
        <p:nvSpPr>
          <p:cNvPr id="24" name="Text 12"/>
          <p:cNvSpPr txBox="1"/>
          <p:nvPr/>
        </p:nvSpPr>
        <p:spPr>
          <a:xfrm>
            <a:off x="1304849" y="6243523"/>
            <a:ext cx="43818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Efficiency Benefit</a:t>
            </a:r>
            <a:endParaRPr lang="en-US" sz="1200" dirty="0"/>
          </a:p>
        </p:txBody>
      </p:sp>
      <p:sp>
        <p:nvSpPr>
          <p:cNvPr id="25" name="Text 13"/>
          <p:cNvSpPr txBox="1"/>
          <p:nvPr/>
        </p:nvSpPr>
        <p:spPr>
          <a:xfrm>
            <a:off x="1304849" y="6510528"/>
            <a:ext cx="43434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Eliminates the need to select controls from scratch; provides a vetted foundation.</a:t>
            </a:r>
            <a:endParaRPr lang="en-US" sz="1000" dirty="0"/>
          </a:p>
        </p:txBody>
      </p:sp>
      <p:sp>
        <p:nvSpPr>
          <p:cNvPr id="26" name="Shape 14"/>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7" name="Image 10" descr="preencoded.png">    </p:cNvPr>
          <p:cNvPicPr>
            <a:picLocks noChangeAspect="1"/>
          </p:cNvPicPr>
          <p:nvPr/>
        </p:nvPicPr>
        <p:blipFill>
          <a:blip r:embed="rId11"/>
          <a:srcRect l="0" r="0" t="0" b="0"/>
          <a:stretch/>
        </p:blipFill>
        <p:spPr>
          <a:xfrm>
            <a:off x="6381598" y="1676095"/>
            <a:ext cx="228600" cy="228600"/>
          </a:xfrm>
          <a:prstGeom prst="rect">
            <a:avLst/>
          </a:prstGeom>
        </p:spPr>
      </p:pic>
      <p:sp>
        <p:nvSpPr>
          <p:cNvPr id="28" name="Text 15"/>
          <p:cNvSpPr txBox="1"/>
          <p:nvPr/>
        </p:nvSpPr>
        <p:spPr>
          <a:xfrm>
            <a:off x="6724498" y="1619402"/>
            <a:ext cx="3057754"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Step 2: Tailoring Activities</a:t>
            </a:r>
            <a:endParaRPr lang="en-US" sz="1800" dirty="0"/>
          </a:p>
        </p:txBody>
      </p:sp>
      <p:pic>
        <p:nvPicPr>
          <p:cNvPr id="29" name="Image 11" descr="preencoded.png">    </p:cNvPr>
          <p:cNvPicPr>
            <a:picLocks noChangeAspect="1"/>
          </p:cNvPicPr>
          <p:nvPr/>
        </p:nvPicPr>
        <p:blipFill>
          <a:blip r:embed="rId12"/>
          <a:srcRect l="-10" r="-10" t="0" b="0"/>
          <a:stretch/>
        </p:blipFill>
        <p:spPr>
          <a:xfrm>
            <a:off x="6381598" y="2324405"/>
            <a:ext cx="5238598" cy="1509674"/>
          </a:xfrm>
          <a:prstGeom prst="rect">
            <a:avLst/>
          </a:prstGeom>
        </p:spPr>
      </p:pic>
      <p:sp>
        <p:nvSpPr>
          <p:cNvPr id="30" name="Text 16"/>
          <p:cNvSpPr txBox="1"/>
          <p:nvPr/>
        </p:nvSpPr>
        <p:spPr>
          <a:xfrm>
            <a:off x="6905549" y="2553005"/>
            <a:ext cx="4601261" cy="267005"/>
          </a:xfrm>
          <a:prstGeom prst="rect">
            <a:avLst/>
          </a:prstGeom>
          <a:noFill/>
          <a:ln/>
        </p:spPr>
        <p:txBody>
          <a:bodyPr wrap="square" lIns="0" tIns="0" rIns="0" bIns="0" rtlCol="0" anchor="ctr"/>
          <a:lstStyle/>
          <a:p>
            <a:pPr algn="l" indent="0" marL="0">
              <a:buNone/>
            </a:pPr>
            <a:r>
              <a:rPr lang="en-US" sz="1300" b="1" dirty="0">
                <a:solidFill>
                  <a:srgbClr val="0F172A"/>
                </a:solidFill>
                <a:latin typeface="Roboto" pitchFamily="34" charset="0"/>
                <a:ea typeface="Roboto" pitchFamily="34" charset="-122"/>
                <a:cs typeface="Roboto" pitchFamily="34" charset="-120"/>
              </a:rPr>
              <a:t> Customizing the Fit</a:t>
            </a:r>
            <a:endParaRPr lang="en-US" sz="1300" dirty="0"/>
          </a:p>
        </p:txBody>
      </p:sp>
      <p:pic>
        <p:nvPicPr>
          <p:cNvPr id="31" name="Image 12" descr="preencoded.png">    </p:cNvPr>
          <p:cNvPicPr>
            <a:picLocks noChangeAspect="1"/>
          </p:cNvPicPr>
          <p:nvPr/>
        </p:nvPicPr>
        <p:blipFill>
          <a:blip r:embed="rId13"/>
          <a:srcRect l="0" r="0" t="0" b="0"/>
          <a:stretch/>
        </p:blipFill>
        <p:spPr>
          <a:xfrm>
            <a:off x="6657746" y="2598725"/>
            <a:ext cx="171907" cy="171907"/>
          </a:xfrm>
          <a:prstGeom prst="rect">
            <a:avLst/>
          </a:prstGeom>
        </p:spPr>
      </p:pic>
      <p:sp>
        <p:nvSpPr>
          <p:cNvPr id="32" name="Text 17"/>
          <p:cNvSpPr txBox="1"/>
          <p:nvPr/>
        </p:nvSpPr>
        <p:spPr>
          <a:xfrm>
            <a:off x="6657746" y="2910535"/>
            <a:ext cx="4810658" cy="695858"/>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Tailoring modifies the baseline to align with specific mission requirements, environments of operation, and risk tolerance. It is a mandatory RMF step.</a:t>
            </a:r>
            <a:endParaRPr lang="en-US" sz="1100" dirty="0"/>
          </a:p>
        </p:txBody>
      </p:sp>
      <p:sp>
        <p:nvSpPr>
          <p:cNvPr id="33" name="Shape 18"/>
          <p:cNvSpPr/>
          <p:nvPr/>
        </p:nvSpPr>
        <p:spPr>
          <a:xfrm>
            <a:off x="6381598" y="4062679"/>
            <a:ext cx="5238598" cy="3066898"/>
          </a:xfrm>
          <a:prstGeom prst="roundRect">
            <a:avLst>
              <a:gd name="adj" fmla="val 741"/>
            </a:avLst>
          </a:prstGeom>
          <a:solidFill>
            <a:srgbClr val="F5F3FF"/>
          </a:solidFill>
          <a:ln w="12700">
            <a:solidFill>
              <a:srgbClr val="EDE9FE"/>
            </a:solidFill>
            <a:prstDash val="solid"/>
          </a:ln>
        </p:spPr>
      </p:sp>
      <p:pic>
        <p:nvPicPr>
          <p:cNvPr id="34" name="Image 13" descr="preencoded.png">    </p:cNvPr>
          <p:cNvPicPr>
            <a:picLocks noChangeAspect="1"/>
          </p:cNvPicPr>
          <p:nvPr/>
        </p:nvPicPr>
        <p:blipFill>
          <a:blip r:embed="rId14"/>
          <a:srcRect l="0" r="0" t="0" b="0"/>
          <a:stretch/>
        </p:blipFill>
        <p:spPr>
          <a:xfrm>
            <a:off x="6620256" y="4453128"/>
            <a:ext cx="342900" cy="342900"/>
          </a:xfrm>
          <a:prstGeom prst="rect">
            <a:avLst/>
          </a:prstGeom>
        </p:spPr>
      </p:pic>
      <p:pic>
        <p:nvPicPr>
          <p:cNvPr id="35" name="Image 14" descr="preencoded.png">    </p:cNvPr>
          <p:cNvPicPr>
            <a:picLocks noChangeAspect="1"/>
          </p:cNvPicPr>
          <p:nvPr/>
        </p:nvPicPr>
        <p:blipFill>
          <a:blip r:embed="rId15"/>
          <a:srcRect l="0" r="0" t="0" b="0"/>
          <a:stretch/>
        </p:blipFill>
        <p:spPr>
          <a:xfrm>
            <a:off x="6715354" y="4548226"/>
            <a:ext cx="152705" cy="152705"/>
          </a:xfrm>
          <a:prstGeom prst="rect">
            <a:avLst/>
          </a:prstGeom>
        </p:spPr>
      </p:pic>
      <p:sp>
        <p:nvSpPr>
          <p:cNvPr id="36" name="Text 19"/>
          <p:cNvSpPr txBox="1"/>
          <p:nvPr/>
        </p:nvSpPr>
        <p:spPr>
          <a:xfrm>
            <a:off x="7114946" y="4453128"/>
            <a:ext cx="43818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Scoping Considerations</a:t>
            </a:r>
            <a:endParaRPr lang="en-US" sz="1200" dirty="0"/>
          </a:p>
        </p:txBody>
      </p:sp>
      <p:sp>
        <p:nvSpPr>
          <p:cNvPr id="37" name="Text 20"/>
          <p:cNvSpPr txBox="1"/>
          <p:nvPr/>
        </p:nvSpPr>
        <p:spPr>
          <a:xfrm>
            <a:off x="7114946" y="4720133"/>
            <a:ext cx="43434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Removing controls that do not apply (e.g., wireless controls for a system with no wireless capability).</a:t>
            </a:r>
            <a:endParaRPr lang="en-US" sz="1000" dirty="0"/>
          </a:p>
        </p:txBody>
      </p:sp>
      <p:pic>
        <p:nvPicPr>
          <p:cNvPr id="38" name="Image 15" descr="preencoded.png">    </p:cNvPr>
          <p:cNvPicPr>
            <a:picLocks noChangeAspect="1"/>
          </p:cNvPicPr>
          <p:nvPr/>
        </p:nvPicPr>
        <p:blipFill>
          <a:blip r:embed="rId16"/>
          <a:srcRect l="0" r="0" t="0" b="0"/>
          <a:stretch/>
        </p:blipFill>
        <p:spPr>
          <a:xfrm>
            <a:off x="6620256" y="5272430"/>
            <a:ext cx="342900" cy="342900"/>
          </a:xfrm>
          <a:prstGeom prst="rect">
            <a:avLst/>
          </a:prstGeom>
        </p:spPr>
      </p:pic>
      <p:pic>
        <p:nvPicPr>
          <p:cNvPr id="39" name="Image 16" descr="preencoded.png">    </p:cNvPr>
          <p:cNvPicPr>
            <a:picLocks noChangeAspect="1"/>
          </p:cNvPicPr>
          <p:nvPr/>
        </p:nvPicPr>
        <p:blipFill>
          <a:blip r:embed="rId17"/>
          <a:srcRect l="0" r="0" t="0" b="0"/>
          <a:stretch/>
        </p:blipFill>
        <p:spPr>
          <a:xfrm>
            <a:off x="6715354" y="5367528"/>
            <a:ext cx="152705" cy="152705"/>
          </a:xfrm>
          <a:prstGeom prst="rect">
            <a:avLst/>
          </a:prstGeom>
        </p:spPr>
      </p:pic>
      <p:sp>
        <p:nvSpPr>
          <p:cNvPr id="40" name="Text 21"/>
          <p:cNvSpPr txBox="1"/>
          <p:nvPr/>
        </p:nvSpPr>
        <p:spPr>
          <a:xfrm>
            <a:off x="7114946" y="5272430"/>
            <a:ext cx="43818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Parameterization (ODPs)</a:t>
            </a:r>
            <a:endParaRPr lang="en-US" sz="1200" dirty="0"/>
          </a:p>
        </p:txBody>
      </p:sp>
      <p:sp>
        <p:nvSpPr>
          <p:cNvPr id="41" name="Text 22"/>
          <p:cNvSpPr txBox="1"/>
          <p:nvPr/>
        </p:nvSpPr>
        <p:spPr>
          <a:xfrm>
            <a:off x="7114946" y="5539435"/>
            <a:ext cx="43434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Defining organization-specific values for variables (e.g., password length, lockout duration).</a:t>
            </a:r>
            <a:endParaRPr lang="en-US" sz="1000" dirty="0"/>
          </a:p>
        </p:txBody>
      </p:sp>
      <p:pic>
        <p:nvPicPr>
          <p:cNvPr id="42" name="Image 17" descr="preencoded.png">    </p:cNvPr>
          <p:cNvPicPr>
            <a:picLocks noChangeAspect="1"/>
          </p:cNvPicPr>
          <p:nvPr/>
        </p:nvPicPr>
        <p:blipFill>
          <a:blip r:embed="rId18"/>
          <a:srcRect l="0" r="0" t="0" b="0"/>
          <a:stretch/>
        </p:blipFill>
        <p:spPr>
          <a:xfrm>
            <a:off x="6620256" y="6091733"/>
            <a:ext cx="342900" cy="342900"/>
          </a:xfrm>
          <a:prstGeom prst="rect">
            <a:avLst/>
          </a:prstGeom>
        </p:spPr>
      </p:pic>
      <p:pic>
        <p:nvPicPr>
          <p:cNvPr id="43" name="Image 18" descr="preencoded.png">    </p:cNvPr>
          <p:cNvPicPr>
            <a:picLocks noChangeAspect="1"/>
          </p:cNvPicPr>
          <p:nvPr/>
        </p:nvPicPr>
        <p:blipFill>
          <a:blip r:embed="rId19"/>
          <a:srcRect l="-33" r="-33" t="0" b="0"/>
          <a:stretch/>
        </p:blipFill>
        <p:spPr>
          <a:xfrm>
            <a:off x="6705295" y="6186830"/>
            <a:ext cx="171907" cy="152705"/>
          </a:xfrm>
          <a:prstGeom prst="rect">
            <a:avLst/>
          </a:prstGeom>
        </p:spPr>
      </p:pic>
      <p:sp>
        <p:nvSpPr>
          <p:cNvPr id="44" name="Text 23"/>
          <p:cNvSpPr txBox="1"/>
          <p:nvPr/>
        </p:nvSpPr>
        <p:spPr>
          <a:xfrm>
            <a:off x="7114946" y="6091733"/>
            <a:ext cx="43818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Overlays &amp; Compensation</a:t>
            </a:r>
            <a:endParaRPr lang="en-US" sz="1200" dirty="0"/>
          </a:p>
        </p:txBody>
      </p:sp>
      <p:sp>
        <p:nvSpPr>
          <p:cNvPr id="45" name="Text 24"/>
          <p:cNvSpPr txBox="1"/>
          <p:nvPr/>
        </p:nvSpPr>
        <p:spPr>
          <a:xfrm>
            <a:off x="7114946" y="6357823"/>
            <a:ext cx="43434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Applying community overlays (e.g., ICS, Cloud) or implementing alternative compensating controls.</a:t>
            </a:r>
            <a:endParaRPr lang="en-US" sz="1000" dirty="0"/>
          </a:p>
        </p:txBody>
      </p:sp>
      <p:sp>
        <p:nvSpPr>
          <p:cNvPr id="46" name="Shape 25"/>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47" name="Shape 26"/>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48" name="Image 19" descr="preencoded.png">    </p:cNvPr>
          <p:cNvPicPr>
            <a:picLocks noChangeAspect="1"/>
          </p:cNvPicPr>
          <p:nvPr/>
        </p:nvPicPr>
        <p:blipFill>
          <a:blip r:embed="rId20"/>
          <a:srcRect l="-33" r="-33" t="0" b="0"/>
          <a:stretch/>
        </p:blipFill>
        <p:spPr>
          <a:xfrm>
            <a:off x="571500" y="286207"/>
            <a:ext cx="171907" cy="152705"/>
          </a:xfrm>
          <a:prstGeom prst="rect">
            <a:avLst/>
          </a:prstGeom>
        </p:spPr>
      </p:pic>
      <p:sp>
        <p:nvSpPr>
          <p:cNvPr id="49" name="Text 27"/>
          <p:cNvSpPr txBox="1"/>
          <p:nvPr/>
        </p:nvSpPr>
        <p:spPr>
          <a:xfrm>
            <a:off x="819302" y="286207"/>
            <a:ext cx="144200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Selection</a:t>
            </a:r>
            <a:endParaRPr lang="en-US" sz="900" dirty="0"/>
          </a:p>
        </p:txBody>
      </p:sp>
      <p:sp>
        <p:nvSpPr>
          <p:cNvPr id="50" name="Text 28"/>
          <p:cNvSpPr txBox="1"/>
          <p:nvPr/>
        </p:nvSpPr>
        <p:spPr>
          <a:xfrm>
            <a:off x="571500" y="476402"/>
            <a:ext cx="784463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Baselines and Tailoring (SP 800-53B)</a:t>
            </a:r>
            <a:endParaRPr lang="en-US" sz="2700" dirty="0"/>
          </a:p>
        </p:txBody>
      </p:sp>
      <p:pic>
        <p:nvPicPr>
          <p:cNvPr id="51" name="Image 20" descr="preencoded.png">    </p:cNvPr>
          <p:cNvPicPr>
            <a:picLocks noChangeAspect="1"/>
          </p:cNvPicPr>
          <p:nvPr/>
        </p:nvPicPr>
        <p:blipFill>
          <a:blip r:embed="rId21">
            <a:alphaModFix amt="80000"/>
          </a:blip>
          <a:srcRect l="0" r="0" t="0" b="0"/>
          <a:stretch/>
        </p:blipFill>
        <p:spPr>
          <a:xfrm>
            <a:off x="11162995" y="338328"/>
            <a:ext cx="457200" cy="457200"/>
          </a:xfrm>
          <a:prstGeom prst="rect">
            <a:avLst/>
          </a:prstGeom>
        </p:spPr>
      </p:pic>
      <p:sp>
        <p:nvSpPr>
          <p:cNvPr id="52" name="Shape 29"/>
          <p:cNvSpPr/>
          <p:nvPr/>
        </p:nvSpPr>
        <p:spPr>
          <a:xfrm>
            <a:off x="0" y="7605979"/>
            <a:ext cx="12191695" cy="200254"/>
          </a:xfrm>
          <a:prstGeom prst="rect">
            <a:avLst/>
          </a:prstGeom>
          <a:solidFill>
            <a:srgbClr val="F1F5F9"/>
          </a:solidFill>
          <a:ln/>
        </p:spPr>
      </p:sp>
      <p:sp>
        <p:nvSpPr>
          <p:cNvPr id="53" name="Shape 30"/>
          <p:cNvSpPr/>
          <p:nvPr/>
        </p:nvSpPr>
        <p:spPr>
          <a:xfrm>
            <a:off x="0" y="7605979"/>
            <a:ext cx="12191695" cy="9144"/>
          </a:xfrm>
          <a:prstGeom prst="rect">
            <a:avLst/>
          </a:prstGeom>
          <a:solidFill>
            <a:srgbClr val="E2E8F0"/>
          </a:solidFill>
          <a:ln w="12700">
            <a:solidFill>
              <a:srgbClr val="E2E8F0">
                <a:alpha val="0"/>
              </a:srgbClr>
            </a:solidFill>
            <a:prstDash val="solid"/>
          </a:ln>
        </p:spPr>
      </p:sp>
      <p:sp>
        <p:nvSpPr>
          <p:cNvPr id="54" name="Text 31"/>
          <p:cNvSpPr txBox="1"/>
          <p:nvPr/>
        </p:nvSpPr>
        <p:spPr>
          <a:xfrm>
            <a:off x="571500" y="7615123"/>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5" name="Text 32"/>
          <p:cNvSpPr txBox="1"/>
          <p:nvPr/>
        </p:nvSpPr>
        <p:spPr>
          <a:xfrm>
            <a:off x="11177626" y="7615123"/>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13</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159105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Document Ecosystem</a:t>
            </a:r>
            <a:endParaRPr lang="en-US" sz="900" dirty="0"/>
          </a:p>
        </p:txBody>
      </p:sp>
      <p:sp>
        <p:nvSpPr>
          <p:cNvPr id="8" name="Text 5"/>
          <p:cNvSpPr txBox="1"/>
          <p:nvPr/>
        </p:nvSpPr>
        <p:spPr>
          <a:xfrm>
            <a:off x="571500" y="476402"/>
            <a:ext cx="508040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Assessment (SP 800-53A)</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277295" y="338328"/>
            <a:ext cx="342900" cy="457200"/>
          </a:xfrm>
          <a:prstGeom prst="rect">
            <a:avLst/>
          </a:prstGeom>
        </p:spPr>
      </p:pic>
      <p:pic>
        <p:nvPicPr>
          <p:cNvPr id="10" name="Image 2" descr="preencoded.png">    </p:cNvPr>
          <p:cNvPicPr>
            <a:picLocks noChangeAspect="1"/>
          </p:cNvPicPr>
          <p:nvPr/>
        </p:nvPicPr>
        <p:blipFill>
          <a:blip r:embed="rId3"/>
          <a:srcRect l="0" r="0" t="-2" b="-2"/>
          <a:stretch/>
        </p:blipFill>
        <p:spPr>
          <a:xfrm>
            <a:off x="0" y="1143000"/>
            <a:ext cx="12191695" cy="6650431"/>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676095"/>
            <a:ext cx="228600" cy="228600"/>
          </a:xfrm>
          <a:prstGeom prst="rect">
            <a:avLst/>
          </a:prstGeom>
        </p:spPr>
      </p:pic>
      <p:sp>
        <p:nvSpPr>
          <p:cNvPr id="13" name="Text 7"/>
          <p:cNvSpPr txBox="1"/>
          <p:nvPr/>
        </p:nvSpPr>
        <p:spPr>
          <a:xfrm>
            <a:off x="914400" y="1619402"/>
            <a:ext cx="2496312"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Assessment Methods</a:t>
            </a:r>
            <a:endParaRPr lang="en-US" sz="1800" dirty="0"/>
          </a:p>
        </p:txBody>
      </p:sp>
      <p:pic>
        <p:nvPicPr>
          <p:cNvPr id="14" name="Image 4" descr="preencoded.png">    </p:cNvPr>
          <p:cNvPicPr>
            <a:picLocks noChangeAspect="1"/>
          </p:cNvPicPr>
          <p:nvPr/>
        </p:nvPicPr>
        <p:blipFill>
          <a:blip r:embed="rId5"/>
          <a:srcRect l="-11" r="-11" t="0" b="0"/>
          <a:stretch/>
        </p:blipFill>
        <p:spPr>
          <a:xfrm>
            <a:off x="571500" y="2324405"/>
            <a:ext cx="5238598" cy="1218895"/>
          </a:xfrm>
          <a:prstGeom prst="rect">
            <a:avLst/>
          </a:prstGeom>
        </p:spPr>
      </p:pic>
      <p:sp>
        <p:nvSpPr>
          <p:cNvPr id="15" name="Text 8"/>
          <p:cNvSpPr txBox="1"/>
          <p:nvPr/>
        </p:nvSpPr>
        <p:spPr>
          <a:xfrm>
            <a:off x="1086307"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The "How" of Assessment</a:t>
            </a:r>
            <a:endParaRPr lang="en-US" sz="1300" dirty="0"/>
          </a:p>
        </p:txBody>
      </p:sp>
      <p:pic>
        <p:nvPicPr>
          <p:cNvPr id="16" name="Image 5" descr="preencoded.png">    </p:cNvPr>
          <p:cNvPicPr>
            <a:picLocks noChangeAspect="1"/>
          </p:cNvPicPr>
          <p:nvPr/>
        </p:nvPicPr>
        <p:blipFill>
          <a:blip r:embed="rId6"/>
          <a:srcRect l="0" r="0" t="0" b="0"/>
          <a:stretch/>
        </p:blipFill>
        <p:spPr>
          <a:xfrm>
            <a:off x="838505" y="2592324"/>
            <a:ext cx="171907" cy="171907"/>
          </a:xfrm>
          <a:prstGeom prst="rect">
            <a:avLst/>
          </a:prstGeom>
        </p:spPr>
      </p:pic>
      <p:sp>
        <p:nvSpPr>
          <p:cNvPr id="17" name="Text 9"/>
          <p:cNvSpPr txBox="1"/>
          <p:nvPr/>
        </p:nvSpPr>
        <p:spPr>
          <a:xfrm>
            <a:off x="838505"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SP 800-53A defines three primary methods assessors use to gather evidence and determine control effectiveness.</a:t>
            </a:r>
            <a:endParaRPr lang="en-US" sz="1100" dirty="0"/>
          </a:p>
        </p:txBody>
      </p:sp>
      <p:sp>
        <p:nvSpPr>
          <p:cNvPr id="18" name="Shape 10"/>
          <p:cNvSpPr/>
          <p:nvPr/>
        </p:nvSpPr>
        <p:spPr>
          <a:xfrm>
            <a:off x="571500" y="3771900"/>
            <a:ext cx="5238598" cy="3552444"/>
          </a:xfrm>
          <a:prstGeom prst="roundRect">
            <a:avLst>
              <a:gd name="adj" fmla="val 552"/>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1358" r="-1358" t="0" b="0"/>
          <a:stretch/>
        </p:blipFill>
        <p:spPr>
          <a:xfrm>
            <a:off x="809244" y="4048049"/>
            <a:ext cx="95098" cy="123444"/>
          </a:xfrm>
          <a:prstGeom prst="rect">
            <a:avLst/>
          </a:prstGeom>
        </p:spPr>
      </p:pic>
      <p:sp>
        <p:nvSpPr>
          <p:cNvPr id="20" name="Shape 11"/>
          <p:cNvSpPr/>
          <p:nvPr/>
        </p:nvSpPr>
        <p:spPr>
          <a:xfrm>
            <a:off x="1019556" y="4009644"/>
            <a:ext cx="761695" cy="267005"/>
          </a:xfrm>
          <a:prstGeom prst="roundRect">
            <a:avLst>
              <a:gd name="adj" fmla="val 342465"/>
            </a:avLst>
          </a:prstGeom>
          <a:solidFill>
            <a:srgbClr val="DBEAFE"/>
          </a:solidFill>
          <a:ln w="12700">
            <a:solidFill>
              <a:srgbClr val="FFFFFF">
                <a:alpha val="0"/>
              </a:srgbClr>
            </a:solidFill>
            <a:prstDash val="solid"/>
          </a:ln>
        </p:spPr>
      </p:sp>
      <p:sp>
        <p:nvSpPr>
          <p:cNvPr id="21" name="Text 12"/>
          <p:cNvSpPr txBox="1"/>
          <p:nvPr/>
        </p:nvSpPr>
        <p:spPr>
          <a:xfrm>
            <a:off x="1019556" y="4009644"/>
            <a:ext cx="819302" cy="267005"/>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1E40AF"/>
                </a:solidFill>
                <a:latin typeface="Roboto" pitchFamily="34" charset="0"/>
                <a:ea typeface="Roboto" pitchFamily="34" charset="-122"/>
                <a:cs typeface="Roboto" pitchFamily="34" charset="-120"/>
              </a:rPr>
              <a:t>EXAMINE</a:t>
            </a:r>
            <a:endParaRPr lang="en-US" sz="900" dirty="0"/>
          </a:p>
        </p:txBody>
      </p:sp>
      <p:sp>
        <p:nvSpPr>
          <p:cNvPr id="22" name="Text 13"/>
          <p:cNvSpPr txBox="1"/>
          <p:nvPr/>
        </p:nvSpPr>
        <p:spPr>
          <a:xfrm>
            <a:off x="1848002" y="4063594"/>
            <a:ext cx="159837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Reviewing Artifacts</a:t>
            </a:r>
            <a:endParaRPr lang="en-US" sz="1200" dirty="0"/>
          </a:p>
        </p:txBody>
      </p:sp>
      <p:sp>
        <p:nvSpPr>
          <p:cNvPr id="23" name="Text 14"/>
          <p:cNvSpPr txBox="1"/>
          <p:nvPr/>
        </p:nvSpPr>
        <p:spPr>
          <a:xfrm>
            <a:off x="1019556" y="4383634"/>
            <a:ext cx="4629607"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Reviewing documents, records, logs, configurations, and plans to check for compliance and accuracy.</a:t>
            </a:r>
            <a:endParaRPr lang="en-US" sz="1000" dirty="0"/>
          </a:p>
        </p:txBody>
      </p:sp>
      <p:pic>
        <p:nvPicPr>
          <p:cNvPr id="24" name="Image 7" descr="preencoded.png">    </p:cNvPr>
          <p:cNvPicPr>
            <a:picLocks noChangeAspect="1"/>
          </p:cNvPicPr>
          <p:nvPr/>
        </p:nvPicPr>
        <p:blipFill>
          <a:blip r:embed="rId8"/>
          <a:srcRect l="0" r="0" t="-524" b="-524"/>
          <a:stretch/>
        </p:blipFill>
        <p:spPr>
          <a:xfrm>
            <a:off x="809244" y="4955134"/>
            <a:ext cx="152705" cy="123444"/>
          </a:xfrm>
          <a:prstGeom prst="rect">
            <a:avLst/>
          </a:prstGeom>
        </p:spPr>
      </p:pic>
      <p:sp>
        <p:nvSpPr>
          <p:cNvPr id="25" name="Shape 15"/>
          <p:cNvSpPr/>
          <p:nvPr/>
        </p:nvSpPr>
        <p:spPr>
          <a:xfrm>
            <a:off x="1076249" y="4916729"/>
            <a:ext cx="866851" cy="267005"/>
          </a:xfrm>
          <a:prstGeom prst="roundRect">
            <a:avLst>
              <a:gd name="adj" fmla="val 342465"/>
            </a:avLst>
          </a:prstGeom>
          <a:solidFill>
            <a:srgbClr val="DCFCE7"/>
          </a:solidFill>
          <a:ln w="12700">
            <a:solidFill>
              <a:srgbClr val="FFFFFF">
                <a:alpha val="0"/>
              </a:srgbClr>
            </a:solidFill>
            <a:prstDash val="solid"/>
          </a:ln>
        </p:spPr>
      </p:sp>
      <p:sp>
        <p:nvSpPr>
          <p:cNvPr id="26" name="Text 16"/>
          <p:cNvSpPr txBox="1"/>
          <p:nvPr/>
        </p:nvSpPr>
        <p:spPr>
          <a:xfrm>
            <a:off x="1076249" y="4916729"/>
            <a:ext cx="924458" cy="267005"/>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166534"/>
                </a:solidFill>
                <a:latin typeface="Roboto" pitchFamily="34" charset="0"/>
                <a:ea typeface="Roboto" pitchFamily="34" charset="-122"/>
                <a:cs typeface="Roboto" pitchFamily="34" charset="-120"/>
              </a:rPr>
              <a:t>INTERVIEW</a:t>
            </a:r>
            <a:endParaRPr lang="en-US" sz="900" dirty="0"/>
          </a:p>
        </p:txBody>
      </p:sp>
      <p:sp>
        <p:nvSpPr>
          <p:cNvPr id="27" name="Text 17"/>
          <p:cNvSpPr txBox="1"/>
          <p:nvPr/>
        </p:nvSpPr>
        <p:spPr>
          <a:xfrm>
            <a:off x="2010766" y="4969764"/>
            <a:ext cx="167792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Talking to Personnel</a:t>
            </a:r>
            <a:endParaRPr lang="en-US" sz="1200" dirty="0"/>
          </a:p>
        </p:txBody>
      </p:sp>
      <p:sp>
        <p:nvSpPr>
          <p:cNvPr id="28" name="Text 18"/>
          <p:cNvSpPr txBox="1"/>
          <p:nvPr/>
        </p:nvSpPr>
        <p:spPr>
          <a:xfrm>
            <a:off x="1076249" y="5289804"/>
            <a:ext cx="45720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Discussions with individuals to facilitate understanding, clarify policies, or verify roles and responsibilities.</a:t>
            </a:r>
            <a:endParaRPr lang="en-US" sz="1000" dirty="0"/>
          </a:p>
        </p:txBody>
      </p:sp>
      <p:pic>
        <p:nvPicPr>
          <p:cNvPr id="29" name="Image 8" descr="preencoded.png">    </p:cNvPr>
          <p:cNvPicPr>
            <a:picLocks noChangeAspect="1"/>
          </p:cNvPicPr>
          <p:nvPr/>
        </p:nvPicPr>
        <p:blipFill>
          <a:blip r:embed="rId9"/>
          <a:srcRect l="0" r="0" t="0" b="0"/>
          <a:stretch/>
        </p:blipFill>
        <p:spPr>
          <a:xfrm>
            <a:off x="809244" y="5861304"/>
            <a:ext cx="123444" cy="123444"/>
          </a:xfrm>
          <a:prstGeom prst="rect">
            <a:avLst/>
          </a:prstGeom>
        </p:spPr>
      </p:pic>
      <p:sp>
        <p:nvSpPr>
          <p:cNvPr id="30" name="Shape 19"/>
          <p:cNvSpPr/>
          <p:nvPr/>
        </p:nvSpPr>
        <p:spPr>
          <a:xfrm>
            <a:off x="1047902" y="5823814"/>
            <a:ext cx="523951" cy="267005"/>
          </a:xfrm>
          <a:prstGeom prst="roundRect">
            <a:avLst>
              <a:gd name="adj" fmla="val 342465"/>
            </a:avLst>
          </a:prstGeom>
          <a:solidFill>
            <a:srgbClr val="FEF3C7"/>
          </a:solidFill>
          <a:ln w="12700">
            <a:solidFill>
              <a:srgbClr val="FFFFFF">
                <a:alpha val="0"/>
              </a:srgbClr>
            </a:solidFill>
            <a:prstDash val="solid"/>
          </a:ln>
        </p:spPr>
      </p:sp>
      <p:sp>
        <p:nvSpPr>
          <p:cNvPr id="31" name="Text 20"/>
          <p:cNvSpPr txBox="1"/>
          <p:nvPr/>
        </p:nvSpPr>
        <p:spPr>
          <a:xfrm>
            <a:off x="1047902" y="5823814"/>
            <a:ext cx="581558" cy="267005"/>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92400E"/>
                </a:solidFill>
                <a:latin typeface="Roboto" pitchFamily="34" charset="0"/>
                <a:ea typeface="Roboto" pitchFamily="34" charset="-122"/>
                <a:cs typeface="Roboto" pitchFamily="34" charset="-120"/>
              </a:rPr>
              <a:t>TEST</a:t>
            </a:r>
            <a:endParaRPr lang="en-US" sz="900" dirty="0"/>
          </a:p>
        </p:txBody>
      </p:sp>
      <p:sp>
        <p:nvSpPr>
          <p:cNvPr id="32" name="Text 21"/>
          <p:cNvSpPr txBox="1"/>
          <p:nvPr/>
        </p:nvSpPr>
        <p:spPr>
          <a:xfrm>
            <a:off x="1645920" y="5876849"/>
            <a:ext cx="1938528"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Exercising Mechanisms</a:t>
            </a:r>
            <a:endParaRPr lang="en-US" sz="1200" dirty="0"/>
          </a:p>
        </p:txBody>
      </p:sp>
      <p:sp>
        <p:nvSpPr>
          <p:cNvPr id="33" name="Text 22"/>
          <p:cNvSpPr txBox="1"/>
          <p:nvPr/>
        </p:nvSpPr>
        <p:spPr>
          <a:xfrm>
            <a:off x="1047902" y="619688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Exercising system components to verify behavior under specified conditions (e.g., penetration testing, password attempts).</a:t>
            </a:r>
            <a:endParaRPr lang="en-US" sz="1000" dirty="0"/>
          </a:p>
        </p:txBody>
      </p:sp>
      <p:sp>
        <p:nvSpPr>
          <p:cNvPr id="34" name="Shape 23"/>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5" name="Image 9" descr="preencoded.png">    </p:cNvPr>
          <p:cNvPicPr>
            <a:picLocks noChangeAspect="1"/>
          </p:cNvPicPr>
          <p:nvPr/>
        </p:nvPicPr>
        <p:blipFill>
          <a:blip r:embed="rId10"/>
          <a:srcRect l="0" r="0" t="-45" b="-45"/>
          <a:stretch/>
        </p:blipFill>
        <p:spPr>
          <a:xfrm>
            <a:off x="6381598" y="1676095"/>
            <a:ext cx="256946" cy="228600"/>
          </a:xfrm>
          <a:prstGeom prst="rect">
            <a:avLst/>
          </a:prstGeom>
        </p:spPr>
      </p:pic>
      <p:sp>
        <p:nvSpPr>
          <p:cNvPr id="36" name="Text 24"/>
          <p:cNvSpPr txBox="1"/>
          <p:nvPr/>
        </p:nvSpPr>
        <p:spPr>
          <a:xfrm>
            <a:off x="6752844" y="1619402"/>
            <a:ext cx="2991002"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Objects &amp; Determinations</a:t>
            </a:r>
            <a:endParaRPr lang="en-US" sz="1800" dirty="0"/>
          </a:p>
        </p:txBody>
      </p:sp>
      <p:pic>
        <p:nvPicPr>
          <p:cNvPr id="37" name="Image 10" descr="preencoded.png">    </p:cNvPr>
          <p:cNvPicPr>
            <a:picLocks noChangeAspect="1"/>
          </p:cNvPicPr>
          <p:nvPr/>
        </p:nvPicPr>
        <p:blipFill>
          <a:blip r:embed="rId11"/>
          <a:srcRect l="-11" r="-11" t="0" b="0"/>
          <a:stretch/>
        </p:blipFill>
        <p:spPr>
          <a:xfrm>
            <a:off x="6381598" y="2324405"/>
            <a:ext cx="5238598" cy="1218895"/>
          </a:xfrm>
          <a:prstGeom prst="rect">
            <a:avLst/>
          </a:prstGeom>
        </p:spPr>
      </p:pic>
      <p:sp>
        <p:nvSpPr>
          <p:cNvPr id="38" name="Text 25"/>
          <p:cNvSpPr txBox="1"/>
          <p:nvPr/>
        </p:nvSpPr>
        <p:spPr>
          <a:xfrm>
            <a:off x="6896405"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The "What" of Assessment</a:t>
            </a:r>
            <a:endParaRPr lang="en-US" sz="1300" dirty="0"/>
          </a:p>
        </p:txBody>
      </p:sp>
      <p:pic>
        <p:nvPicPr>
          <p:cNvPr id="39" name="Image 11" descr="preencoded.png">    </p:cNvPr>
          <p:cNvPicPr>
            <a:picLocks noChangeAspect="1"/>
          </p:cNvPicPr>
          <p:nvPr/>
        </p:nvPicPr>
        <p:blipFill>
          <a:blip r:embed="rId12"/>
          <a:srcRect l="0" r="0" t="0" b="0"/>
          <a:stretch/>
        </p:blipFill>
        <p:spPr>
          <a:xfrm>
            <a:off x="6648602" y="2592324"/>
            <a:ext cx="171907" cy="171907"/>
          </a:xfrm>
          <a:prstGeom prst="rect">
            <a:avLst/>
          </a:prstGeom>
        </p:spPr>
      </p:pic>
      <p:sp>
        <p:nvSpPr>
          <p:cNvPr id="40" name="Text 26"/>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Assessment objects identify the specific items being assessed (Specifications, Mechanisms, Activities) using the chosen methods.</a:t>
            </a:r>
            <a:endParaRPr lang="en-US" sz="1100" dirty="0"/>
          </a:p>
        </p:txBody>
      </p:sp>
      <p:sp>
        <p:nvSpPr>
          <p:cNvPr id="41" name="Shape 27"/>
          <p:cNvSpPr/>
          <p:nvPr/>
        </p:nvSpPr>
        <p:spPr>
          <a:xfrm>
            <a:off x="6381598" y="3771900"/>
            <a:ext cx="5238598" cy="3552444"/>
          </a:xfrm>
          <a:prstGeom prst="roundRect">
            <a:avLst>
              <a:gd name="adj" fmla="val 552"/>
            </a:avLst>
          </a:prstGeom>
          <a:solidFill>
            <a:srgbClr val="F9FAFB"/>
          </a:solidFill>
          <a:ln w="12700">
            <a:solidFill>
              <a:srgbClr val="E5E7EB"/>
            </a:solidFill>
            <a:prstDash val="solid"/>
          </a:ln>
        </p:spPr>
      </p:sp>
      <p:sp>
        <p:nvSpPr>
          <p:cNvPr id="42" name="Shape 28"/>
          <p:cNvSpPr/>
          <p:nvPr/>
        </p:nvSpPr>
        <p:spPr>
          <a:xfrm>
            <a:off x="6620256" y="4315054"/>
            <a:ext cx="4762195" cy="9144"/>
          </a:xfrm>
          <a:prstGeom prst="rect">
            <a:avLst/>
          </a:prstGeom>
          <a:solidFill>
            <a:srgbClr val="E5E7EB"/>
          </a:solidFill>
          <a:ln w="12700">
            <a:solidFill>
              <a:srgbClr val="E5E7EB">
                <a:alpha val="0"/>
              </a:srgbClr>
            </a:solidFill>
            <a:prstDash val="solid"/>
          </a:ln>
        </p:spPr>
      </p:sp>
      <p:sp>
        <p:nvSpPr>
          <p:cNvPr id="43" name="Text 29"/>
          <p:cNvSpPr txBox="1"/>
          <p:nvPr/>
        </p:nvSpPr>
        <p:spPr>
          <a:xfrm>
            <a:off x="6620256" y="4009644"/>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Assessment Objects</a:t>
            </a:r>
            <a:endParaRPr lang="en-US" sz="1200" dirty="0"/>
          </a:p>
        </p:txBody>
      </p:sp>
      <p:sp>
        <p:nvSpPr>
          <p:cNvPr id="44" name="Shape 30"/>
          <p:cNvSpPr/>
          <p:nvPr/>
        </p:nvSpPr>
        <p:spPr>
          <a:xfrm>
            <a:off x="6620256" y="4438498"/>
            <a:ext cx="1209751" cy="286207"/>
          </a:xfrm>
          <a:prstGeom prst="roundRect">
            <a:avLst>
              <a:gd name="adj" fmla="val 42599"/>
            </a:avLst>
          </a:prstGeom>
          <a:solidFill>
            <a:srgbClr val="F5F3FF"/>
          </a:solidFill>
          <a:ln w="12700">
            <a:solidFill>
              <a:srgbClr val="E2E8F0"/>
            </a:solidFill>
            <a:prstDash val="solid"/>
          </a:ln>
        </p:spPr>
      </p:sp>
      <p:sp>
        <p:nvSpPr>
          <p:cNvPr id="45" name="Shape 31"/>
          <p:cNvSpPr/>
          <p:nvPr/>
        </p:nvSpPr>
        <p:spPr>
          <a:xfrm>
            <a:off x="6620256" y="4438498"/>
            <a:ext cx="28346" cy="286207"/>
          </a:xfrm>
          <a:prstGeom prst="roundRect">
            <a:avLst>
              <a:gd name="adj" fmla="val 430114"/>
            </a:avLst>
          </a:prstGeom>
          <a:solidFill>
            <a:srgbClr val="6366F1"/>
          </a:solidFill>
          <a:ln w="12700">
            <a:solidFill>
              <a:srgbClr val="6366F1">
                <a:alpha val="0"/>
              </a:srgbClr>
            </a:solidFill>
            <a:prstDash val="solid"/>
          </a:ln>
        </p:spPr>
      </p:sp>
      <p:sp>
        <p:nvSpPr>
          <p:cNvPr id="46" name="Text 32"/>
          <p:cNvSpPr txBox="1"/>
          <p:nvPr/>
        </p:nvSpPr>
        <p:spPr>
          <a:xfrm>
            <a:off x="7069226" y="4438498"/>
            <a:ext cx="818388"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4338CA"/>
                </a:solidFill>
                <a:latin typeface="Roboto" pitchFamily="34" charset="0"/>
                <a:ea typeface="Roboto" pitchFamily="34" charset="-122"/>
                <a:cs typeface="Roboto" pitchFamily="34" charset="-120"/>
              </a:rPr>
              <a:t> Specifications</a:t>
            </a:r>
            <a:endParaRPr lang="en-US" sz="900" dirty="0"/>
          </a:p>
        </p:txBody>
      </p:sp>
      <p:pic>
        <p:nvPicPr>
          <p:cNvPr id="47" name="Image 12" descr="preencoded.png">    </p:cNvPr>
          <p:cNvPicPr>
            <a:picLocks noChangeAspect="1"/>
          </p:cNvPicPr>
          <p:nvPr/>
        </p:nvPicPr>
        <p:blipFill>
          <a:blip r:embed="rId13"/>
          <a:srcRect l="-1358" r="-1358" t="0" b="0"/>
          <a:stretch/>
        </p:blipFill>
        <p:spPr>
          <a:xfrm>
            <a:off x="6762902" y="4510735"/>
            <a:ext cx="95098" cy="123444"/>
          </a:xfrm>
          <a:prstGeom prst="rect">
            <a:avLst/>
          </a:prstGeom>
        </p:spPr>
      </p:pic>
      <p:sp>
        <p:nvSpPr>
          <p:cNvPr id="48" name="Shape 33"/>
          <p:cNvSpPr/>
          <p:nvPr/>
        </p:nvSpPr>
        <p:spPr>
          <a:xfrm>
            <a:off x="7980883" y="4438498"/>
            <a:ext cx="1190549" cy="286207"/>
          </a:xfrm>
          <a:prstGeom prst="roundRect">
            <a:avLst>
              <a:gd name="adj" fmla="val 42599"/>
            </a:avLst>
          </a:prstGeom>
          <a:solidFill>
            <a:srgbClr val="FDF2F8"/>
          </a:solidFill>
          <a:ln w="12700">
            <a:solidFill>
              <a:srgbClr val="E2E8F0"/>
            </a:solidFill>
            <a:prstDash val="solid"/>
          </a:ln>
        </p:spPr>
      </p:sp>
      <p:sp>
        <p:nvSpPr>
          <p:cNvPr id="49" name="Shape 34"/>
          <p:cNvSpPr/>
          <p:nvPr/>
        </p:nvSpPr>
        <p:spPr>
          <a:xfrm>
            <a:off x="7980883" y="4438498"/>
            <a:ext cx="28346" cy="286207"/>
          </a:xfrm>
          <a:prstGeom prst="roundRect">
            <a:avLst>
              <a:gd name="adj" fmla="val 430114"/>
            </a:avLst>
          </a:prstGeom>
          <a:solidFill>
            <a:srgbClr val="EC4899"/>
          </a:solidFill>
          <a:ln w="12700">
            <a:solidFill>
              <a:srgbClr val="EC4899">
                <a:alpha val="0"/>
              </a:srgbClr>
            </a:solidFill>
            <a:prstDash val="solid"/>
          </a:ln>
        </p:spPr>
      </p:sp>
      <p:sp>
        <p:nvSpPr>
          <p:cNvPr id="50" name="Text 35"/>
          <p:cNvSpPr txBox="1"/>
          <p:nvPr/>
        </p:nvSpPr>
        <p:spPr>
          <a:xfrm>
            <a:off x="8487461" y="4438498"/>
            <a:ext cx="741578"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BE185D"/>
                </a:solidFill>
                <a:latin typeface="Roboto" pitchFamily="34" charset="0"/>
                <a:ea typeface="Roboto" pitchFamily="34" charset="-122"/>
                <a:cs typeface="Roboto" pitchFamily="34" charset="-120"/>
              </a:rPr>
              <a:t> Mechanisms</a:t>
            </a:r>
            <a:endParaRPr lang="en-US" sz="900" dirty="0"/>
          </a:p>
        </p:txBody>
      </p:sp>
      <p:pic>
        <p:nvPicPr>
          <p:cNvPr id="51" name="Image 13" descr="preencoded.png">    </p:cNvPr>
          <p:cNvPicPr>
            <a:picLocks noChangeAspect="1"/>
          </p:cNvPicPr>
          <p:nvPr/>
        </p:nvPicPr>
        <p:blipFill>
          <a:blip r:embed="rId14"/>
          <a:srcRect l="0" r="0" t="-524" b="-524"/>
          <a:stretch/>
        </p:blipFill>
        <p:spPr>
          <a:xfrm>
            <a:off x="8123530" y="4510735"/>
            <a:ext cx="152705" cy="123444"/>
          </a:xfrm>
          <a:prstGeom prst="rect">
            <a:avLst/>
          </a:prstGeom>
        </p:spPr>
      </p:pic>
      <p:sp>
        <p:nvSpPr>
          <p:cNvPr id="52" name="Shape 36"/>
          <p:cNvSpPr/>
          <p:nvPr/>
        </p:nvSpPr>
        <p:spPr>
          <a:xfrm>
            <a:off x="9320479" y="4438498"/>
            <a:ext cx="1000354" cy="286207"/>
          </a:xfrm>
          <a:prstGeom prst="roundRect">
            <a:avLst>
              <a:gd name="adj" fmla="val 42599"/>
            </a:avLst>
          </a:prstGeom>
          <a:solidFill>
            <a:srgbClr val="F0FDFA"/>
          </a:solidFill>
          <a:ln w="12700">
            <a:solidFill>
              <a:srgbClr val="E2E8F0"/>
            </a:solidFill>
            <a:prstDash val="solid"/>
          </a:ln>
        </p:spPr>
      </p:sp>
      <p:sp>
        <p:nvSpPr>
          <p:cNvPr id="53" name="Shape 37"/>
          <p:cNvSpPr/>
          <p:nvPr/>
        </p:nvSpPr>
        <p:spPr>
          <a:xfrm>
            <a:off x="9320479" y="4438498"/>
            <a:ext cx="28346" cy="286207"/>
          </a:xfrm>
          <a:prstGeom prst="roundRect">
            <a:avLst>
              <a:gd name="adj" fmla="val 430114"/>
            </a:avLst>
          </a:prstGeom>
          <a:solidFill>
            <a:srgbClr val="14B8A6"/>
          </a:solidFill>
          <a:ln w="12700">
            <a:solidFill>
              <a:srgbClr val="14B8A6">
                <a:alpha val="0"/>
              </a:srgbClr>
            </a:solidFill>
            <a:prstDash val="solid"/>
          </a:ln>
        </p:spPr>
      </p:sp>
      <p:sp>
        <p:nvSpPr>
          <p:cNvPr id="54" name="Text 38"/>
          <p:cNvSpPr txBox="1"/>
          <p:nvPr/>
        </p:nvSpPr>
        <p:spPr>
          <a:xfrm>
            <a:off x="9827057" y="4438498"/>
            <a:ext cx="551383"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0F766E"/>
                </a:solidFill>
                <a:latin typeface="Roboto" pitchFamily="34" charset="0"/>
                <a:ea typeface="Roboto" pitchFamily="34" charset="-122"/>
                <a:cs typeface="Roboto" pitchFamily="34" charset="-120"/>
              </a:rPr>
              <a:t> Activities</a:t>
            </a:r>
            <a:endParaRPr lang="en-US" sz="900" dirty="0"/>
          </a:p>
        </p:txBody>
      </p:sp>
      <p:pic>
        <p:nvPicPr>
          <p:cNvPr id="55" name="Image 14" descr="preencoded.png">    </p:cNvPr>
          <p:cNvPicPr>
            <a:picLocks noChangeAspect="1"/>
          </p:cNvPicPr>
          <p:nvPr/>
        </p:nvPicPr>
        <p:blipFill>
          <a:blip r:embed="rId15"/>
          <a:srcRect l="0" r="0" t="-524" b="-524"/>
          <a:stretch/>
        </p:blipFill>
        <p:spPr>
          <a:xfrm>
            <a:off x="9464040" y="4510735"/>
            <a:ext cx="152705" cy="123444"/>
          </a:xfrm>
          <a:prstGeom prst="rect">
            <a:avLst/>
          </a:prstGeom>
        </p:spPr>
      </p:pic>
      <p:sp>
        <p:nvSpPr>
          <p:cNvPr id="56" name="Text 39"/>
          <p:cNvSpPr txBox="1"/>
          <p:nvPr/>
        </p:nvSpPr>
        <p:spPr>
          <a:xfrm>
            <a:off x="6620256" y="4945075"/>
            <a:ext cx="4839005"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Assessors look at policies (specs), hardware/software implementation (mechanisms), and human processes (activities).</a:t>
            </a:r>
            <a:endParaRPr lang="en-US" sz="1000" dirty="0"/>
          </a:p>
        </p:txBody>
      </p:sp>
      <p:pic>
        <p:nvPicPr>
          <p:cNvPr id="57" name="Image 15" descr="preencoded.png">    </p:cNvPr>
          <p:cNvPicPr>
            <a:picLocks noChangeAspect="1"/>
          </p:cNvPicPr>
          <p:nvPr/>
        </p:nvPicPr>
        <p:blipFill>
          <a:blip r:embed="rId16"/>
          <a:srcRect l="-7" r="-7" t="0" b="0"/>
          <a:stretch/>
        </p:blipFill>
        <p:spPr>
          <a:xfrm>
            <a:off x="6620256" y="5516575"/>
            <a:ext cx="4762195" cy="1561795"/>
          </a:xfrm>
          <a:prstGeom prst="rect">
            <a:avLst/>
          </a:prstGeom>
        </p:spPr>
      </p:pic>
      <p:sp>
        <p:nvSpPr>
          <p:cNvPr id="58" name="Text 40"/>
          <p:cNvSpPr txBox="1"/>
          <p:nvPr/>
        </p:nvSpPr>
        <p:spPr>
          <a:xfrm>
            <a:off x="6991502" y="5678424"/>
            <a:ext cx="434431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Determination Statements</a:t>
            </a:r>
            <a:endParaRPr lang="en-US" sz="1200" dirty="0"/>
          </a:p>
        </p:txBody>
      </p:sp>
      <p:pic>
        <p:nvPicPr>
          <p:cNvPr id="59" name="Image 16" descr="preencoded.png">    </p:cNvPr>
          <p:cNvPicPr>
            <a:picLocks noChangeAspect="1"/>
          </p:cNvPicPr>
          <p:nvPr/>
        </p:nvPicPr>
        <p:blipFill>
          <a:blip r:embed="rId17"/>
          <a:srcRect l="0" r="0" t="-43" b="-43"/>
          <a:stretch/>
        </p:blipFill>
        <p:spPr>
          <a:xfrm>
            <a:off x="6782105" y="5716829"/>
            <a:ext cx="133502" cy="152705"/>
          </a:xfrm>
          <a:prstGeom prst="rect">
            <a:avLst/>
          </a:prstGeom>
        </p:spPr>
      </p:pic>
      <p:sp>
        <p:nvSpPr>
          <p:cNvPr id="60" name="Text 41"/>
          <p:cNvSpPr txBox="1"/>
          <p:nvPr/>
        </p:nvSpPr>
        <p:spPr>
          <a:xfrm>
            <a:off x="6782105" y="5983834"/>
            <a:ext cx="4515307"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Each control has granular statements (e.g., AC-2(a)[1]) defining what must be satisfied.</a:t>
            </a:r>
            <a:endParaRPr lang="en-US" sz="1000" dirty="0"/>
          </a:p>
        </p:txBody>
      </p:sp>
      <p:sp>
        <p:nvSpPr>
          <p:cNvPr id="61" name="Shape 42"/>
          <p:cNvSpPr/>
          <p:nvPr/>
        </p:nvSpPr>
        <p:spPr>
          <a:xfrm>
            <a:off x="6782105" y="6441034"/>
            <a:ext cx="4438498" cy="476402"/>
          </a:xfrm>
          <a:prstGeom prst="roundRect">
            <a:avLst>
              <a:gd name="adj" fmla="val 15355"/>
            </a:avLst>
          </a:prstGeom>
          <a:solidFill>
            <a:srgbClr val="FFFBEB"/>
          </a:solidFill>
          <a:ln w="12700">
            <a:solidFill>
              <a:srgbClr val="FEF3C7"/>
            </a:solidFill>
            <a:prstDash val="solid"/>
          </a:ln>
        </p:spPr>
      </p:sp>
      <p:pic>
        <p:nvPicPr>
          <p:cNvPr id="62" name="Image 17" descr="preencoded.png">    </p:cNvPr>
          <p:cNvPicPr>
            <a:picLocks noChangeAspect="1"/>
          </p:cNvPicPr>
          <p:nvPr/>
        </p:nvPicPr>
        <p:blipFill>
          <a:blip r:embed="rId18"/>
          <a:srcRect l="0" r="0" t="0" b="0"/>
          <a:stretch/>
        </p:blipFill>
        <p:spPr>
          <a:xfrm>
            <a:off x="6867144" y="6564478"/>
            <a:ext cx="114300" cy="114300"/>
          </a:xfrm>
          <a:prstGeom prst="rect">
            <a:avLst/>
          </a:prstGeom>
        </p:spPr>
      </p:pic>
      <p:sp>
        <p:nvSpPr>
          <p:cNvPr id="63" name="Text 43"/>
          <p:cNvSpPr txBox="1"/>
          <p:nvPr/>
        </p:nvSpPr>
        <p:spPr>
          <a:xfrm>
            <a:off x="7058254" y="6526987"/>
            <a:ext cx="4153205" cy="305410"/>
          </a:xfrm>
          <a:prstGeom prst="rect">
            <a:avLst/>
          </a:prstGeom>
          <a:noFill/>
          <a:ln/>
        </p:spPr>
        <p:txBody>
          <a:bodyPr wrap="square" lIns="0" tIns="0" rIns="0" bIns="0" rtlCol="0" anchor="t"/>
          <a:lstStyle/>
          <a:p>
            <a:pPr algn="l" indent="0" marL="0">
              <a:buNone/>
            </a:pPr>
            <a:r>
              <a:rPr lang="en-US" sz="900" b="1" dirty="0">
                <a:solidFill>
                  <a:srgbClr val="374151"/>
                </a:solidFill>
                <a:latin typeface="Roboto" pitchFamily="34" charset="0"/>
                <a:ea typeface="Roboto" pitchFamily="34" charset="-122"/>
                <a:cs typeface="Roboto" pitchFamily="34" charset="-120"/>
              </a:rPr>
              <a:t>Critical Step:</a:t>
            </a:r>
            <a:pPr algn="l" indent="0" marL="0">
              <a:buNone/>
            </a:pPr>
            <a:r>
              <a:rPr lang="en-US" sz="900" dirty="0">
                <a:solidFill>
                  <a:srgbClr val="374151"/>
                </a:solidFill>
                <a:latin typeface="Roboto" pitchFamily="34" charset="0"/>
                <a:ea typeface="Roboto" pitchFamily="34" charset="-122"/>
                <a:cs typeface="Roboto" pitchFamily="34" charset="-120"/>
              </a:rPr>
              <a:t> Assessors verify Organization-Defined Parameters (ODPs) first. If ODPs are not defined, the control cannot be fully assessed.</a:t>
            </a:r>
            <a:endParaRPr lang="en-US" sz="900" dirty="0"/>
          </a:p>
        </p:txBody>
      </p:sp>
      <p:sp>
        <p:nvSpPr>
          <p:cNvPr id="64" name="Shape 44"/>
          <p:cNvSpPr/>
          <p:nvPr/>
        </p:nvSpPr>
        <p:spPr>
          <a:xfrm>
            <a:off x="0" y="7793431"/>
            <a:ext cx="12191695" cy="200254"/>
          </a:xfrm>
          <a:prstGeom prst="rect">
            <a:avLst/>
          </a:prstGeom>
          <a:solidFill>
            <a:srgbClr val="F1F5F9"/>
          </a:solidFill>
          <a:ln/>
        </p:spPr>
      </p:sp>
      <p:sp>
        <p:nvSpPr>
          <p:cNvPr id="65" name="Shape 45"/>
          <p:cNvSpPr/>
          <p:nvPr/>
        </p:nvSpPr>
        <p:spPr>
          <a:xfrm>
            <a:off x="0" y="7793431"/>
            <a:ext cx="12191695" cy="9144"/>
          </a:xfrm>
          <a:prstGeom prst="rect">
            <a:avLst/>
          </a:prstGeom>
          <a:solidFill>
            <a:srgbClr val="E2E8F0"/>
          </a:solidFill>
          <a:ln w="12700">
            <a:solidFill>
              <a:srgbClr val="E2E8F0">
                <a:alpha val="0"/>
              </a:srgbClr>
            </a:solidFill>
            <a:prstDash val="solid"/>
          </a:ln>
        </p:spPr>
      </p:sp>
      <p:sp>
        <p:nvSpPr>
          <p:cNvPr id="66" name="Text 46"/>
          <p:cNvSpPr txBox="1"/>
          <p:nvPr/>
        </p:nvSpPr>
        <p:spPr>
          <a:xfrm>
            <a:off x="571500" y="7802575"/>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7" name="Text 47"/>
          <p:cNvSpPr txBox="1"/>
          <p:nvPr/>
        </p:nvSpPr>
        <p:spPr>
          <a:xfrm>
            <a:off x="11177626" y="7802575"/>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14</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524805"/>
          </a:xfrm>
          <a:prstGeom prst="rect">
            <a:avLst/>
          </a:prstGeom>
          <a:solidFill>
            <a:srgbClr val="F8FAFC"/>
          </a:solidFill>
          <a:ln w="12700">
            <a:solidFill>
              <a:srgbClr val="FFFFFF">
                <a:alpha val="0"/>
              </a:srgbClr>
            </a:solidFill>
            <a:prstDash val="solid"/>
          </a:ln>
        </p:spPr>
      </p:sp>
      <p:sp>
        <p:nvSpPr>
          <p:cNvPr id="5" name="Text 3"/>
          <p:cNvSpPr txBox="1"/>
          <p:nvPr/>
        </p:nvSpPr>
        <p:spPr>
          <a:xfrm>
            <a:off x="514807" y="1333195"/>
            <a:ext cx="111639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Seven Steps of the Risk Management Framework</a:t>
            </a:r>
            <a:endParaRPr lang="en-US" sz="1300" dirty="0"/>
          </a:p>
        </p:txBody>
      </p:sp>
      <p:sp>
        <p:nvSpPr>
          <p:cNvPr id="6" name="Text 4"/>
          <p:cNvSpPr txBox="1"/>
          <p:nvPr/>
        </p:nvSpPr>
        <p:spPr>
          <a:xfrm>
            <a:off x="514807" y="1638605"/>
            <a:ext cx="11163910" cy="191110"/>
          </a:xfrm>
          <a:prstGeom prst="rect">
            <a:avLst/>
          </a:prstGeom>
          <a:noFill/>
          <a:ln/>
        </p:spPr>
        <p:txBody>
          <a:bodyPr wrap="square" lIns="0" tIns="0" rIns="0" bIns="0" rtlCol="0" anchor="ctr"/>
          <a:lstStyle/>
          <a:p>
            <a:pPr algn="ctr" indent="0" marL="0">
              <a:buNone/>
            </a:pPr>
            <a:r>
              <a:rPr lang="en-US" sz="1000" dirty="0">
                <a:solidFill>
                  <a:srgbClr val="6B7280"/>
                </a:solidFill>
                <a:latin typeface="Roboto" pitchFamily="34" charset="0"/>
                <a:ea typeface="Roboto" pitchFamily="34" charset="-122"/>
                <a:cs typeface="Roboto" pitchFamily="34" charset="-120"/>
              </a:rPr>
              <a:t>A comprehensive, flexible, risk-based approach to managing information security and privacy risk</a:t>
            </a:r>
            <a:endParaRPr lang="en-US" sz="1000" dirty="0"/>
          </a:p>
        </p:txBody>
      </p:sp>
      <p:pic>
        <p:nvPicPr>
          <p:cNvPr id="7" name="Image 0" descr="preencoded.png">    </p:cNvPr>
          <p:cNvPicPr>
            <a:picLocks noChangeAspect="1"/>
          </p:cNvPicPr>
          <p:nvPr/>
        </p:nvPicPr>
        <p:blipFill>
          <a:blip r:embed="rId1"/>
          <a:srcRect l="0" r="0" t="-28" b="-28"/>
          <a:stretch/>
        </p:blipFill>
        <p:spPr>
          <a:xfrm>
            <a:off x="571500" y="5238598"/>
            <a:ext cx="11048695" cy="857707"/>
          </a:xfrm>
          <a:prstGeom prst="rect">
            <a:avLst/>
          </a:prstGeom>
        </p:spPr>
      </p:pic>
      <p:pic>
        <p:nvPicPr>
          <p:cNvPr id="8" name="Image 1" descr="preencoded.png">    </p:cNvPr>
          <p:cNvPicPr>
            <a:picLocks noChangeAspect="1"/>
          </p:cNvPicPr>
          <p:nvPr/>
        </p:nvPicPr>
        <p:blipFill>
          <a:blip r:embed="rId2"/>
          <a:srcRect l="-133" r="-133" t="0" b="0"/>
          <a:stretch/>
        </p:blipFill>
        <p:spPr>
          <a:xfrm>
            <a:off x="752551" y="5544007"/>
            <a:ext cx="171907" cy="228600"/>
          </a:xfrm>
          <a:prstGeom prst="rect">
            <a:avLst/>
          </a:prstGeom>
        </p:spPr>
      </p:pic>
      <p:sp>
        <p:nvSpPr>
          <p:cNvPr id="9" name="Text 5"/>
          <p:cNvSpPr txBox="1"/>
          <p:nvPr/>
        </p:nvSpPr>
        <p:spPr>
          <a:xfrm>
            <a:off x="1076249" y="5381244"/>
            <a:ext cx="1051560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Key Practitioner Insight</a:t>
            </a:r>
            <a:endParaRPr lang="en-US" sz="1000" dirty="0"/>
          </a:p>
        </p:txBody>
      </p:sp>
      <p:sp>
        <p:nvSpPr>
          <p:cNvPr id="10" name="Text 6"/>
          <p:cNvSpPr txBox="1"/>
          <p:nvPr/>
        </p:nvSpPr>
        <p:spPr>
          <a:xfrm>
            <a:off x="1076249" y="5572354"/>
            <a:ext cx="104781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The </a:t>
            </a:r>
            <a:pPr algn="l" indent="0" marL="0">
              <a:buNone/>
            </a:pPr>
            <a:r>
              <a:rPr lang="en-US" sz="1000" b="1" dirty="0">
                <a:solidFill>
                  <a:srgbClr val="4B5563"/>
                </a:solidFill>
                <a:latin typeface="Roboto" pitchFamily="34" charset="0"/>
                <a:ea typeface="Roboto" pitchFamily="34" charset="-122"/>
                <a:cs typeface="Roboto" pitchFamily="34" charset="-120"/>
              </a:rPr>
              <a:t>Prepare</a:t>
            </a:r>
            <a:pPr algn="l" indent="0" marL="0">
              <a:buNone/>
            </a:pPr>
            <a:r>
              <a:rPr lang="en-US" sz="1000" dirty="0">
                <a:solidFill>
                  <a:srgbClr val="4B5563"/>
                </a:solidFill>
                <a:latin typeface="Roboto" pitchFamily="34" charset="0"/>
                <a:ea typeface="Roboto" pitchFamily="34" charset="-122"/>
                <a:cs typeface="Roboto" pitchFamily="34" charset="-120"/>
              </a:rPr>
              <a:t> step was added in Rev 2 to emphasize organization-wide risk management strategy and reduce workload on individual system owners through common controls inheritance and automation.</a:t>
            </a:r>
            <a:endParaRPr lang="en-US" sz="1000" dirty="0"/>
          </a:p>
        </p:txBody>
      </p:sp>
      <p:sp>
        <p:nvSpPr>
          <p:cNvPr id="11" name="Shape 7"/>
          <p:cNvSpPr/>
          <p:nvPr/>
        </p:nvSpPr>
        <p:spPr>
          <a:xfrm>
            <a:off x="0" y="6476695"/>
            <a:ext cx="12191695" cy="381305"/>
          </a:xfrm>
          <a:prstGeom prst="rect">
            <a:avLst/>
          </a:prstGeom>
          <a:solidFill>
            <a:srgbClr val="F1F5F9"/>
          </a:solidFill>
          <a:ln/>
        </p:spPr>
      </p:sp>
      <p:sp>
        <p:nvSpPr>
          <p:cNvPr id="12" name="Shape 8"/>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13" name="Text 9"/>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14" name="Text 10"/>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15</a:t>
            </a:r>
            <a:endParaRPr lang="en-US" sz="900" dirty="0"/>
          </a:p>
        </p:txBody>
      </p:sp>
      <p:pic>
        <p:nvPicPr>
          <p:cNvPr id="15" name="Image 2" descr="preencoded.png">    </p:cNvPr>
          <p:cNvPicPr>
            <a:picLocks noChangeAspect="1"/>
          </p:cNvPicPr>
          <p:nvPr/>
        </p:nvPicPr>
        <p:blipFill>
          <a:blip r:embed="rId3"/>
          <a:srcRect l="0" r="0" t="-400" b="-400"/>
          <a:stretch/>
        </p:blipFill>
        <p:spPr>
          <a:xfrm>
            <a:off x="1345082" y="2600554"/>
            <a:ext cx="9502445" cy="38405"/>
          </a:xfrm>
          <a:prstGeom prst="rect">
            <a:avLst/>
          </a:prstGeom>
        </p:spPr>
      </p:pic>
      <p:sp>
        <p:nvSpPr>
          <p:cNvPr id="16" name="Shape 11"/>
          <p:cNvSpPr/>
          <p:nvPr/>
        </p:nvSpPr>
        <p:spPr>
          <a:xfrm>
            <a:off x="666598"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17" name="Shape 12"/>
          <p:cNvSpPr/>
          <p:nvPr/>
        </p:nvSpPr>
        <p:spPr>
          <a:xfrm>
            <a:off x="666598" y="3124505"/>
            <a:ext cx="1466698" cy="38405"/>
          </a:xfrm>
          <a:prstGeom prst="roundRect">
            <a:avLst>
              <a:gd name="adj" fmla="val 136054"/>
            </a:avLst>
          </a:prstGeom>
          <a:solidFill>
            <a:srgbClr val="64748B"/>
          </a:solidFill>
          <a:ln w="12700">
            <a:solidFill>
              <a:srgbClr val="64748B">
                <a:alpha val="0"/>
              </a:srgbClr>
            </a:solidFill>
            <a:prstDash val="solid"/>
          </a:ln>
        </p:spPr>
      </p:sp>
      <p:sp>
        <p:nvSpPr>
          <p:cNvPr id="18" name="Text 13"/>
          <p:cNvSpPr txBox="1"/>
          <p:nvPr/>
        </p:nvSpPr>
        <p:spPr>
          <a:xfrm>
            <a:off x="743407"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Prepare</a:t>
            </a:r>
            <a:endParaRPr lang="en-US" sz="1200" dirty="0"/>
          </a:p>
        </p:txBody>
      </p:sp>
      <p:sp>
        <p:nvSpPr>
          <p:cNvPr id="19" name="Text 14"/>
          <p:cNvSpPr txBox="1"/>
          <p:nvPr/>
        </p:nvSpPr>
        <p:spPr>
          <a:xfrm>
            <a:off x="752551" y="3562502"/>
            <a:ext cx="1295705" cy="648310"/>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Establish context, priorities, and common controls at organization &amp; system levels.</a:t>
            </a:r>
            <a:endParaRPr lang="en-US" sz="900" dirty="0"/>
          </a:p>
        </p:txBody>
      </p:sp>
      <p:pic>
        <p:nvPicPr>
          <p:cNvPr id="20" name="Image 3" descr="preencoded.png">    </p:cNvPr>
          <p:cNvPicPr>
            <a:picLocks noChangeAspect="1"/>
          </p:cNvPicPr>
          <p:nvPr/>
        </p:nvPicPr>
        <p:blipFill>
          <a:blip r:embed="rId4"/>
          <a:srcRect l="-505" r="-505" t="0" b="0"/>
          <a:stretch/>
        </p:blipFill>
        <p:spPr>
          <a:xfrm>
            <a:off x="2160727" y="2505456"/>
            <a:ext cx="114300" cy="181051"/>
          </a:xfrm>
          <a:prstGeom prst="rect">
            <a:avLst/>
          </a:prstGeom>
        </p:spPr>
      </p:pic>
      <p:pic>
        <p:nvPicPr>
          <p:cNvPr id="21" name="Image 4" descr="preencoded.png">    </p:cNvPr>
          <p:cNvPicPr>
            <a:picLocks noChangeAspect="1"/>
          </p:cNvPicPr>
          <p:nvPr/>
        </p:nvPicPr>
        <p:blipFill>
          <a:blip r:embed="rId5"/>
          <a:srcRect l="0" r="0" t="0" b="0"/>
          <a:stretch/>
        </p:blipFill>
        <p:spPr>
          <a:xfrm>
            <a:off x="1066190" y="2266798"/>
            <a:ext cx="666598" cy="666598"/>
          </a:xfrm>
          <a:prstGeom prst="rect">
            <a:avLst/>
          </a:prstGeom>
        </p:spPr>
      </p:pic>
      <p:pic>
        <p:nvPicPr>
          <p:cNvPr id="22" name="Image 5" descr="preencoded.png">    </p:cNvPr>
          <p:cNvPicPr>
            <a:picLocks noChangeAspect="1"/>
          </p:cNvPicPr>
          <p:nvPr/>
        </p:nvPicPr>
        <p:blipFill>
          <a:blip r:embed="rId6"/>
          <a:srcRect l="0" r="0" t="0" b="0"/>
          <a:stretch/>
        </p:blipFill>
        <p:spPr>
          <a:xfrm>
            <a:off x="1285646" y="2486254"/>
            <a:ext cx="228600" cy="228600"/>
          </a:xfrm>
          <a:prstGeom prst="rect">
            <a:avLst/>
          </a:prstGeom>
        </p:spPr>
      </p:pic>
      <p:sp>
        <p:nvSpPr>
          <p:cNvPr id="23" name="Text 15"/>
          <p:cNvSpPr txBox="1"/>
          <p:nvPr/>
        </p:nvSpPr>
        <p:spPr>
          <a:xfrm>
            <a:off x="1475842" y="2257654"/>
            <a:ext cx="305410" cy="228600"/>
          </a:xfrm>
          <a:prstGeom prst="rect">
            <a:avLst/>
          </a:prstGeom>
          <a:solidFill>
            <a:srgbClr val="94A3B8"/>
          </a:solidFill>
          <a:ln w="25400">
            <a:solidFill>
              <a:srgbClr val="FFFFFF"/>
            </a:solidFill>
          </a:ln>
        </p:spPr>
        <p:txBody>
          <a:bodyPr wrap="square" lIns="0" tIns="0" rIns="0" bIns="0" rtlCol="0" anchor="ctr"/>
          <a:lstStyle/>
          <a:p>
            <a:pPr algn="ctr" indent="0" marL="0">
              <a:buNone/>
            </a:pPr>
            <a:r>
              <a:rPr lang="en-US" sz="900" b="1" dirty="0">
                <a:solidFill>
                  <a:srgbClr val="FFFFFF"/>
                </a:solidFill>
                <a:latin typeface="Roboto" pitchFamily="34" charset="0"/>
                <a:ea typeface="Roboto" pitchFamily="34" charset="-122"/>
                <a:cs typeface="Roboto" pitchFamily="34" charset="-120"/>
              </a:rPr>
              <a:t>P</a:t>
            </a:r>
            <a:endParaRPr lang="en-US" sz="900" dirty="0"/>
          </a:p>
        </p:txBody>
      </p:sp>
      <p:sp>
        <p:nvSpPr>
          <p:cNvPr id="24" name="Shape 16"/>
          <p:cNvSpPr/>
          <p:nvPr/>
        </p:nvSpPr>
        <p:spPr>
          <a:xfrm>
            <a:off x="2232050"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25" name="Shape 17"/>
          <p:cNvSpPr/>
          <p:nvPr/>
        </p:nvSpPr>
        <p:spPr>
          <a:xfrm>
            <a:off x="2232050" y="3124505"/>
            <a:ext cx="1466698" cy="38405"/>
          </a:xfrm>
          <a:prstGeom prst="roundRect">
            <a:avLst>
              <a:gd name="adj" fmla="val 136054"/>
            </a:avLst>
          </a:prstGeom>
          <a:solidFill>
            <a:srgbClr val="F59E0B"/>
          </a:solidFill>
          <a:ln w="12700">
            <a:solidFill>
              <a:srgbClr val="F59E0B">
                <a:alpha val="0"/>
              </a:srgbClr>
            </a:solidFill>
            <a:prstDash val="solid"/>
          </a:ln>
        </p:spPr>
      </p:sp>
      <p:sp>
        <p:nvSpPr>
          <p:cNvPr id="26" name="Text 18"/>
          <p:cNvSpPr txBox="1"/>
          <p:nvPr/>
        </p:nvSpPr>
        <p:spPr>
          <a:xfrm>
            <a:off x="2307946"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Categorize</a:t>
            </a:r>
            <a:endParaRPr lang="en-US" sz="1200" dirty="0"/>
          </a:p>
        </p:txBody>
      </p:sp>
      <p:sp>
        <p:nvSpPr>
          <p:cNvPr id="27" name="Text 19"/>
          <p:cNvSpPr txBox="1"/>
          <p:nvPr/>
        </p:nvSpPr>
        <p:spPr>
          <a:xfrm>
            <a:off x="2318004" y="3562502"/>
            <a:ext cx="1295705" cy="4864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Categorize system and information based on impact analysis (CIA).</a:t>
            </a:r>
            <a:endParaRPr lang="en-US" sz="900" dirty="0"/>
          </a:p>
        </p:txBody>
      </p:sp>
      <p:pic>
        <p:nvPicPr>
          <p:cNvPr id="28" name="Image 6" descr="preencoded.png">    </p:cNvPr>
          <p:cNvPicPr>
            <a:picLocks noChangeAspect="1"/>
          </p:cNvPicPr>
          <p:nvPr/>
        </p:nvPicPr>
        <p:blipFill>
          <a:blip r:embed="rId7"/>
          <a:srcRect l="-505" r="-505" t="0" b="0"/>
          <a:stretch/>
        </p:blipFill>
        <p:spPr>
          <a:xfrm>
            <a:off x="3726180" y="2505456"/>
            <a:ext cx="114300" cy="181051"/>
          </a:xfrm>
          <a:prstGeom prst="rect">
            <a:avLst/>
          </a:prstGeom>
        </p:spPr>
      </p:pic>
      <p:pic>
        <p:nvPicPr>
          <p:cNvPr id="29" name="Image 7" descr="preencoded.png">    </p:cNvPr>
          <p:cNvPicPr>
            <a:picLocks noChangeAspect="1"/>
          </p:cNvPicPr>
          <p:nvPr/>
        </p:nvPicPr>
        <p:blipFill>
          <a:blip r:embed="rId8"/>
          <a:srcRect l="0" r="0" t="0" b="0"/>
          <a:stretch/>
        </p:blipFill>
        <p:spPr>
          <a:xfrm>
            <a:off x="2631643" y="2266798"/>
            <a:ext cx="666598" cy="666598"/>
          </a:xfrm>
          <a:prstGeom prst="rect">
            <a:avLst/>
          </a:prstGeom>
        </p:spPr>
      </p:pic>
      <p:pic>
        <p:nvPicPr>
          <p:cNvPr id="30" name="Image 8" descr="preencoded.png">    </p:cNvPr>
          <p:cNvPicPr>
            <a:picLocks noChangeAspect="1"/>
          </p:cNvPicPr>
          <p:nvPr/>
        </p:nvPicPr>
        <p:blipFill>
          <a:blip r:embed="rId9"/>
          <a:srcRect l="0" r="0" t="0" b="0"/>
          <a:stretch/>
        </p:blipFill>
        <p:spPr>
          <a:xfrm>
            <a:off x="2851099" y="2486254"/>
            <a:ext cx="228600" cy="228600"/>
          </a:xfrm>
          <a:prstGeom prst="rect">
            <a:avLst/>
          </a:prstGeom>
        </p:spPr>
      </p:pic>
      <p:sp>
        <p:nvSpPr>
          <p:cNvPr id="31" name="Text 20"/>
          <p:cNvSpPr txBox="1"/>
          <p:nvPr/>
        </p:nvSpPr>
        <p:spPr>
          <a:xfrm>
            <a:off x="3041294" y="225765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1</a:t>
            </a:r>
            <a:endParaRPr lang="en-US" sz="900" dirty="0"/>
          </a:p>
        </p:txBody>
      </p:sp>
      <p:sp>
        <p:nvSpPr>
          <p:cNvPr id="32" name="Shape 21"/>
          <p:cNvSpPr/>
          <p:nvPr/>
        </p:nvSpPr>
        <p:spPr>
          <a:xfrm>
            <a:off x="3797503"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33" name="Shape 22"/>
          <p:cNvSpPr/>
          <p:nvPr/>
        </p:nvSpPr>
        <p:spPr>
          <a:xfrm>
            <a:off x="3797503" y="3124505"/>
            <a:ext cx="1466698" cy="38405"/>
          </a:xfrm>
          <a:prstGeom prst="roundRect">
            <a:avLst>
              <a:gd name="adj" fmla="val 136054"/>
            </a:avLst>
          </a:prstGeom>
          <a:solidFill>
            <a:srgbClr val="3B82F6"/>
          </a:solidFill>
          <a:ln w="12700">
            <a:solidFill>
              <a:srgbClr val="3B82F6">
                <a:alpha val="0"/>
              </a:srgbClr>
            </a:solidFill>
            <a:prstDash val="solid"/>
          </a:ln>
        </p:spPr>
      </p:sp>
      <p:sp>
        <p:nvSpPr>
          <p:cNvPr id="34" name="Text 23"/>
          <p:cNvSpPr txBox="1"/>
          <p:nvPr/>
        </p:nvSpPr>
        <p:spPr>
          <a:xfrm>
            <a:off x="3873398"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Select</a:t>
            </a:r>
            <a:endParaRPr lang="en-US" sz="1200" dirty="0"/>
          </a:p>
        </p:txBody>
      </p:sp>
      <p:sp>
        <p:nvSpPr>
          <p:cNvPr id="35" name="Text 24"/>
          <p:cNvSpPr txBox="1"/>
          <p:nvPr/>
        </p:nvSpPr>
        <p:spPr>
          <a:xfrm>
            <a:off x="3883457" y="3562502"/>
            <a:ext cx="1295705" cy="4864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Select, tailor, and document control baselines.</a:t>
            </a:r>
            <a:endParaRPr lang="en-US" sz="900" dirty="0"/>
          </a:p>
        </p:txBody>
      </p:sp>
      <p:pic>
        <p:nvPicPr>
          <p:cNvPr id="36" name="Image 9" descr="preencoded.png">    </p:cNvPr>
          <p:cNvPicPr>
            <a:picLocks noChangeAspect="1"/>
          </p:cNvPicPr>
          <p:nvPr/>
        </p:nvPicPr>
        <p:blipFill>
          <a:blip r:embed="rId10"/>
          <a:srcRect l="-505" r="-505" t="0" b="0"/>
          <a:stretch/>
        </p:blipFill>
        <p:spPr>
          <a:xfrm>
            <a:off x="5291633" y="2505456"/>
            <a:ext cx="114300" cy="181051"/>
          </a:xfrm>
          <a:prstGeom prst="rect">
            <a:avLst/>
          </a:prstGeom>
        </p:spPr>
      </p:pic>
      <p:pic>
        <p:nvPicPr>
          <p:cNvPr id="37" name="Image 10" descr="preencoded.png">    </p:cNvPr>
          <p:cNvPicPr>
            <a:picLocks noChangeAspect="1"/>
          </p:cNvPicPr>
          <p:nvPr/>
        </p:nvPicPr>
        <p:blipFill>
          <a:blip r:embed="rId11"/>
          <a:srcRect l="0" r="0" t="0" b="0"/>
          <a:stretch/>
        </p:blipFill>
        <p:spPr>
          <a:xfrm>
            <a:off x="4197096" y="2266798"/>
            <a:ext cx="666598" cy="666598"/>
          </a:xfrm>
          <a:prstGeom prst="rect">
            <a:avLst/>
          </a:prstGeom>
        </p:spPr>
      </p:pic>
      <p:pic>
        <p:nvPicPr>
          <p:cNvPr id="38" name="Image 11" descr="preencoded.png">    </p:cNvPr>
          <p:cNvPicPr>
            <a:picLocks noChangeAspect="1"/>
          </p:cNvPicPr>
          <p:nvPr/>
        </p:nvPicPr>
        <p:blipFill>
          <a:blip r:embed="rId12"/>
          <a:srcRect l="0" r="0" t="-80" b="-80"/>
          <a:stretch/>
        </p:blipFill>
        <p:spPr>
          <a:xfrm>
            <a:off x="4458614" y="2486254"/>
            <a:ext cx="142646" cy="228600"/>
          </a:xfrm>
          <a:prstGeom prst="rect">
            <a:avLst/>
          </a:prstGeom>
        </p:spPr>
      </p:pic>
      <p:sp>
        <p:nvSpPr>
          <p:cNvPr id="39" name="Text 25"/>
          <p:cNvSpPr txBox="1"/>
          <p:nvPr/>
        </p:nvSpPr>
        <p:spPr>
          <a:xfrm>
            <a:off x="4606747" y="225765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2</a:t>
            </a:r>
            <a:endParaRPr lang="en-US" sz="900" dirty="0"/>
          </a:p>
        </p:txBody>
      </p:sp>
      <p:sp>
        <p:nvSpPr>
          <p:cNvPr id="40" name="Shape 26"/>
          <p:cNvSpPr/>
          <p:nvPr/>
        </p:nvSpPr>
        <p:spPr>
          <a:xfrm>
            <a:off x="5362956"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41" name="Shape 27"/>
          <p:cNvSpPr/>
          <p:nvPr/>
        </p:nvSpPr>
        <p:spPr>
          <a:xfrm>
            <a:off x="5362956" y="3124505"/>
            <a:ext cx="1466698" cy="38405"/>
          </a:xfrm>
          <a:prstGeom prst="roundRect">
            <a:avLst>
              <a:gd name="adj" fmla="val 136054"/>
            </a:avLst>
          </a:prstGeom>
          <a:solidFill>
            <a:srgbClr val="8B5CF6"/>
          </a:solidFill>
          <a:ln w="12700">
            <a:solidFill>
              <a:srgbClr val="8B5CF6">
                <a:alpha val="0"/>
              </a:srgbClr>
            </a:solidFill>
            <a:prstDash val="solid"/>
          </a:ln>
        </p:spPr>
      </p:sp>
      <p:sp>
        <p:nvSpPr>
          <p:cNvPr id="42" name="Text 28"/>
          <p:cNvSpPr txBox="1"/>
          <p:nvPr/>
        </p:nvSpPr>
        <p:spPr>
          <a:xfrm>
            <a:off x="5438851"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Implement</a:t>
            </a:r>
            <a:endParaRPr lang="en-US" sz="1200" dirty="0"/>
          </a:p>
        </p:txBody>
      </p:sp>
      <p:sp>
        <p:nvSpPr>
          <p:cNvPr id="43" name="Text 29"/>
          <p:cNvSpPr txBox="1"/>
          <p:nvPr/>
        </p:nvSpPr>
        <p:spPr>
          <a:xfrm>
            <a:off x="5448910" y="3562502"/>
            <a:ext cx="1295705" cy="4864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Implement controls and describe how they are employed.</a:t>
            </a:r>
            <a:endParaRPr lang="en-US" sz="900" dirty="0"/>
          </a:p>
        </p:txBody>
      </p:sp>
      <p:pic>
        <p:nvPicPr>
          <p:cNvPr id="44" name="Image 12" descr="preencoded.png">    </p:cNvPr>
          <p:cNvPicPr>
            <a:picLocks noChangeAspect="1"/>
          </p:cNvPicPr>
          <p:nvPr/>
        </p:nvPicPr>
        <p:blipFill>
          <a:blip r:embed="rId13"/>
          <a:srcRect l="-505" r="-505" t="0" b="0"/>
          <a:stretch/>
        </p:blipFill>
        <p:spPr>
          <a:xfrm>
            <a:off x="6857086" y="2505456"/>
            <a:ext cx="114300" cy="181051"/>
          </a:xfrm>
          <a:prstGeom prst="rect">
            <a:avLst/>
          </a:prstGeom>
        </p:spPr>
      </p:pic>
      <p:pic>
        <p:nvPicPr>
          <p:cNvPr id="45" name="Image 13" descr="preencoded.png">    </p:cNvPr>
          <p:cNvPicPr>
            <a:picLocks noChangeAspect="1"/>
          </p:cNvPicPr>
          <p:nvPr/>
        </p:nvPicPr>
        <p:blipFill>
          <a:blip r:embed="rId14"/>
          <a:srcRect l="0" r="0" t="0" b="0"/>
          <a:stretch/>
        </p:blipFill>
        <p:spPr>
          <a:xfrm>
            <a:off x="5762549" y="2266798"/>
            <a:ext cx="666598" cy="666598"/>
          </a:xfrm>
          <a:prstGeom prst="rect">
            <a:avLst/>
          </a:prstGeom>
        </p:spPr>
      </p:pic>
      <p:pic>
        <p:nvPicPr>
          <p:cNvPr id="46" name="Image 14" descr="preencoded.png">    </p:cNvPr>
          <p:cNvPicPr>
            <a:picLocks noChangeAspect="1"/>
          </p:cNvPicPr>
          <p:nvPr/>
        </p:nvPicPr>
        <p:blipFill>
          <a:blip r:embed="rId15"/>
          <a:srcRect l="0" r="0" t="0" b="0"/>
          <a:stretch/>
        </p:blipFill>
        <p:spPr>
          <a:xfrm>
            <a:off x="5981090" y="2486254"/>
            <a:ext cx="228600" cy="228600"/>
          </a:xfrm>
          <a:prstGeom prst="rect">
            <a:avLst/>
          </a:prstGeom>
        </p:spPr>
      </p:pic>
      <p:sp>
        <p:nvSpPr>
          <p:cNvPr id="47" name="Text 30"/>
          <p:cNvSpPr txBox="1"/>
          <p:nvPr/>
        </p:nvSpPr>
        <p:spPr>
          <a:xfrm>
            <a:off x="6172200" y="225765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3</a:t>
            </a:r>
            <a:endParaRPr lang="en-US" sz="900" dirty="0"/>
          </a:p>
        </p:txBody>
      </p:sp>
      <p:sp>
        <p:nvSpPr>
          <p:cNvPr id="48" name="Shape 31"/>
          <p:cNvSpPr/>
          <p:nvPr/>
        </p:nvSpPr>
        <p:spPr>
          <a:xfrm>
            <a:off x="6928409"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49" name="Shape 32"/>
          <p:cNvSpPr/>
          <p:nvPr/>
        </p:nvSpPr>
        <p:spPr>
          <a:xfrm>
            <a:off x="6928409" y="3124505"/>
            <a:ext cx="1466698" cy="38405"/>
          </a:xfrm>
          <a:prstGeom prst="roundRect">
            <a:avLst>
              <a:gd name="adj" fmla="val 136054"/>
            </a:avLst>
          </a:prstGeom>
          <a:solidFill>
            <a:srgbClr val="10B981"/>
          </a:solidFill>
          <a:ln w="12700">
            <a:solidFill>
              <a:srgbClr val="10B981">
                <a:alpha val="0"/>
              </a:srgbClr>
            </a:solidFill>
            <a:prstDash val="solid"/>
          </a:ln>
        </p:spPr>
      </p:sp>
      <p:sp>
        <p:nvSpPr>
          <p:cNvPr id="50" name="Text 33"/>
          <p:cNvSpPr txBox="1"/>
          <p:nvPr/>
        </p:nvSpPr>
        <p:spPr>
          <a:xfrm>
            <a:off x="7004304"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Assess</a:t>
            </a:r>
            <a:endParaRPr lang="en-US" sz="1200" dirty="0"/>
          </a:p>
        </p:txBody>
      </p:sp>
      <p:sp>
        <p:nvSpPr>
          <p:cNvPr id="51" name="Text 34"/>
          <p:cNvSpPr txBox="1"/>
          <p:nvPr/>
        </p:nvSpPr>
        <p:spPr>
          <a:xfrm>
            <a:off x="7014362" y="3562502"/>
            <a:ext cx="1295705" cy="4864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Assess controls to determine if they are correct and effective.</a:t>
            </a:r>
            <a:endParaRPr lang="en-US" sz="900" dirty="0"/>
          </a:p>
        </p:txBody>
      </p:sp>
      <p:pic>
        <p:nvPicPr>
          <p:cNvPr id="52" name="Image 15" descr="preencoded.png">    </p:cNvPr>
          <p:cNvPicPr>
            <a:picLocks noChangeAspect="1"/>
          </p:cNvPicPr>
          <p:nvPr/>
        </p:nvPicPr>
        <p:blipFill>
          <a:blip r:embed="rId16"/>
          <a:srcRect l="-505" r="-505" t="0" b="0"/>
          <a:stretch/>
        </p:blipFill>
        <p:spPr>
          <a:xfrm>
            <a:off x="8422538" y="2505456"/>
            <a:ext cx="114300" cy="181051"/>
          </a:xfrm>
          <a:prstGeom prst="rect">
            <a:avLst/>
          </a:prstGeom>
        </p:spPr>
      </p:pic>
      <p:pic>
        <p:nvPicPr>
          <p:cNvPr id="53" name="Image 16" descr="preencoded.png">    </p:cNvPr>
          <p:cNvPicPr>
            <a:picLocks noChangeAspect="1"/>
          </p:cNvPicPr>
          <p:nvPr/>
        </p:nvPicPr>
        <p:blipFill>
          <a:blip r:embed="rId17"/>
          <a:srcRect l="0" r="0" t="0" b="0"/>
          <a:stretch/>
        </p:blipFill>
        <p:spPr>
          <a:xfrm>
            <a:off x="7328002" y="2266798"/>
            <a:ext cx="666598" cy="666598"/>
          </a:xfrm>
          <a:prstGeom prst="rect">
            <a:avLst/>
          </a:prstGeom>
        </p:spPr>
      </p:pic>
      <p:pic>
        <p:nvPicPr>
          <p:cNvPr id="54" name="Image 17" descr="preencoded.png">    </p:cNvPr>
          <p:cNvPicPr>
            <a:picLocks noChangeAspect="1"/>
          </p:cNvPicPr>
          <p:nvPr/>
        </p:nvPicPr>
        <p:blipFill>
          <a:blip r:embed="rId18"/>
          <a:srcRect l="-133" r="-133" t="0" b="0"/>
          <a:stretch/>
        </p:blipFill>
        <p:spPr>
          <a:xfrm>
            <a:off x="7575804" y="2486254"/>
            <a:ext cx="171907" cy="228600"/>
          </a:xfrm>
          <a:prstGeom prst="rect">
            <a:avLst/>
          </a:prstGeom>
        </p:spPr>
      </p:pic>
      <p:sp>
        <p:nvSpPr>
          <p:cNvPr id="55" name="Text 35"/>
          <p:cNvSpPr txBox="1"/>
          <p:nvPr/>
        </p:nvSpPr>
        <p:spPr>
          <a:xfrm>
            <a:off x="7737653" y="225765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4</a:t>
            </a:r>
            <a:endParaRPr lang="en-US" sz="900" dirty="0"/>
          </a:p>
        </p:txBody>
      </p:sp>
      <p:sp>
        <p:nvSpPr>
          <p:cNvPr id="56" name="Shape 36"/>
          <p:cNvSpPr/>
          <p:nvPr/>
        </p:nvSpPr>
        <p:spPr>
          <a:xfrm>
            <a:off x="8493862"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57" name="Shape 37"/>
          <p:cNvSpPr/>
          <p:nvPr/>
        </p:nvSpPr>
        <p:spPr>
          <a:xfrm>
            <a:off x="8493862" y="3124505"/>
            <a:ext cx="1466698" cy="38405"/>
          </a:xfrm>
          <a:prstGeom prst="roundRect">
            <a:avLst>
              <a:gd name="adj" fmla="val 136054"/>
            </a:avLst>
          </a:prstGeom>
          <a:solidFill>
            <a:srgbClr val="EC4899"/>
          </a:solidFill>
          <a:ln w="12700">
            <a:solidFill>
              <a:srgbClr val="EC4899">
                <a:alpha val="0"/>
              </a:srgbClr>
            </a:solidFill>
            <a:prstDash val="solid"/>
          </a:ln>
        </p:spPr>
      </p:sp>
      <p:sp>
        <p:nvSpPr>
          <p:cNvPr id="58" name="Text 38"/>
          <p:cNvSpPr txBox="1"/>
          <p:nvPr/>
        </p:nvSpPr>
        <p:spPr>
          <a:xfrm>
            <a:off x="8569757"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Authorize</a:t>
            </a:r>
            <a:endParaRPr lang="en-US" sz="1200" dirty="0"/>
          </a:p>
        </p:txBody>
      </p:sp>
      <p:sp>
        <p:nvSpPr>
          <p:cNvPr id="59" name="Text 39"/>
          <p:cNvSpPr txBox="1"/>
          <p:nvPr/>
        </p:nvSpPr>
        <p:spPr>
          <a:xfrm>
            <a:off x="8578901" y="3562502"/>
            <a:ext cx="1295705" cy="4864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Authorize system operation based on risk determination.</a:t>
            </a:r>
            <a:endParaRPr lang="en-US" sz="900" dirty="0"/>
          </a:p>
        </p:txBody>
      </p:sp>
      <p:pic>
        <p:nvPicPr>
          <p:cNvPr id="60" name="Image 18" descr="preencoded.png">    </p:cNvPr>
          <p:cNvPicPr>
            <a:picLocks noChangeAspect="1"/>
          </p:cNvPicPr>
          <p:nvPr/>
        </p:nvPicPr>
        <p:blipFill>
          <a:blip r:embed="rId19"/>
          <a:srcRect l="-505" r="-505" t="0" b="0"/>
          <a:stretch/>
        </p:blipFill>
        <p:spPr>
          <a:xfrm>
            <a:off x="9987991" y="2505456"/>
            <a:ext cx="114300" cy="181051"/>
          </a:xfrm>
          <a:prstGeom prst="rect">
            <a:avLst/>
          </a:prstGeom>
        </p:spPr>
      </p:pic>
      <p:pic>
        <p:nvPicPr>
          <p:cNvPr id="61" name="Image 19" descr="preencoded.png">    </p:cNvPr>
          <p:cNvPicPr>
            <a:picLocks noChangeAspect="1"/>
          </p:cNvPicPr>
          <p:nvPr/>
        </p:nvPicPr>
        <p:blipFill>
          <a:blip r:embed="rId20"/>
          <a:srcRect l="0" r="0" t="0" b="0"/>
          <a:stretch/>
        </p:blipFill>
        <p:spPr>
          <a:xfrm>
            <a:off x="8893454" y="2266798"/>
            <a:ext cx="666598" cy="666598"/>
          </a:xfrm>
          <a:prstGeom prst="rect">
            <a:avLst/>
          </a:prstGeom>
        </p:spPr>
      </p:pic>
      <p:pic>
        <p:nvPicPr>
          <p:cNvPr id="62" name="Image 20" descr="preencoded.png">    </p:cNvPr>
          <p:cNvPicPr>
            <a:picLocks noChangeAspect="1"/>
          </p:cNvPicPr>
          <p:nvPr/>
        </p:nvPicPr>
        <p:blipFill>
          <a:blip r:embed="rId21"/>
          <a:srcRect l="0" r="0" t="-45" b="-45"/>
          <a:stretch/>
        </p:blipFill>
        <p:spPr>
          <a:xfrm>
            <a:off x="9098280" y="2486254"/>
            <a:ext cx="256946" cy="228600"/>
          </a:xfrm>
          <a:prstGeom prst="rect">
            <a:avLst/>
          </a:prstGeom>
        </p:spPr>
      </p:pic>
      <p:sp>
        <p:nvSpPr>
          <p:cNvPr id="63" name="Text 40"/>
          <p:cNvSpPr txBox="1"/>
          <p:nvPr/>
        </p:nvSpPr>
        <p:spPr>
          <a:xfrm>
            <a:off x="9303106" y="225765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5</a:t>
            </a:r>
            <a:endParaRPr lang="en-US" sz="900" dirty="0"/>
          </a:p>
        </p:txBody>
      </p:sp>
      <p:sp>
        <p:nvSpPr>
          <p:cNvPr id="64" name="Shape 41"/>
          <p:cNvSpPr/>
          <p:nvPr/>
        </p:nvSpPr>
        <p:spPr>
          <a:xfrm>
            <a:off x="10059314" y="3124505"/>
            <a:ext cx="1466698" cy="1333195"/>
          </a:xfrm>
          <a:prstGeom prst="roundRect">
            <a:avLst>
              <a:gd name="adj" fmla="val 3919"/>
            </a:avLst>
          </a:prstGeom>
          <a:solidFill>
            <a:srgbClr val="FFFFFF"/>
          </a:solidFill>
          <a:ln/>
          <a:effectLst>
            <a:outerShdw sx="100000" sy="100000" kx="0" ky="0" algn="bl" rotWithShape="0" blurRad="63500" dist="38100" dir="16200000">
              <a:srgbClr val="000000">
                <a:alpha val="10000"/>
              </a:srgbClr>
            </a:outerShdw>
          </a:effectLst>
        </p:spPr>
      </p:sp>
      <p:sp>
        <p:nvSpPr>
          <p:cNvPr id="65" name="Shape 42"/>
          <p:cNvSpPr/>
          <p:nvPr/>
        </p:nvSpPr>
        <p:spPr>
          <a:xfrm>
            <a:off x="10059314" y="3124505"/>
            <a:ext cx="1466698" cy="38405"/>
          </a:xfrm>
          <a:prstGeom prst="roundRect">
            <a:avLst>
              <a:gd name="adj" fmla="val 136054"/>
            </a:avLst>
          </a:prstGeom>
          <a:solidFill>
            <a:srgbClr val="06B6D4"/>
          </a:solidFill>
          <a:ln w="12700">
            <a:solidFill>
              <a:srgbClr val="06B6D4">
                <a:alpha val="0"/>
              </a:srgbClr>
            </a:solidFill>
            <a:prstDash val="solid"/>
          </a:ln>
        </p:spPr>
      </p:sp>
      <p:sp>
        <p:nvSpPr>
          <p:cNvPr id="66" name="Text 43"/>
          <p:cNvSpPr txBox="1"/>
          <p:nvPr/>
        </p:nvSpPr>
        <p:spPr>
          <a:xfrm>
            <a:off x="10135210" y="3276295"/>
            <a:ext cx="1314907"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Monitor</a:t>
            </a:r>
            <a:endParaRPr lang="en-US" sz="1200" dirty="0"/>
          </a:p>
        </p:txBody>
      </p:sp>
      <p:sp>
        <p:nvSpPr>
          <p:cNvPr id="67" name="Text 44"/>
          <p:cNvSpPr txBox="1"/>
          <p:nvPr/>
        </p:nvSpPr>
        <p:spPr>
          <a:xfrm>
            <a:off x="10144354" y="3562502"/>
            <a:ext cx="1295705" cy="4864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Monitor system and controls on an ongoing basis.</a:t>
            </a:r>
            <a:endParaRPr lang="en-US" sz="900" dirty="0"/>
          </a:p>
        </p:txBody>
      </p:sp>
      <p:pic>
        <p:nvPicPr>
          <p:cNvPr id="68" name="Image 21" descr="preencoded.png">    </p:cNvPr>
          <p:cNvPicPr>
            <a:picLocks noChangeAspect="1"/>
          </p:cNvPicPr>
          <p:nvPr/>
        </p:nvPicPr>
        <p:blipFill>
          <a:blip r:embed="rId22"/>
          <a:srcRect l="0" r="0" t="0" b="0"/>
          <a:stretch/>
        </p:blipFill>
        <p:spPr>
          <a:xfrm>
            <a:off x="10458907" y="2266798"/>
            <a:ext cx="666598" cy="666598"/>
          </a:xfrm>
          <a:prstGeom prst="rect">
            <a:avLst/>
          </a:prstGeom>
        </p:spPr>
      </p:pic>
      <p:pic>
        <p:nvPicPr>
          <p:cNvPr id="69" name="Image 22" descr="preencoded.png">    </p:cNvPr>
          <p:cNvPicPr>
            <a:picLocks noChangeAspect="1"/>
          </p:cNvPicPr>
          <p:nvPr/>
        </p:nvPicPr>
        <p:blipFill>
          <a:blip r:embed="rId23"/>
          <a:srcRect l="0" r="0" t="0" b="0"/>
          <a:stretch/>
        </p:blipFill>
        <p:spPr>
          <a:xfrm>
            <a:off x="10677449" y="2486254"/>
            <a:ext cx="228600" cy="228600"/>
          </a:xfrm>
          <a:prstGeom prst="rect">
            <a:avLst/>
          </a:prstGeom>
        </p:spPr>
      </p:pic>
      <p:sp>
        <p:nvSpPr>
          <p:cNvPr id="70" name="Text 45"/>
          <p:cNvSpPr txBox="1"/>
          <p:nvPr/>
        </p:nvSpPr>
        <p:spPr>
          <a:xfrm>
            <a:off x="10867644" y="225765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6</a:t>
            </a:r>
            <a:endParaRPr lang="en-US" sz="900" dirty="0"/>
          </a:p>
        </p:txBody>
      </p:sp>
      <p:sp>
        <p:nvSpPr>
          <p:cNvPr id="71" name="Shape 46"/>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72" name="Shape 47"/>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73" name="Image 23" descr="preencoded.png">    </p:cNvPr>
          <p:cNvPicPr>
            <a:picLocks noChangeAspect="1"/>
          </p:cNvPicPr>
          <p:nvPr/>
        </p:nvPicPr>
        <p:blipFill>
          <a:blip r:embed="rId24"/>
          <a:srcRect l="0" r="0" t="0" b="0"/>
          <a:stretch/>
        </p:blipFill>
        <p:spPr>
          <a:xfrm>
            <a:off x="571500" y="190195"/>
            <a:ext cx="152705" cy="152705"/>
          </a:xfrm>
          <a:prstGeom prst="rect">
            <a:avLst/>
          </a:prstGeom>
        </p:spPr>
      </p:pic>
      <p:sp>
        <p:nvSpPr>
          <p:cNvPr id="74" name="Text 48"/>
          <p:cNvSpPr txBox="1"/>
          <p:nvPr/>
        </p:nvSpPr>
        <p:spPr>
          <a:xfrm>
            <a:off x="800100" y="190195"/>
            <a:ext cx="15279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Implementation</a:t>
            </a:r>
            <a:endParaRPr lang="en-US" sz="900" dirty="0"/>
          </a:p>
        </p:txBody>
      </p:sp>
      <p:sp>
        <p:nvSpPr>
          <p:cNvPr id="75" name="Text 49"/>
          <p:cNvSpPr txBox="1"/>
          <p:nvPr/>
        </p:nvSpPr>
        <p:spPr>
          <a:xfrm>
            <a:off x="571500" y="381305"/>
            <a:ext cx="508040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RMF Steps (SP 800-37r2)</a:t>
            </a:r>
            <a:endParaRPr lang="en-US" sz="2700" dirty="0"/>
          </a:p>
        </p:txBody>
      </p:sp>
      <p:pic>
        <p:nvPicPr>
          <p:cNvPr id="76" name="Image 24" descr="preencoded.png">    </p:cNvPr>
          <p:cNvPicPr>
            <a:picLocks noChangeAspect="1"/>
          </p:cNvPicPr>
          <p:nvPr/>
        </p:nvPicPr>
        <p:blipFill>
          <a:blip r:embed="rId25">
            <a:alphaModFix amt="80000"/>
          </a:blip>
          <a:srcRect l="0" r="0" t="0" b="0"/>
          <a:stretch/>
        </p:blipFill>
        <p:spPr>
          <a:xfrm>
            <a:off x="11277295" y="243230"/>
            <a:ext cx="342900" cy="457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6524244"/>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blip>
          <a:srcRect l="0" r="0" t="-4" b="-4"/>
          <a:stretch/>
        </p:blipFill>
        <p:spPr>
          <a:xfrm>
            <a:off x="0" y="1143000"/>
            <a:ext cx="12191695" cy="6517843"/>
          </a:xfrm>
          <a:prstGeom prst="rect">
            <a:avLst/>
          </a:prstGeom>
        </p:spPr>
      </p:pic>
      <p:pic>
        <p:nvPicPr>
          <p:cNvPr id="6" name="Image 1" descr="preencoded.png">    </p:cNvPr>
          <p:cNvPicPr>
            <a:picLocks noChangeAspect="1"/>
          </p:cNvPicPr>
          <p:nvPr/>
        </p:nvPicPr>
        <p:blipFill>
          <a:blip r:embed="rId2"/>
          <a:srcRect l="-2" r="-2" t="0" b="0"/>
          <a:stretch/>
        </p:blipFill>
        <p:spPr>
          <a:xfrm>
            <a:off x="571500" y="1524305"/>
            <a:ext cx="4418381" cy="5755234"/>
          </a:xfrm>
          <a:prstGeom prst="rect">
            <a:avLst/>
          </a:prstGeom>
        </p:spPr>
      </p:pic>
      <p:sp>
        <p:nvSpPr>
          <p:cNvPr id="7" name="Text 3"/>
          <p:cNvSpPr txBox="1"/>
          <p:nvPr/>
        </p:nvSpPr>
        <p:spPr>
          <a:xfrm>
            <a:off x="761695" y="1772107"/>
            <a:ext cx="4038905" cy="267005"/>
          </a:xfrm>
          <a:prstGeom prst="rect">
            <a:avLst/>
          </a:prstGeom>
          <a:noFill/>
          <a:ln/>
        </p:spPr>
        <p:txBody>
          <a:bodyPr wrap="square" lIns="0" tIns="0" rIns="0" bIns="0" rtlCol="0" anchor="ctr"/>
          <a:lstStyle/>
          <a:p>
            <a:pPr algn="ctr" indent="0" marL="0">
              <a:buNone/>
            </a:pPr>
            <a:r>
              <a:rPr lang="en-US" sz="1300" b="1" spc="68" kern="0" dirty="0">
                <a:solidFill>
                  <a:srgbClr val="1E3A8A"/>
                </a:solidFill>
                <a:latin typeface="Roboto" pitchFamily="34" charset="0"/>
                <a:ea typeface="Roboto" pitchFamily="34" charset="-122"/>
                <a:cs typeface="Roboto" pitchFamily="34" charset="-120"/>
              </a:rPr>
              <a:t>The OSCAL Stack</a:t>
            </a:r>
            <a:endParaRPr lang="en-US" sz="1300" dirty="0"/>
          </a:p>
        </p:txBody>
      </p:sp>
      <p:sp>
        <p:nvSpPr>
          <p:cNvPr id="8" name="Shape 4"/>
          <p:cNvSpPr/>
          <p:nvPr/>
        </p:nvSpPr>
        <p:spPr>
          <a:xfrm>
            <a:off x="819302" y="6463894"/>
            <a:ext cx="3924605" cy="571500"/>
          </a:xfrm>
          <a:prstGeom prst="roundRect">
            <a:avLst>
              <a:gd name="adj" fmla="val 21333"/>
            </a:avLst>
          </a:prstGeom>
          <a:solidFill>
            <a:srgbClr val="0F172A"/>
          </a:solidFill>
          <a:ln w="12700">
            <a:solidFill>
              <a:srgbClr val="FFFFFF">
                <a:alpha val="0"/>
              </a:srgbClr>
            </a:solidFill>
            <a:prstDash val="solid"/>
          </a:ln>
        </p:spPr>
      </p:sp>
      <p:sp>
        <p:nvSpPr>
          <p:cNvPr id="9" name="Text 5"/>
          <p:cNvSpPr txBox="1"/>
          <p:nvPr/>
        </p:nvSpPr>
        <p:spPr>
          <a:xfrm>
            <a:off x="1098194" y="6671462"/>
            <a:ext cx="962863" cy="152705"/>
          </a:xfrm>
          <a:prstGeom prst="rect">
            <a:avLst/>
          </a:prstGeom>
          <a:noFill/>
          <a:ln/>
        </p:spPr>
        <p:txBody>
          <a:bodyPr wrap="square" lIns="0" tIns="0" rIns="0" bIns="0" rtlCol="0" anchor="ctr"/>
          <a:lstStyle/>
          <a:p>
            <a:pPr algn="l" indent="0" marL="0">
              <a:buNone/>
            </a:pPr>
            <a:r>
              <a:rPr lang="en-US" sz="900" b="1" dirty="0">
                <a:solidFill>
                  <a:srgbClr val="CBD5E1"/>
                </a:solidFill>
                <a:latin typeface="Roboto" pitchFamily="34" charset="0"/>
                <a:ea typeface="Roboto" pitchFamily="34" charset="-122"/>
                <a:cs typeface="Roboto" pitchFamily="34" charset="-120"/>
              </a:rPr>
              <a:t>Core Formats:</a:t>
            </a:r>
            <a:endParaRPr lang="en-US" sz="900" dirty="0"/>
          </a:p>
        </p:txBody>
      </p:sp>
      <p:sp>
        <p:nvSpPr>
          <p:cNvPr id="10" name="Shape 6"/>
          <p:cNvSpPr/>
          <p:nvPr/>
        </p:nvSpPr>
        <p:spPr>
          <a:xfrm>
            <a:off x="2325319" y="6606540"/>
            <a:ext cx="476402" cy="286207"/>
          </a:xfrm>
          <a:prstGeom prst="roundRect">
            <a:avLst>
              <a:gd name="adj" fmla="val 42599"/>
            </a:avLst>
          </a:prstGeom>
          <a:solidFill>
            <a:srgbClr val="FFFFFF">
              <a:alpha val="10000"/>
            </a:srgbClr>
          </a:solidFill>
          <a:ln w="12700">
            <a:solidFill>
              <a:srgbClr val="FFFFFF">
                <a:alpha val="0"/>
              </a:srgbClr>
            </a:solidFill>
            <a:prstDash val="solid"/>
          </a:ln>
        </p:spPr>
      </p:sp>
      <p:sp>
        <p:nvSpPr>
          <p:cNvPr id="11" name="Text 7"/>
          <p:cNvSpPr txBox="1"/>
          <p:nvPr/>
        </p:nvSpPr>
        <p:spPr>
          <a:xfrm>
            <a:off x="2325319" y="6606540"/>
            <a:ext cx="5340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38BDF8"/>
                </a:solidFill>
                <a:latin typeface="Courier New" pitchFamily="34" charset="0"/>
                <a:ea typeface="Courier New" pitchFamily="34" charset="-122"/>
                <a:cs typeface="Courier New" pitchFamily="34" charset="-120"/>
              </a:rPr>
              <a:t>XML</a:t>
            </a:r>
            <a:endParaRPr lang="en-US" sz="1000" dirty="0"/>
          </a:p>
        </p:txBody>
      </p:sp>
      <p:sp>
        <p:nvSpPr>
          <p:cNvPr id="12" name="Shape 8"/>
          <p:cNvSpPr/>
          <p:nvPr/>
        </p:nvSpPr>
        <p:spPr>
          <a:xfrm>
            <a:off x="3074213" y="6606540"/>
            <a:ext cx="562356" cy="286207"/>
          </a:xfrm>
          <a:prstGeom prst="roundRect">
            <a:avLst>
              <a:gd name="adj" fmla="val 42599"/>
            </a:avLst>
          </a:prstGeom>
          <a:solidFill>
            <a:srgbClr val="FFFFFF">
              <a:alpha val="10000"/>
            </a:srgbClr>
          </a:solidFill>
          <a:ln w="12700">
            <a:solidFill>
              <a:srgbClr val="FFFFFF">
                <a:alpha val="0"/>
              </a:srgbClr>
            </a:solidFill>
            <a:prstDash val="solid"/>
          </a:ln>
        </p:spPr>
      </p:sp>
      <p:sp>
        <p:nvSpPr>
          <p:cNvPr id="13" name="Text 9"/>
          <p:cNvSpPr txBox="1"/>
          <p:nvPr/>
        </p:nvSpPr>
        <p:spPr>
          <a:xfrm>
            <a:off x="3074213" y="6606540"/>
            <a:ext cx="619963"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38BDF8"/>
                </a:solidFill>
                <a:latin typeface="Courier New" pitchFamily="34" charset="0"/>
                <a:ea typeface="Courier New" pitchFamily="34" charset="-122"/>
                <a:cs typeface="Courier New" pitchFamily="34" charset="-120"/>
              </a:rPr>
              <a:t>JSON</a:t>
            </a:r>
            <a:endParaRPr lang="en-US" sz="1000" dirty="0"/>
          </a:p>
        </p:txBody>
      </p:sp>
      <p:sp>
        <p:nvSpPr>
          <p:cNvPr id="14" name="Shape 10"/>
          <p:cNvSpPr/>
          <p:nvPr/>
        </p:nvSpPr>
        <p:spPr>
          <a:xfrm>
            <a:off x="3905402" y="6606540"/>
            <a:ext cx="562356" cy="286207"/>
          </a:xfrm>
          <a:prstGeom prst="roundRect">
            <a:avLst>
              <a:gd name="adj" fmla="val 42599"/>
            </a:avLst>
          </a:prstGeom>
          <a:solidFill>
            <a:srgbClr val="FFFFFF">
              <a:alpha val="10000"/>
            </a:srgbClr>
          </a:solidFill>
          <a:ln w="12700">
            <a:solidFill>
              <a:srgbClr val="FFFFFF">
                <a:alpha val="0"/>
              </a:srgbClr>
            </a:solidFill>
            <a:prstDash val="solid"/>
          </a:ln>
        </p:spPr>
      </p:sp>
      <p:sp>
        <p:nvSpPr>
          <p:cNvPr id="15" name="Text 11"/>
          <p:cNvSpPr txBox="1"/>
          <p:nvPr/>
        </p:nvSpPr>
        <p:spPr>
          <a:xfrm>
            <a:off x="3905402" y="6606540"/>
            <a:ext cx="619963"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38BDF8"/>
                </a:solidFill>
                <a:latin typeface="Courier New" pitchFamily="34" charset="0"/>
                <a:ea typeface="Courier New" pitchFamily="34" charset="-122"/>
                <a:cs typeface="Courier New" pitchFamily="34" charset="-120"/>
              </a:rPr>
              <a:t>YAML</a:t>
            </a:r>
            <a:endParaRPr lang="en-US" sz="1000" dirty="0"/>
          </a:p>
        </p:txBody>
      </p:sp>
      <p:sp>
        <p:nvSpPr>
          <p:cNvPr id="16" name="Shape 12"/>
          <p:cNvSpPr/>
          <p:nvPr/>
        </p:nvSpPr>
        <p:spPr>
          <a:xfrm>
            <a:off x="819302" y="2190902"/>
            <a:ext cx="3924605" cy="685800"/>
          </a:xfrm>
          <a:prstGeom prst="roundRect">
            <a:avLst>
              <a:gd name="adj" fmla="val 14815"/>
            </a:avLst>
          </a:prstGeom>
          <a:solidFill>
            <a:srgbClr val="EFF6FF"/>
          </a:solidFill>
          <a:ln w="25400">
            <a:solidFill>
              <a:srgbClr val="2563EB"/>
            </a:solidFill>
            <a:prstDash val="solid"/>
          </a:ln>
        </p:spPr>
      </p:sp>
      <p:sp>
        <p:nvSpPr>
          <p:cNvPr id="17" name="Shape 13"/>
          <p:cNvSpPr/>
          <p:nvPr/>
        </p:nvSpPr>
        <p:spPr>
          <a:xfrm>
            <a:off x="1028700" y="2324405"/>
            <a:ext cx="418795" cy="418795"/>
          </a:xfrm>
          <a:prstGeom prst="roundRect">
            <a:avLst>
              <a:gd name="adj" fmla="val 39698"/>
            </a:avLst>
          </a:prstGeom>
          <a:solidFill>
            <a:srgbClr val="EFF6FF"/>
          </a:solidFill>
          <a:ln w="25400">
            <a:solidFill>
              <a:srgbClr val="1E3A8A"/>
            </a:solidFill>
            <a:prstDash val="solid"/>
          </a:ln>
        </p:spPr>
      </p:sp>
      <p:pic>
        <p:nvPicPr>
          <p:cNvPr id="18" name="Image 2" descr="preencoded.png">    </p:cNvPr>
          <p:cNvPicPr>
            <a:picLocks noChangeAspect="1"/>
          </p:cNvPicPr>
          <p:nvPr/>
        </p:nvPicPr>
        <p:blipFill>
          <a:blip r:embed="rId3"/>
          <a:srcRect l="-1648" r="-1648" t="0" b="0"/>
          <a:stretch/>
        </p:blipFill>
        <p:spPr>
          <a:xfrm>
            <a:off x="1152144" y="2438705"/>
            <a:ext cx="171907" cy="190195"/>
          </a:xfrm>
          <a:prstGeom prst="rect">
            <a:avLst/>
          </a:prstGeom>
        </p:spPr>
      </p:pic>
      <p:sp>
        <p:nvSpPr>
          <p:cNvPr id="19" name="Text 14"/>
          <p:cNvSpPr txBox="1"/>
          <p:nvPr/>
        </p:nvSpPr>
        <p:spPr>
          <a:xfrm>
            <a:off x="1591056" y="2324405"/>
            <a:ext cx="1476756"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Catalog Layer</a:t>
            </a:r>
            <a:endParaRPr lang="en-US" sz="1200" dirty="0"/>
          </a:p>
        </p:txBody>
      </p:sp>
      <p:sp>
        <p:nvSpPr>
          <p:cNvPr id="20" name="Text 15"/>
          <p:cNvSpPr txBox="1"/>
          <p:nvPr/>
        </p:nvSpPr>
        <p:spPr>
          <a:xfrm>
            <a:off x="1591056" y="2590495"/>
            <a:ext cx="1666951"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Control definitions (800-53)</a:t>
            </a:r>
            <a:endParaRPr lang="en-US" sz="900" dirty="0"/>
          </a:p>
        </p:txBody>
      </p:sp>
      <p:pic>
        <p:nvPicPr>
          <p:cNvPr id="21" name="Image 3" descr="preencoded.png">    </p:cNvPr>
          <p:cNvPicPr>
            <a:picLocks noChangeAspect="1"/>
          </p:cNvPicPr>
          <p:nvPr/>
        </p:nvPicPr>
        <p:blipFill>
          <a:blip r:embed="rId4"/>
          <a:srcRect l="-481" r="-481" t="0" b="0"/>
          <a:stretch/>
        </p:blipFill>
        <p:spPr>
          <a:xfrm>
            <a:off x="1238098" y="2876702"/>
            <a:ext cx="19202" cy="237744"/>
          </a:xfrm>
          <a:prstGeom prst="rect">
            <a:avLst/>
          </a:prstGeom>
        </p:spPr>
      </p:pic>
      <p:sp>
        <p:nvSpPr>
          <p:cNvPr id="22" name="Shape 16"/>
          <p:cNvSpPr/>
          <p:nvPr/>
        </p:nvSpPr>
        <p:spPr>
          <a:xfrm>
            <a:off x="819302" y="3114446"/>
            <a:ext cx="3924605" cy="685800"/>
          </a:xfrm>
          <a:prstGeom prst="roundRect">
            <a:avLst>
              <a:gd name="adj" fmla="val 14815"/>
            </a:avLst>
          </a:prstGeom>
          <a:solidFill>
            <a:srgbClr val="DBEAFE"/>
          </a:solidFill>
          <a:ln w="25400">
            <a:solidFill>
              <a:srgbClr val="1D4ED8"/>
            </a:solidFill>
            <a:prstDash val="solid"/>
          </a:ln>
        </p:spPr>
      </p:sp>
      <p:sp>
        <p:nvSpPr>
          <p:cNvPr id="23" name="Shape 17"/>
          <p:cNvSpPr/>
          <p:nvPr/>
        </p:nvSpPr>
        <p:spPr>
          <a:xfrm>
            <a:off x="1028700" y="3247949"/>
            <a:ext cx="418795" cy="418795"/>
          </a:xfrm>
          <a:prstGeom prst="roundRect">
            <a:avLst>
              <a:gd name="adj" fmla="val 39698"/>
            </a:avLst>
          </a:prstGeom>
          <a:solidFill>
            <a:srgbClr val="EFF6FF"/>
          </a:solidFill>
          <a:ln w="25400">
            <a:solidFill>
              <a:srgbClr val="1E3A8A"/>
            </a:solidFill>
            <a:prstDash val="solid"/>
          </a:ln>
        </p:spPr>
      </p:sp>
      <p:pic>
        <p:nvPicPr>
          <p:cNvPr id="24" name="Image 4" descr="preencoded.png">    </p:cNvPr>
          <p:cNvPicPr>
            <a:picLocks noChangeAspect="1"/>
          </p:cNvPicPr>
          <p:nvPr/>
        </p:nvPicPr>
        <p:blipFill>
          <a:blip r:embed="rId5"/>
          <a:srcRect l="0" r="0" t="0" b="0"/>
          <a:stretch/>
        </p:blipFill>
        <p:spPr>
          <a:xfrm>
            <a:off x="1143000" y="3362249"/>
            <a:ext cx="190195" cy="190195"/>
          </a:xfrm>
          <a:prstGeom prst="rect">
            <a:avLst/>
          </a:prstGeom>
        </p:spPr>
      </p:pic>
      <p:sp>
        <p:nvSpPr>
          <p:cNvPr id="25" name="Text 18"/>
          <p:cNvSpPr txBox="1"/>
          <p:nvPr/>
        </p:nvSpPr>
        <p:spPr>
          <a:xfrm>
            <a:off x="1591056" y="3247949"/>
            <a:ext cx="16669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Profile Layer</a:t>
            </a:r>
            <a:endParaRPr lang="en-US" sz="1200" dirty="0"/>
          </a:p>
        </p:txBody>
      </p:sp>
      <p:sp>
        <p:nvSpPr>
          <p:cNvPr id="26" name="Text 19"/>
          <p:cNvSpPr txBox="1"/>
          <p:nvPr/>
        </p:nvSpPr>
        <p:spPr>
          <a:xfrm>
            <a:off x="1591056" y="3514954"/>
            <a:ext cx="189372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Baselines &amp; Tailoring (800-53B)</a:t>
            </a:r>
            <a:endParaRPr lang="en-US" sz="900" dirty="0"/>
          </a:p>
        </p:txBody>
      </p:sp>
      <p:pic>
        <p:nvPicPr>
          <p:cNvPr id="27" name="Image 5" descr="preencoded.png">    </p:cNvPr>
          <p:cNvPicPr>
            <a:picLocks noChangeAspect="1"/>
          </p:cNvPicPr>
          <p:nvPr/>
        </p:nvPicPr>
        <p:blipFill>
          <a:blip r:embed="rId6"/>
          <a:srcRect l="-481" r="-481" t="0" b="0"/>
          <a:stretch/>
        </p:blipFill>
        <p:spPr>
          <a:xfrm>
            <a:off x="1238098" y="3800246"/>
            <a:ext cx="19202" cy="237744"/>
          </a:xfrm>
          <a:prstGeom prst="rect">
            <a:avLst/>
          </a:prstGeom>
        </p:spPr>
      </p:pic>
      <p:sp>
        <p:nvSpPr>
          <p:cNvPr id="28" name="Shape 20"/>
          <p:cNvSpPr/>
          <p:nvPr/>
        </p:nvSpPr>
        <p:spPr>
          <a:xfrm>
            <a:off x="819302" y="4038905"/>
            <a:ext cx="3924605" cy="685800"/>
          </a:xfrm>
          <a:prstGeom prst="roundRect">
            <a:avLst>
              <a:gd name="adj" fmla="val 14815"/>
            </a:avLst>
          </a:prstGeom>
          <a:solidFill>
            <a:srgbClr val="BFDBFE"/>
          </a:solidFill>
          <a:ln w="25400">
            <a:solidFill>
              <a:srgbClr val="1E40AF"/>
            </a:solidFill>
            <a:prstDash val="solid"/>
          </a:ln>
        </p:spPr>
      </p:sp>
      <p:sp>
        <p:nvSpPr>
          <p:cNvPr id="29" name="Shape 21"/>
          <p:cNvSpPr/>
          <p:nvPr/>
        </p:nvSpPr>
        <p:spPr>
          <a:xfrm>
            <a:off x="1028700" y="4172407"/>
            <a:ext cx="418795" cy="418795"/>
          </a:xfrm>
          <a:prstGeom prst="roundRect">
            <a:avLst>
              <a:gd name="adj" fmla="val 39698"/>
            </a:avLst>
          </a:prstGeom>
          <a:solidFill>
            <a:srgbClr val="EFF6FF"/>
          </a:solidFill>
          <a:ln w="25400">
            <a:solidFill>
              <a:srgbClr val="1E3A8A"/>
            </a:solidFill>
            <a:prstDash val="solid"/>
          </a:ln>
        </p:spPr>
      </p:sp>
      <p:pic>
        <p:nvPicPr>
          <p:cNvPr id="30" name="Image 6" descr="preencoded.png">    </p:cNvPr>
          <p:cNvPicPr>
            <a:picLocks noChangeAspect="1"/>
          </p:cNvPicPr>
          <p:nvPr/>
        </p:nvPicPr>
        <p:blipFill>
          <a:blip r:embed="rId7"/>
          <a:srcRect l="0" r="0" t="0" b="0"/>
          <a:stretch/>
        </p:blipFill>
        <p:spPr>
          <a:xfrm>
            <a:off x="1143000" y="4286707"/>
            <a:ext cx="190195" cy="190195"/>
          </a:xfrm>
          <a:prstGeom prst="rect">
            <a:avLst/>
          </a:prstGeom>
        </p:spPr>
      </p:pic>
      <p:sp>
        <p:nvSpPr>
          <p:cNvPr id="31" name="Text 22"/>
          <p:cNvSpPr txBox="1"/>
          <p:nvPr/>
        </p:nvSpPr>
        <p:spPr>
          <a:xfrm>
            <a:off x="1591056" y="4172407"/>
            <a:ext cx="1791310"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Implementation Layer</a:t>
            </a:r>
            <a:endParaRPr lang="en-US" sz="1200" dirty="0"/>
          </a:p>
        </p:txBody>
      </p:sp>
      <p:sp>
        <p:nvSpPr>
          <p:cNvPr id="32" name="Text 23"/>
          <p:cNvSpPr txBox="1"/>
          <p:nvPr/>
        </p:nvSpPr>
        <p:spPr>
          <a:xfrm>
            <a:off x="1591056" y="4438498"/>
            <a:ext cx="1791310"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SSP &amp; Component Definitions</a:t>
            </a:r>
            <a:endParaRPr lang="en-US" sz="900" dirty="0"/>
          </a:p>
        </p:txBody>
      </p:sp>
      <p:pic>
        <p:nvPicPr>
          <p:cNvPr id="33" name="Image 7" descr="preencoded.png">    </p:cNvPr>
          <p:cNvPicPr>
            <a:picLocks noChangeAspect="1"/>
          </p:cNvPicPr>
          <p:nvPr/>
        </p:nvPicPr>
        <p:blipFill>
          <a:blip r:embed="rId8"/>
          <a:srcRect l="-481" r="-481" t="0" b="0"/>
          <a:stretch/>
        </p:blipFill>
        <p:spPr>
          <a:xfrm>
            <a:off x="1238098" y="4724705"/>
            <a:ext cx="19202" cy="237744"/>
          </a:xfrm>
          <a:prstGeom prst="rect">
            <a:avLst/>
          </a:prstGeom>
        </p:spPr>
      </p:pic>
      <p:sp>
        <p:nvSpPr>
          <p:cNvPr id="34" name="Shape 24"/>
          <p:cNvSpPr/>
          <p:nvPr/>
        </p:nvSpPr>
        <p:spPr>
          <a:xfrm>
            <a:off x="819302" y="5009998"/>
            <a:ext cx="3924605" cy="685800"/>
          </a:xfrm>
          <a:prstGeom prst="roundRect">
            <a:avLst>
              <a:gd name="adj" fmla="val 14815"/>
            </a:avLst>
          </a:prstGeom>
          <a:solidFill>
            <a:srgbClr val="F0F9FF"/>
          </a:solidFill>
          <a:ln w="25400">
            <a:solidFill>
              <a:srgbClr val="3B82F6"/>
            </a:solidFill>
            <a:prstDash val="solid"/>
          </a:ln>
        </p:spPr>
      </p:sp>
      <p:sp>
        <p:nvSpPr>
          <p:cNvPr id="35" name="Shape 25"/>
          <p:cNvSpPr/>
          <p:nvPr/>
        </p:nvSpPr>
        <p:spPr>
          <a:xfrm>
            <a:off x="1028700" y="5143500"/>
            <a:ext cx="418795" cy="418795"/>
          </a:xfrm>
          <a:prstGeom prst="roundRect">
            <a:avLst>
              <a:gd name="adj" fmla="val 39698"/>
            </a:avLst>
          </a:prstGeom>
          <a:solidFill>
            <a:srgbClr val="EFF6FF"/>
          </a:solidFill>
          <a:ln w="25400">
            <a:solidFill>
              <a:srgbClr val="1E3A8A"/>
            </a:solidFill>
            <a:prstDash val="solid"/>
          </a:ln>
        </p:spPr>
      </p:sp>
      <p:pic>
        <p:nvPicPr>
          <p:cNvPr id="36" name="Image 8" descr="preencoded.png">    </p:cNvPr>
          <p:cNvPicPr>
            <a:picLocks noChangeAspect="1"/>
          </p:cNvPicPr>
          <p:nvPr/>
        </p:nvPicPr>
        <p:blipFill>
          <a:blip r:embed="rId9"/>
          <a:srcRect l="0" r="0" t="0" b="0"/>
          <a:stretch/>
        </p:blipFill>
        <p:spPr>
          <a:xfrm>
            <a:off x="1166774" y="5257800"/>
            <a:ext cx="142646" cy="190195"/>
          </a:xfrm>
          <a:prstGeom prst="rect">
            <a:avLst/>
          </a:prstGeom>
        </p:spPr>
      </p:pic>
      <p:sp>
        <p:nvSpPr>
          <p:cNvPr id="37" name="Text 26"/>
          <p:cNvSpPr txBox="1"/>
          <p:nvPr/>
        </p:nvSpPr>
        <p:spPr>
          <a:xfrm>
            <a:off x="1591056" y="5143500"/>
            <a:ext cx="1838858"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Assessment Layer</a:t>
            </a:r>
            <a:endParaRPr lang="en-US" sz="1200" dirty="0"/>
          </a:p>
        </p:txBody>
      </p:sp>
      <p:sp>
        <p:nvSpPr>
          <p:cNvPr id="38" name="Text 27"/>
          <p:cNvSpPr txBox="1"/>
          <p:nvPr/>
        </p:nvSpPr>
        <p:spPr>
          <a:xfrm>
            <a:off x="1591056" y="5410505"/>
            <a:ext cx="2097634"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Results (SAR) &amp; Findings (POA&amp;M)</a:t>
            </a:r>
            <a:endParaRPr lang="en-US" sz="900" dirty="0"/>
          </a:p>
        </p:txBody>
      </p:sp>
      <p:pic>
        <p:nvPicPr>
          <p:cNvPr id="39" name="Image 9" descr="preencoded.png">    </p:cNvPr>
          <p:cNvPicPr>
            <a:picLocks noChangeAspect="1"/>
          </p:cNvPicPr>
          <p:nvPr/>
        </p:nvPicPr>
        <p:blipFill>
          <a:blip r:embed="rId10"/>
          <a:srcRect l="0" r="0" t="-5" b="-5"/>
          <a:stretch/>
        </p:blipFill>
        <p:spPr>
          <a:xfrm>
            <a:off x="5466283" y="1524305"/>
            <a:ext cx="6153912" cy="1450238"/>
          </a:xfrm>
          <a:prstGeom prst="rect">
            <a:avLst/>
          </a:prstGeom>
        </p:spPr>
      </p:pic>
      <p:sp>
        <p:nvSpPr>
          <p:cNvPr id="40" name="Text 28"/>
          <p:cNvSpPr txBox="1"/>
          <p:nvPr/>
        </p:nvSpPr>
        <p:spPr>
          <a:xfrm>
            <a:off x="5742432" y="1752905"/>
            <a:ext cx="5772607"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ui-serif" pitchFamily="34" charset="0"/>
                <a:ea typeface="ui-serif" pitchFamily="34" charset="-122"/>
                <a:cs typeface="ui-serif" pitchFamily="34" charset="-120"/>
              </a:rPr>
              <a:t>What is OSCAL?</a:t>
            </a:r>
            <a:endParaRPr lang="en-US" sz="1300" dirty="0"/>
          </a:p>
        </p:txBody>
      </p:sp>
      <p:sp>
        <p:nvSpPr>
          <p:cNvPr id="41" name="Text 29"/>
          <p:cNvSpPr txBox="1"/>
          <p:nvPr/>
        </p:nvSpPr>
        <p:spPr>
          <a:xfrm>
            <a:off x="5742432" y="2095805"/>
            <a:ext cx="5734202"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 The </a:t>
            </a:r>
            <a:pPr algn="l" indent="0" marL="0">
              <a:buNone/>
            </a:pPr>
            <a:r>
              <a:rPr lang="en-US" sz="1000" b="1" dirty="0">
                <a:solidFill>
                  <a:srgbClr val="4B5563"/>
                </a:solidFill>
                <a:latin typeface="Roboto" pitchFamily="34" charset="0"/>
                <a:ea typeface="Roboto" pitchFamily="34" charset="-122"/>
                <a:cs typeface="Roboto" pitchFamily="34" charset="-120"/>
              </a:rPr>
              <a:t>Open Security Controls Assessment Language (OSCAL)</a:t>
            </a:r>
            <a:pPr algn="l" indent="0" marL="0">
              <a:buNone/>
            </a:pPr>
            <a:r>
              <a:rPr lang="en-US" sz="1000" dirty="0">
                <a:solidFill>
                  <a:srgbClr val="4B5563"/>
                </a:solidFill>
                <a:latin typeface="Roboto" pitchFamily="34" charset="0"/>
                <a:ea typeface="Roboto" pitchFamily="34" charset="-122"/>
                <a:cs typeface="Roboto" pitchFamily="34" charset="-120"/>
              </a:rPr>
              <a:t> is a standard from NIST that provides machine-readable representations of control catalogs, control baselines, system security plans, and assessment results. </a:t>
            </a:r>
            <a:endParaRPr lang="en-US" sz="1000" dirty="0"/>
          </a:p>
        </p:txBody>
      </p:sp>
      <p:sp>
        <p:nvSpPr>
          <p:cNvPr id="42" name="Text 30"/>
          <p:cNvSpPr txBox="1"/>
          <p:nvPr/>
        </p:nvSpPr>
        <p:spPr>
          <a:xfrm>
            <a:off x="5694883" y="3212287"/>
            <a:ext cx="6048756"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 Key Benefits for Practitioners </a:t>
            </a:r>
            <a:endParaRPr lang="en-US" sz="1200" dirty="0"/>
          </a:p>
        </p:txBody>
      </p:sp>
      <p:pic>
        <p:nvPicPr>
          <p:cNvPr id="43" name="Image 10" descr="preencoded.png">    </p:cNvPr>
          <p:cNvPicPr>
            <a:picLocks noChangeAspect="1"/>
          </p:cNvPicPr>
          <p:nvPr/>
        </p:nvPicPr>
        <p:blipFill>
          <a:blip r:embed="rId11"/>
          <a:srcRect l="0" r="0" t="0" b="0"/>
          <a:stretch/>
        </p:blipFill>
        <p:spPr>
          <a:xfrm>
            <a:off x="5466283" y="3250692"/>
            <a:ext cx="152705" cy="152705"/>
          </a:xfrm>
          <a:prstGeom prst="rect">
            <a:avLst/>
          </a:prstGeom>
        </p:spPr>
      </p:pic>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5466283" y="3555187"/>
          <a:ext cx="6163056" cy="2553005"/>
        </p:xfrm>
        <a:graphic>
          <a:graphicData uri="http://schemas.openxmlformats.org/drawingml/2006/table">
            <a:tbl>
              <a:tblPr/>
              <a:tblGrid>
                <a:gridCol w="2461565"/>
                <a:gridCol w="3692347"/>
              </a:tblGrid>
              <a:tr h="638251">
                <a:tc>
                  <a:txBody>
                    <a:bodyPr/>
                    <a:lstStyle/>
                    <a:p>
                      <a:pPr algn="l" indent="0" marL="0">
                        <a:buNone/>
                      </a:pPr>
                      <a:r>
                        <a:rPr lang="en-US" sz="1200" b="1" dirty="0">
                          <a:solidFill>
                            <a:srgbClr val="475569"/>
                          </a:solidFill>
                          <a:latin typeface="Roboto" pitchFamily="34" charset="0"/>
                          <a:ea typeface="Roboto" pitchFamily="34" charset="-122"/>
                          <a:cs typeface="Roboto" pitchFamily="34" charset="-120"/>
                        </a:rPr>
                        <a:t>Benefit</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19050" cap="flat" cmpd="sng" algn="ctr">
                      <a:solidFill>
                        <a:srgbClr val="E2E8F0"/>
                      </a:solidFill>
                      <a:prstDash val="solid"/>
                      <a:round/>
                      <a:headEnd type="none" w="med" len="med"/>
                      <a:tailEnd type="none" w="med" len="med"/>
                    </a:lnB>
                    <a:solidFill>
                      <a:srgbClr val="F1F5F9"/>
                    </a:solidFill>
                  </a:tcPr>
                </a:tc>
                <a:tc>
                  <a:txBody>
                    <a:bodyPr/>
                    <a:lstStyle/>
                    <a:p>
                      <a:pPr algn="l" indent="0" marL="0">
                        <a:buNone/>
                      </a:pPr>
                      <a:r>
                        <a:rPr lang="en-US" sz="1200" b="1" dirty="0">
                          <a:solidFill>
                            <a:srgbClr val="475569"/>
                          </a:solidFill>
                          <a:latin typeface="Roboto" pitchFamily="34" charset="0"/>
                          <a:ea typeface="Roboto" pitchFamily="34" charset="-122"/>
                          <a:cs typeface="Roboto" pitchFamily="34" charset="-120"/>
                        </a:rPr>
                        <a:t>Impact on RMF</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19050" cap="flat" cmpd="sng" algn="ctr">
                      <a:solidFill>
                        <a:srgbClr val="E2E8F0"/>
                      </a:solidFill>
                      <a:prstDash val="solid"/>
                      <a:round/>
                      <a:headEnd type="none" w="med" len="med"/>
                      <a:tailEnd type="none" w="med" len="med"/>
                    </a:lnB>
                    <a:solidFill>
                      <a:srgbClr val="F1F5F9"/>
                    </a:solidFill>
                  </a:tcPr>
                </a:tc>
              </a:tr>
              <a:tr h="638251">
                <a:tc>
                  <a:txBody>
                    <a:bodyPr/>
                    <a:lstStyle/>
                    <a:p>
                      <a:pPr indent="0" marL="0">
                        <a:buNone/>
                      </a:pPr>
                      <a:r>
                        <a:rPr lang="en-US" sz="1200" b="1" dirty="0">
                          <a:solidFill>
                            <a:srgbClr val="1D4ED8"/>
                          </a:solidFill>
                          <a:latin typeface="Roboto" pitchFamily="34" charset="0"/>
                          <a:ea typeface="Roboto" pitchFamily="34" charset="-122"/>
                          <a:cs typeface="Roboto" pitchFamily="34" charset="-120"/>
                        </a:rPr>
                        <a:t>Consistency</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050" dirty="0">
                          <a:solidFill>
                            <a:srgbClr val="334155"/>
                          </a:solidFill>
                          <a:latin typeface="Roboto" pitchFamily="34" charset="0"/>
                          <a:ea typeface="Roboto" pitchFamily="34" charset="-122"/>
                          <a:cs typeface="Roboto" pitchFamily="34" charset="-120"/>
                        </a:rPr>
                        <a:t>Eliminates ambiguity in control descriptions and parameter values across different tools.</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r>
              <a:tr h="638251">
                <a:tc>
                  <a:txBody>
                    <a:bodyPr/>
                    <a:lstStyle/>
                    <a:p>
                      <a:pPr indent="0" marL="0">
                        <a:buNone/>
                      </a:pPr>
                      <a:r>
                        <a:rPr lang="en-US" sz="1200" b="1" dirty="0">
                          <a:solidFill>
                            <a:srgbClr val="1D4ED8"/>
                          </a:solidFill>
                          <a:latin typeface="Roboto" pitchFamily="34" charset="0"/>
                          <a:ea typeface="Roboto" pitchFamily="34" charset="-122"/>
                          <a:cs typeface="Roboto" pitchFamily="34" charset="-120"/>
                        </a:rPr>
                        <a:t>Automation</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050" dirty="0">
                          <a:solidFill>
                            <a:srgbClr val="334155"/>
                          </a:solidFill>
                          <a:latin typeface="Roboto" pitchFamily="34" charset="0"/>
                          <a:ea typeface="Roboto" pitchFamily="34" charset="-122"/>
                          <a:cs typeface="Roboto" pitchFamily="34" charset="-120"/>
                        </a:rPr>
                        <a:t>Enables "Compliance as Code" pipelines where security checks are automated via CI/CD.</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r>
              <a:tr h="638251">
                <a:tc>
                  <a:txBody>
                    <a:bodyPr/>
                    <a:lstStyle/>
                    <a:p>
                      <a:pPr indent="0" marL="0">
                        <a:buNone/>
                      </a:pPr>
                      <a:r>
                        <a:rPr lang="en-US" sz="1200" b="1" dirty="0">
                          <a:solidFill>
                            <a:srgbClr val="1D4ED8"/>
                          </a:solidFill>
                          <a:latin typeface="Roboto" pitchFamily="34" charset="0"/>
                          <a:ea typeface="Roboto" pitchFamily="34" charset="-122"/>
                          <a:cs typeface="Roboto" pitchFamily="34" charset="-120"/>
                        </a:rPr>
                        <a:t>Portability</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0"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050" dirty="0">
                          <a:solidFill>
                            <a:srgbClr val="334155"/>
                          </a:solidFill>
                          <a:latin typeface="Roboto" pitchFamily="34" charset="0"/>
                          <a:ea typeface="Roboto" pitchFamily="34" charset="-122"/>
                          <a:cs typeface="Roboto" pitchFamily="34" charset="-120"/>
                        </a:rPr>
                        <a:t>Data can move seamlessly between GRC platforms, cloud providers, and auditors without re-entry.</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0" cap="flat" cmpd="sng" algn="ctr">
                      <a:solidFill>
                        <a:srgbClr val="E2E8F0"/>
                      </a:solidFill>
                      <a:prstDash val="solid"/>
                      <a:round/>
                      <a:headEnd type="none" w="med" len="med"/>
                      <a:tailEnd type="none" w="med" len="med"/>
                    </a:lnB>
                    <a:solidFill>
                      <a:srgbClr val="FFFFFF"/>
                    </a:solidFill>
                  </a:tcPr>
                </a:tc>
              </a:tr>
            </a:tbl>
          </a:graphicData>
        </a:graphic>
      </p:graphicFrame>
      <p:sp>
        <p:nvSpPr>
          <p:cNvPr id="45" name="Shape 31"/>
          <p:cNvSpPr/>
          <p:nvPr/>
        </p:nvSpPr>
        <p:spPr>
          <a:xfrm>
            <a:off x="5466283" y="6345936"/>
            <a:ext cx="6163056" cy="933602"/>
          </a:xfrm>
          <a:prstGeom prst="roundRect">
            <a:avLst>
              <a:gd name="adj" fmla="val 7995"/>
            </a:avLst>
          </a:prstGeom>
          <a:solidFill>
            <a:srgbClr val="EEF2FF"/>
          </a:solidFill>
          <a:ln w="12700">
            <a:solidFill>
              <a:srgbClr val="C7D2FE"/>
            </a:solidFill>
            <a:prstDash val="solid"/>
          </a:ln>
        </p:spPr>
      </p:sp>
      <p:pic>
        <p:nvPicPr>
          <p:cNvPr id="46" name="Image 11" descr="preencoded.png">    </p:cNvPr>
          <p:cNvPicPr>
            <a:picLocks noChangeAspect="1"/>
          </p:cNvPicPr>
          <p:nvPr/>
        </p:nvPicPr>
        <p:blipFill>
          <a:blip r:embed="rId12"/>
          <a:srcRect l="-760" r="-760" t="0" b="0"/>
          <a:stretch/>
        </p:blipFill>
        <p:spPr>
          <a:xfrm>
            <a:off x="5628132" y="6546190"/>
            <a:ext cx="152705" cy="171907"/>
          </a:xfrm>
          <a:prstGeom prst="rect">
            <a:avLst/>
          </a:prstGeom>
        </p:spPr>
      </p:pic>
      <p:sp>
        <p:nvSpPr>
          <p:cNvPr id="47" name="Text 32"/>
          <p:cNvSpPr txBox="1"/>
          <p:nvPr/>
        </p:nvSpPr>
        <p:spPr>
          <a:xfrm>
            <a:off x="5895137" y="6507785"/>
            <a:ext cx="5686654" cy="191110"/>
          </a:xfrm>
          <a:prstGeom prst="rect">
            <a:avLst/>
          </a:prstGeom>
          <a:noFill/>
          <a:ln/>
        </p:spPr>
        <p:txBody>
          <a:bodyPr wrap="square" lIns="0" tIns="0" rIns="0" bIns="0" rtlCol="0" anchor="ctr"/>
          <a:lstStyle/>
          <a:p>
            <a:pPr algn="l" indent="0" marL="0">
              <a:buNone/>
            </a:pPr>
            <a:r>
              <a:rPr lang="en-US" sz="1000" b="1" dirty="0">
                <a:solidFill>
                  <a:srgbClr val="312E81"/>
                </a:solidFill>
                <a:latin typeface="Roboto" pitchFamily="34" charset="0"/>
                <a:ea typeface="Roboto" pitchFamily="34" charset="-122"/>
                <a:cs typeface="Roboto" pitchFamily="34" charset="-120"/>
              </a:rPr>
              <a:t>The "Compliance as Code" Shift</a:t>
            </a:r>
            <a:endParaRPr lang="en-US" sz="1000" dirty="0"/>
          </a:p>
        </p:txBody>
      </p:sp>
      <p:sp>
        <p:nvSpPr>
          <p:cNvPr id="48" name="Text 33"/>
          <p:cNvSpPr txBox="1"/>
          <p:nvPr/>
        </p:nvSpPr>
        <p:spPr>
          <a:xfrm>
            <a:off x="5895137" y="6736385"/>
            <a:ext cx="5649163" cy="381305"/>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Moving from static Word/Excel artifacts to dynamic, interconnected data models allows for continuous validation of security posture rather than point-in-time snapshots.</a:t>
            </a:r>
            <a:endParaRPr lang="en-US" sz="1000" dirty="0"/>
          </a:p>
        </p:txBody>
      </p:sp>
      <p:sp>
        <p:nvSpPr>
          <p:cNvPr id="49" name="Shape 34"/>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0" name="Shape 35"/>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51" name="Image 12" descr="preencoded.png">    </p:cNvPr>
          <p:cNvPicPr>
            <a:picLocks noChangeAspect="1"/>
          </p:cNvPicPr>
          <p:nvPr/>
        </p:nvPicPr>
        <p:blipFill>
          <a:blip r:embed="rId13"/>
          <a:srcRect l="-33" r="-33" t="0" b="0"/>
          <a:stretch/>
        </p:blipFill>
        <p:spPr>
          <a:xfrm>
            <a:off x="571500" y="286207"/>
            <a:ext cx="171907" cy="152705"/>
          </a:xfrm>
          <a:prstGeom prst="rect">
            <a:avLst/>
          </a:prstGeom>
        </p:spPr>
      </p:pic>
      <p:sp>
        <p:nvSpPr>
          <p:cNvPr id="52" name="Text 36"/>
          <p:cNvSpPr txBox="1"/>
          <p:nvPr/>
        </p:nvSpPr>
        <p:spPr>
          <a:xfrm>
            <a:off x="819302" y="286207"/>
            <a:ext cx="1591056"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Document Ecosystem</a:t>
            </a:r>
            <a:endParaRPr lang="en-US" sz="900" dirty="0"/>
          </a:p>
        </p:txBody>
      </p:sp>
      <p:sp>
        <p:nvSpPr>
          <p:cNvPr id="53" name="Text 37"/>
          <p:cNvSpPr txBox="1"/>
          <p:nvPr/>
        </p:nvSpPr>
        <p:spPr>
          <a:xfrm>
            <a:off x="571500" y="476402"/>
            <a:ext cx="741944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OSCAL and Machine-Readable Content</a:t>
            </a:r>
            <a:endParaRPr lang="en-US" sz="2700" dirty="0"/>
          </a:p>
        </p:txBody>
      </p:sp>
      <p:sp>
        <p:nvSpPr>
          <p:cNvPr id="54" name="Text 38"/>
          <p:cNvSpPr txBox="1"/>
          <p:nvPr/>
        </p:nvSpPr>
        <p:spPr>
          <a:xfrm>
            <a:off x="9937699" y="362102"/>
            <a:ext cx="1686154"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a:t>
            </a:r>
            <a:endParaRPr lang="en-US" sz="1000" dirty="0"/>
          </a:p>
        </p:txBody>
      </p:sp>
      <p:sp>
        <p:nvSpPr>
          <p:cNvPr id="55" name="Text 39"/>
          <p:cNvSpPr txBox="1"/>
          <p:nvPr/>
        </p:nvSpPr>
        <p:spPr>
          <a:xfrm>
            <a:off x="9707270" y="552298"/>
            <a:ext cx="1915668"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Automation Foundation</a:t>
            </a:r>
            <a:endParaRPr lang="en-US" sz="1200" dirty="0"/>
          </a:p>
        </p:txBody>
      </p:sp>
      <p:sp>
        <p:nvSpPr>
          <p:cNvPr id="56" name="Shape 40"/>
          <p:cNvSpPr/>
          <p:nvPr/>
        </p:nvSpPr>
        <p:spPr>
          <a:xfrm>
            <a:off x="0" y="7660843"/>
            <a:ext cx="12191695" cy="200254"/>
          </a:xfrm>
          <a:prstGeom prst="rect">
            <a:avLst/>
          </a:prstGeom>
          <a:solidFill>
            <a:srgbClr val="F1F5F9"/>
          </a:solidFill>
          <a:ln/>
        </p:spPr>
      </p:sp>
      <p:sp>
        <p:nvSpPr>
          <p:cNvPr id="57" name="Shape 41"/>
          <p:cNvSpPr/>
          <p:nvPr/>
        </p:nvSpPr>
        <p:spPr>
          <a:xfrm>
            <a:off x="0" y="7660843"/>
            <a:ext cx="12191695" cy="9144"/>
          </a:xfrm>
          <a:prstGeom prst="rect">
            <a:avLst/>
          </a:prstGeom>
          <a:solidFill>
            <a:srgbClr val="E2E8F0"/>
          </a:solidFill>
          <a:ln w="12700">
            <a:solidFill>
              <a:srgbClr val="E2E8F0">
                <a:alpha val="0"/>
              </a:srgbClr>
            </a:solidFill>
            <a:prstDash val="solid"/>
          </a:ln>
        </p:spPr>
      </p:sp>
      <p:sp>
        <p:nvSpPr>
          <p:cNvPr id="58" name="Text 42"/>
          <p:cNvSpPr txBox="1"/>
          <p:nvPr/>
        </p:nvSpPr>
        <p:spPr>
          <a:xfrm>
            <a:off x="571500" y="766998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9" name="Text 43"/>
          <p:cNvSpPr txBox="1"/>
          <p:nvPr/>
        </p:nvSpPr>
        <p:spPr>
          <a:xfrm>
            <a:off x="11177626" y="766998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16</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1" r="-1" t="0" b="0"/>
          <a:stretch/>
        </p:blipFill>
        <p:spPr>
          <a:xfrm>
            <a:off x="0" y="1143000"/>
            <a:ext cx="12191695" cy="6991502"/>
          </a:xfrm>
          <a:prstGeom prst="rect">
            <a:avLst/>
          </a:prstGeom>
        </p:spPr>
      </p:pic>
      <p:sp>
        <p:nvSpPr>
          <p:cNvPr id="5" name="Shape 2"/>
          <p:cNvSpPr/>
          <p:nvPr/>
        </p:nvSpPr>
        <p:spPr>
          <a:xfrm>
            <a:off x="571500" y="1524305"/>
            <a:ext cx="6667805" cy="3276295"/>
          </a:xfrm>
          <a:prstGeom prst="roundRect">
            <a:avLst>
              <a:gd name="adj" fmla="val 649"/>
            </a:avLst>
          </a:prstGeom>
          <a:solidFill>
            <a:srgbClr val="FFFFFF"/>
          </a:solidFill>
          <a:ln/>
          <a:effectLst>
            <a:outerShdw sx="100000" sy="100000" kx="0" ky="0" algn="bl" rotWithShape="0" blurRad="63500" dist="38100" dir="16200000">
              <a:srgbClr val="000000">
                <a:alpha val="10000"/>
              </a:srgbClr>
            </a:outerShdw>
          </a:effectLst>
        </p:spPr>
      </p:sp>
      <p:sp>
        <p:nvSpPr>
          <p:cNvPr id="6" name="Shape 3"/>
          <p:cNvSpPr/>
          <p:nvPr/>
        </p:nvSpPr>
        <p:spPr>
          <a:xfrm>
            <a:off x="571500" y="1524305"/>
            <a:ext cx="38405" cy="3276295"/>
          </a:xfrm>
          <a:prstGeom prst="roundRect">
            <a:avLst>
              <a:gd name="adj" fmla="val 55371"/>
            </a:avLst>
          </a:prstGeom>
          <a:solidFill>
            <a:srgbClr val="3B82F6"/>
          </a:solidFill>
          <a:ln w="12700">
            <a:solidFill>
              <a:srgbClr val="3B82F6">
                <a:alpha val="0"/>
              </a:srgbClr>
            </a:solidFill>
            <a:prstDash val="solid"/>
          </a:ln>
        </p:spPr>
      </p:sp>
      <p:sp>
        <p:nvSpPr>
          <p:cNvPr id="7" name="Shape 4"/>
          <p:cNvSpPr/>
          <p:nvPr/>
        </p:nvSpPr>
        <p:spPr>
          <a:xfrm>
            <a:off x="847649" y="2143354"/>
            <a:ext cx="6152998" cy="9144"/>
          </a:xfrm>
          <a:prstGeom prst="rect">
            <a:avLst/>
          </a:prstGeom>
          <a:solidFill>
            <a:srgbClr val="E2E8F0"/>
          </a:solidFill>
          <a:ln w="12700">
            <a:solidFill>
              <a:srgbClr val="E2E8F0">
                <a:alpha val="0"/>
              </a:srgbClr>
            </a:solidFill>
            <a:prstDash val="solid"/>
          </a:ln>
        </p:spPr>
      </p:sp>
      <p:sp>
        <p:nvSpPr>
          <p:cNvPr id="8" name="Text 5"/>
          <p:cNvSpPr txBox="1"/>
          <p:nvPr/>
        </p:nvSpPr>
        <p:spPr>
          <a:xfrm>
            <a:off x="1104595" y="1762049"/>
            <a:ext cx="5972861"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Merriweather" pitchFamily="34" charset="0"/>
                <a:ea typeface="Merriweather" pitchFamily="34" charset="-122"/>
                <a:cs typeface="Merriweather" pitchFamily="34" charset="-120"/>
              </a:rPr>
              <a:t> Core NIST Publications </a:t>
            </a:r>
            <a:endParaRPr lang="en-US" sz="1500" dirty="0"/>
          </a:p>
        </p:txBody>
      </p:sp>
      <p:pic>
        <p:nvPicPr>
          <p:cNvPr id="9" name="Image 1" descr="preencoded.png">    </p:cNvPr>
          <p:cNvPicPr>
            <a:picLocks noChangeAspect="1"/>
          </p:cNvPicPr>
          <p:nvPr/>
        </p:nvPicPr>
        <p:blipFill>
          <a:blip r:embed="rId2"/>
          <a:srcRect l="0" r="0" t="0" b="0"/>
          <a:stretch/>
        </p:blipFill>
        <p:spPr>
          <a:xfrm>
            <a:off x="847649" y="1809598"/>
            <a:ext cx="142646" cy="190195"/>
          </a:xfrm>
          <a:prstGeom prst="rect">
            <a:avLst/>
          </a:prstGeom>
        </p:spPr>
      </p:pic>
      <p:pic>
        <p:nvPicPr>
          <p:cNvPr id="10" name="Image 2" descr="preencoded.png">    </p:cNvPr>
          <p:cNvPicPr>
            <a:picLocks noChangeAspect="1"/>
          </p:cNvPicPr>
          <p:nvPr/>
        </p:nvPicPr>
        <p:blipFill>
          <a:blip r:embed="rId3"/>
          <a:srcRect l="0" r="0" t="0" b="0"/>
          <a:stretch/>
        </p:blipFill>
        <p:spPr>
          <a:xfrm>
            <a:off x="847649" y="2333549"/>
            <a:ext cx="152705" cy="152705"/>
          </a:xfrm>
          <a:prstGeom prst="rect">
            <a:avLst/>
          </a:prstGeom>
        </p:spPr>
      </p:pic>
      <p:sp>
        <p:nvSpPr>
          <p:cNvPr id="11" name="Text 6"/>
          <p:cNvSpPr txBox="1"/>
          <p:nvPr/>
        </p:nvSpPr>
        <p:spPr>
          <a:xfrm>
            <a:off x="1114654" y="2295144"/>
            <a:ext cx="4305910" cy="210312"/>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NIST SP 800-53 Revision 5</a:t>
            </a:r>
            <a:endParaRPr lang="en-US" sz="1100" dirty="0"/>
          </a:p>
        </p:txBody>
      </p:sp>
      <p:sp>
        <p:nvSpPr>
          <p:cNvPr id="12" name="Text 7"/>
          <p:cNvSpPr txBox="1"/>
          <p:nvPr/>
        </p:nvSpPr>
        <p:spPr>
          <a:xfrm>
            <a:off x="1114654" y="2498141"/>
            <a:ext cx="4877410"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Security and Privacy Controls for Information Systems and Organizations</a:t>
            </a:r>
            <a:endParaRPr lang="en-US" sz="1000" dirty="0"/>
          </a:p>
        </p:txBody>
      </p:sp>
      <p:sp>
        <p:nvSpPr>
          <p:cNvPr id="13" name="Shape 8"/>
          <p:cNvSpPr/>
          <p:nvPr/>
        </p:nvSpPr>
        <p:spPr>
          <a:xfrm>
            <a:off x="1114654" y="2698394"/>
            <a:ext cx="2866644" cy="200254"/>
          </a:xfrm>
          <a:prstGeom prst="roundRect">
            <a:avLst>
              <a:gd name="adj" fmla="val 86975"/>
            </a:avLst>
          </a:prstGeom>
          <a:solidFill>
            <a:srgbClr val="EFF6FF"/>
          </a:solidFill>
          <a:ln w="12700">
            <a:solidFill>
              <a:srgbClr val="FFFFFF">
                <a:alpha val="0"/>
              </a:srgbClr>
            </a:solidFill>
            <a:prstDash val="solid"/>
          </a:ln>
        </p:spPr>
      </p:sp>
      <p:sp>
        <p:nvSpPr>
          <p:cNvPr id="14" name="Text 9"/>
          <p:cNvSpPr txBox="1"/>
          <p:nvPr/>
        </p:nvSpPr>
        <p:spPr>
          <a:xfrm>
            <a:off x="1114654" y="2698394"/>
            <a:ext cx="29818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dirty="0">
                <a:solidFill>
                  <a:srgbClr val="2563EB"/>
                </a:solidFill>
                <a:latin typeface="Courier New" pitchFamily="34" charset="0"/>
                <a:ea typeface="Courier New" pitchFamily="34" charset="-122"/>
                <a:cs typeface="Courier New" pitchFamily="34" charset="-120"/>
              </a:rPr>
              <a:t>https://doi.org/10.6028/NIST.SP.800-53r5</a:t>
            </a:r>
            <a:endParaRPr lang="en-US" sz="900" dirty="0"/>
          </a:p>
        </p:txBody>
      </p:sp>
      <p:pic>
        <p:nvPicPr>
          <p:cNvPr id="15" name="Image 3" descr="preencoded.png">    </p:cNvPr>
          <p:cNvPicPr>
            <a:picLocks noChangeAspect="1"/>
          </p:cNvPicPr>
          <p:nvPr/>
        </p:nvPicPr>
        <p:blipFill>
          <a:blip r:embed="rId4"/>
          <a:srcRect l="0" r="0" t="0" b="0"/>
          <a:stretch/>
        </p:blipFill>
        <p:spPr>
          <a:xfrm>
            <a:off x="847649" y="3088843"/>
            <a:ext cx="152705" cy="152705"/>
          </a:xfrm>
          <a:prstGeom prst="rect">
            <a:avLst/>
          </a:prstGeom>
        </p:spPr>
      </p:pic>
      <p:sp>
        <p:nvSpPr>
          <p:cNvPr id="16" name="Text 10"/>
          <p:cNvSpPr txBox="1"/>
          <p:nvPr/>
        </p:nvSpPr>
        <p:spPr>
          <a:xfrm>
            <a:off x="1114654" y="3051353"/>
            <a:ext cx="3629254" cy="210312"/>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NIST SP 800-53B</a:t>
            </a:r>
            <a:endParaRPr lang="en-US" sz="1100" dirty="0"/>
          </a:p>
        </p:txBody>
      </p:sp>
      <p:sp>
        <p:nvSpPr>
          <p:cNvPr id="17" name="Text 11"/>
          <p:cNvSpPr txBox="1"/>
          <p:nvPr/>
        </p:nvSpPr>
        <p:spPr>
          <a:xfrm>
            <a:off x="1114654" y="3253435"/>
            <a:ext cx="4156862"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Control Baselines for Information Systems and Organizations</a:t>
            </a:r>
            <a:endParaRPr lang="en-US" sz="1000" dirty="0"/>
          </a:p>
        </p:txBody>
      </p:sp>
      <p:sp>
        <p:nvSpPr>
          <p:cNvPr id="18" name="Shape 12"/>
          <p:cNvSpPr/>
          <p:nvPr/>
        </p:nvSpPr>
        <p:spPr>
          <a:xfrm>
            <a:off x="1114654" y="3454603"/>
            <a:ext cx="2790749" cy="200254"/>
          </a:xfrm>
          <a:prstGeom prst="roundRect">
            <a:avLst>
              <a:gd name="adj" fmla="val 86975"/>
            </a:avLst>
          </a:prstGeom>
          <a:solidFill>
            <a:srgbClr val="EFF6FF"/>
          </a:solidFill>
          <a:ln w="12700">
            <a:solidFill>
              <a:srgbClr val="FFFFFF">
                <a:alpha val="0"/>
              </a:srgbClr>
            </a:solidFill>
            <a:prstDash val="solid"/>
          </a:ln>
        </p:spPr>
      </p:sp>
      <p:sp>
        <p:nvSpPr>
          <p:cNvPr id="19" name="Text 13"/>
          <p:cNvSpPr txBox="1"/>
          <p:nvPr/>
        </p:nvSpPr>
        <p:spPr>
          <a:xfrm>
            <a:off x="1114654" y="3454603"/>
            <a:ext cx="290322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dirty="0">
                <a:solidFill>
                  <a:srgbClr val="2563EB"/>
                </a:solidFill>
                <a:latin typeface="Courier New" pitchFamily="34" charset="0"/>
                <a:ea typeface="Courier New" pitchFamily="34" charset="-122"/>
                <a:cs typeface="Courier New" pitchFamily="34" charset="-120"/>
              </a:rPr>
              <a:t>https://doi.org/10.6028/NIST.SP.800-53B</a:t>
            </a:r>
            <a:endParaRPr lang="en-US" sz="900" dirty="0"/>
          </a:p>
        </p:txBody>
      </p:sp>
      <p:pic>
        <p:nvPicPr>
          <p:cNvPr id="20" name="Image 4" descr="preencoded.png">    </p:cNvPr>
          <p:cNvPicPr>
            <a:picLocks noChangeAspect="1"/>
          </p:cNvPicPr>
          <p:nvPr/>
        </p:nvPicPr>
        <p:blipFill>
          <a:blip r:embed="rId5"/>
          <a:srcRect l="0" r="0" t="0" b="0"/>
          <a:stretch/>
        </p:blipFill>
        <p:spPr>
          <a:xfrm>
            <a:off x="847649" y="3845052"/>
            <a:ext cx="152705" cy="152705"/>
          </a:xfrm>
          <a:prstGeom prst="rect">
            <a:avLst/>
          </a:prstGeom>
        </p:spPr>
      </p:pic>
      <p:sp>
        <p:nvSpPr>
          <p:cNvPr id="21" name="Text 14"/>
          <p:cNvSpPr txBox="1"/>
          <p:nvPr/>
        </p:nvSpPr>
        <p:spPr>
          <a:xfrm>
            <a:off x="1114654" y="3806647"/>
            <a:ext cx="4877410" cy="210312"/>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NIST SP 800-53A Revision 5</a:t>
            </a:r>
            <a:endParaRPr lang="en-US" sz="1100" dirty="0"/>
          </a:p>
        </p:txBody>
      </p:sp>
      <p:sp>
        <p:nvSpPr>
          <p:cNvPr id="22" name="Text 15"/>
          <p:cNvSpPr txBox="1"/>
          <p:nvPr/>
        </p:nvSpPr>
        <p:spPr>
          <a:xfrm>
            <a:off x="1114654" y="4009644"/>
            <a:ext cx="5448910"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Assessing Security and Privacy Controls in Information Systems and Organizations</a:t>
            </a:r>
            <a:endParaRPr lang="en-US" sz="1000" dirty="0"/>
          </a:p>
        </p:txBody>
      </p:sp>
      <p:sp>
        <p:nvSpPr>
          <p:cNvPr id="23" name="Shape 16"/>
          <p:cNvSpPr/>
          <p:nvPr/>
        </p:nvSpPr>
        <p:spPr>
          <a:xfrm>
            <a:off x="1114654" y="4209898"/>
            <a:ext cx="2933395" cy="200254"/>
          </a:xfrm>
          <a:prstGeom prst="roundRect">
            <a:avLst>
              <a:gd name="adj" fmla="val 86975"/>
            </a:avLst>
          </a:prstGeom>
          <a:solidFill>
            <a:srgbClr val="EFF6FF"/>
          </a:solidFill>
          <a:ln w="12700">
            <a:solidFill>
              <a:srgbClr val="FFFFFF">
                <a:alpha val="0"/>
              </a:srgbClr>
            </a:solidFill>
            <a:prstDash val="solid"/>
          </a:ln>
        </p:spPr>
      </p:sp>
      <p:sp>
        <p:nvSpPr>
          <p:cNvPr id="24" name="Text 17"/>
          <p:cNvSpPr txBox="1"/>
          <p:nvPr/>
        </p:nvSpPr>
        <p:spPr>
          <a:xfrm>
            <a:off x="1114654" y="4209898"/>
            <a:ext cx="304861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dirty="0">
                <a:solidFill>
                  <a:srgbClr val="2563EB"/>
                </a:solidFill>
                <a:latin typeface="Courier New" pitchFamily="34" charset="0"/>
                <a:ea typeface="Courier New" pitchFamily="34" charset="-122"/>
                <a:cs typeface="Courier New" pitchFamily="34" charset="-120"/>
              </a:rPr>
              <a:t>https://doi.org/10.6028/NIST.SP.800-53Ar5</a:t>
            </a:r>
            <a:endParaRPr lang="en-US" sz="900" dirty="0"/>
          </a:p>
        </p:txBody>
      </p:sp>
      <p:sp>
        <p:nvSpPr>
          <p:cNvPr id="25" name="Shape 18"/>
          <p:cNvSpPr/>
          <p:nvPr/>
        </p:nvSpPr>
        <p:spPr>
          <a:xfrm>
            <a:off x="571500" y="5038344"/>
            <a:ext cx="6667805" cy="1772107"/>
          </a:xfrm>
          <a:prstGeom prst="roundRect">
            <a:avLst>
              <a:gd name="adj" fmla="val 2219"/>
            </a:avLst>
          </a:prstGeom>
          <a:solidFill>
            <a:srgbClr val="FFFFFF"/>
          </a:solidFill>
          <a:ln/>
          <a:effectLst>
            <a:outerShdw sx="100000" sy="100000" kx="0" ky="0" algn="bl" rotWithShape="0" blurRad="63500" dist="38100" dir="16200000">
              <a:srgbClr val="000000">
                <a:alpha val="10000"/>
              </a:srgbClr>
            </a:outerShdw>
          </a:effectLst>
        </p:spPr>
      </p:sp>
      <p:sp>
        <p:nvSpPr>
          <p:cNvPr id="26" name="Shape 19"/>
          <p:cNvSpPr/>
          <p:nvPr/>
        </p:nvSpPr>
        <p:spPr>
          <a:xfrm>
            <a:off x="571500" y="5038344"/>
            <a:ext cx="38405" cy="1772107"/>
          </a:xfrm>
          <a:prstGeom prst="roundRect">
            <a:avLst>
              <a:gd name="adj" fmla="val 102406"/>
            </a:avLst>
          </a:prstGeom>
          <a:solidFill>
            <a:srgbClr val="FBBF24"/>
          </a:solidFill>
          <a:ln w="12700">
            <a:solidFill>
              <a:srgbClr val="FBBF24">
                <a:alpha val="0"/>
              </a:srgbClr>
            </a:solidFill>
            <a:prstDash val="solid"/>
          </a:ln>
        </p:spPr>
      </p:sp>
      <p:sp>
        <p:nvSpPr>
          <p:cNvPr id="27" name="Shape 20"/>
          <p:cNvSpPr/>
          <p:nvPr/>
        </p:nvSpPr>
        <p:spPr>
          <a:xfrm>
            <a:off x="847649" y="5658307"/>
            <a:ext cx="6152998" cy="9144"/>
          </a:xfrm>
          <a:prstGeom prst="rect">
            <a:avLst/>
          </a:prstGeom>
          <a:solidFill>
            <a:srgbClr val="E2E8F0"/>
          </a:solidFill>
          <a:ln w="12700">
            <a:solidFill>
              <a:srgbClr val="E2E8F0">
                <a:alpha val="0"/>
              </a:srgbClr>
            </a:solidFill>
            <a:prstDash val="solid"/>
          </a:ln>
        </p:spPr>
      </p:sp>
      <p:sp>
        <p:nvSpPr>
          <p:cNvPr id="28" name="Text 21"/>
          <p:cNvSpPr txBox="1"/>
          <p:nvPr/>
        </p:nvSpPr>
        <p:spPr>
          <a:xfrm>
            <a:off x="1199693" y="5277002"/>
            <a:ext cx="5877763"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Merriweather" pitchFamily="34" charset="0"/>
                <a:ea typeface="Merriweather" pitchFamily="34" charset="-122"/>
                <a:cs typeface="Merriweather" pitchFamily="34" charset="-120"/>
              </a:rPr>
              <a:t> Machine-Readable Data </a:t>
            </a:r>
            <a:endParaRPr lang="en-US" sz="1500" dirty="0"/>
          </a:p>
        </p:txBody>
      </p:sp>
      <p:pic>
        <p:nvPicPr>
          <p:cNvPr id="29" name="Image 5" descr="preencoded.png">    </p:cNvPr>
          <p:cNvPicPr>
            <a:picLocks noChangeAspect="1"/>
          </p:cNvPicPr>
          <p:nvPr/>
        </p:nvPicPr>
        <p:blipFill>
          <a:blip r:embed="rId6"/>
          <a:srcRect l="0" r="0" t="0" b="0"/>
          <a:stretch/>
        </p:blipFill>
        <p:spPr>
          <a:xfrm>
            <a:off x="847649" y="5324551"/>
            <a:ext cx="237744" cy="190195"/>
          </a:xfrm>
          <a:prstGeom prst="rect">
            <a:avLst/>
          </a:prstGeom>
        </p:spPr>
      </p:pic>
      <p:pic>
        <p:nvPicPr>
          <p:cNvPr id="30" name="Image 6" descr="preencoded.png">    </p:cNvPr>
          <p:cNvPicPr>
            <a:picLocks noChangeAspect="1"/>
          </p:cNvPicPr>
          <p:nvPr/>
        </p:nvPicPr>
        <p:blipFill>
          <a:blip r:embed="rId7"/>
          <a:srcRect l="0" r="0" t="-180" b="-180"/>
          <a:stretch/>
        </p:blipFill>
        <p:spPr>
          <a:xfrm>
            <a:off x="847649" y="5848502"/>
            <a:ext cx="190195" cy="152705"/>
          </a:xfrm>
          <a:prstGeom prst="rect">
            <a:avLst/>
          </a:prstGeom>
        </p:spPr>
      </p:pic>
      <p:sp>
        <p:nvSpPr>
          <p:cNvPr id="31" name="Text 22"/>
          <p:cNvSpPr txBox="1"/>
          <p:nvPr/>
        </p:nvSpPr>
        <p:spPr>
          <a:xfrm>
            <a:off x="1152144" y="5810098"/>
            <a:ext cx="4277563" cy="210312"/>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OSCAL (Open Security Controls Assessment Language)</a:t>
            </a:r>
            <a:endParaRPr lang="en-US" sz="1100" dirty="0"/>
          </a:p>
        </p:txBody>
      </p:sp>
      <p:sp>
        <p:nvSpPr>
          <p:cNvPr id="32" name="Text 23"/>
          <p:cNvSpPr txBox="1"/>
          <p:nvPr/>
        </p:nvSpPr>
        <p:spPr>
          <a:xfrm>
            <a:off x="1152144" y="6013094"/>
            <a:ext cx="4277563"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XML/JSON/YAML formats for control catalogs and baselines.</a:t>
            </a:r>
            <a:endParaRPr lang="en-US" sz="1000" dirty="0"/>
          </a:p>
        </p:txBody>
      </p:sp>
      <p:sp>
        <p:nvSpPr>
          <p:cNvPr id="33" name="Shape 24"/>
          <p:cNvSpPr/>
          <p:nvPr/>
        </p:nvSpPr>
        <p:spPr>
          <a:xfrm>
            <a:off x="1152144" y="6213348"/>
            <a:ext cx="2104949" cy="200254"/>
          </a:xfrm>
          <a:prstGeom prst="roundRect">
            <a:avLst>
              <a:gd name="adj" fmla="val 86975"/>
            </a:avLst>
          </a:prstGeom>
          <a:solidFill>
            <a:srgbClr val="EFF6FF"/>
          </a:solidFill>
          <a:ln w="12700">
            <a:solidFill>
              <a:srgbClr val="FFFFFF">
                <a:alpha val="0"/>
              </a:srgbClr>
            </a:solidFill>
            <a:prstDash val="solid"/>
          </a:ln>
        </p:spPr>
      </p:sp>
      <p:sp>
        <p:nvSpPr>
          <p:cNvPr id="34" name="Text 25"/>
          <p:cNvSpPr txBox="1"/>
          <p:nvPr/>
        </p:nvSpPr>
        <p:spPr>
          <a:xfrm>
            <a:off x="1152144" y="6213348"/>
            <a:ext cx="218998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dirty="0">
                <a:solidFill>
                  <a:srgbClr val="2563EB"/>
                </a:solidFill>
                <a:latin typeface="Courier New" pitchFamily="34" charset="0"/>
                <a:ea typeface="Courier New" pitchFamily="34" charset="-122"/>
                <a:cs typeface="Courier New" pitchFamily="34" charset="-120"/>
              </a:rPr>
              <a:t>https://pages.nist.gov/OSCAL/</a:t>
            </a:r>
            <a:endParaRPr lang="en-US" sz="900" dirty="0"/>
          </a:p>
        </p:txBody>
      </p:sp>
      <p:sp>
        <p:nvSpPr>
          <p:cNvPr id="35" name="Shape 26"/>
          <p:cNvSpPr/>
          <p:nvPr/>
        </p:nvSpPr>
        <p:spPr>
          <a:xfrm>
            <a:off x="7619695" y="1524305"/>
            <a:ext cx="4000500" cy="3161995"/>
          </a:xfrm>
          <a:prstGeom prst="roundRect">
            <a:avLst>
              <a:gd name="adj" fmla="val 697"/>
            </a:avLst>
          </a:prstGeom>
          <a:solidFill>
            <a:srgbClr val="FFFFFF"/>
          </a:solidFill>
          <a:ln/>
          <a:effectLst>
            <a:outerShdw sx="100000" sy="100000" kx="0" ky="0" algn="bl" rotWithShape="0" blurRad="63500" dist="38100" dir="16200000">
              <a:srgbClr val="000000">
                <a:alpha val="10000"/>
              </a:srgbClr>
            </a:outerShdw>
          </a:effectLst>
        </p:spPr>
      </p:sp>
      <p:sp>
        <p:nvSpPr>
          <p:cNvPr id="36" name="Shape 27"/>
          <p:cNvSpPr/>
          <p:nvPr/>
        </p:nvSpPr>
        <p:spPr>
          <a:xfrm>
            <a:off x="7619695" y="1524305"/>
            <a:ext cx="38405" cy="3161995"/>
          </a:xfrm>
          <a:prstGeom prst="roundRect">
            <a:avLst>
              <a:gd name="adj" fmla="val 57372"/>
            </a:avLst>
          </a:prstGeom>
          <a:solidFill>
            <a:srgbClr val="3B82F6"/>
          </a:solidFill>
          <a:ln w="12700">
            <a:solidFill>
              <a:srgbClr val="3B82F6">
                <a:alpha val="0"/>
              </a:srgbClr>
            </a:solidFill>
            <a:prstDash val="solid"/>
          </a:ln>
        </p:spPr>
      </p:sp>
      <p:sp>
        <p:nvSpPr>
          <p:cNvPr id="37" name="Shape 28"/>
          <p:cNvSpPr/>
          <p:nvPr/>
        </p:nvSpPr>
        <p:spPr>
          <a:xfrm>
            <a:off x="7895844" y="2143354"/>
            <a:ext cx="3486607" cy="9144"/>
          </a:xfrm>
          <a:prstGeom prst="rect">
            <a:avLst/>
          </a:prstGeom>
          <a:solidFill>
            <a:srgbClr val="E2E8F0"/>
          </a:solidFill>
          <a:ln w="12700">
            <a:solidFill>
              <a:srgbClr val="E2E8F0">
                <a:alpha val="0"/>
              </a:srgbClr>
            </a:solidFill>
            <a:prstDash val="solid"/>
          </a:ln>
        </p:spPr>
      </p:sp>
      <p:sp>
        <p:nvSpPr>
          <p:cNvPr id="38" name="Text 29"/>
          <p:cNvSpPr txBox="1"/>
          <p:nvPr/>
        </p:nvSpPr>
        <p:spPr>
          <a:xfrm>
            <a:off x="8200339" y="1762049"/>
            <a:ext cx="3258007"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Merriweather" pitchFamily="34" charset="0"/>
                <a:ea typeface="Merriweather" pitchFamily="34" charset="-122"/>
                <a:cs typeface="Merriweather" pitchFamily="34" charset="-120"/>
              </a:rPr>
              <a:t> Usage Rights </a:t>
            </a:r>
            <a:endParaRPr lang="en-US" sz="1500" dirty="0"/>
          </a:p>
        </p:txBody>
      </p:sp>
      <p:pic>
        <p:nvPicPr>
          <p:cNvPr id="39" name="Image 7" descr="preencoded.png">    </p:cNvPr>
          <p:cNvPicPr>
            <a:picLocks noChangeAspect="1"/>
          </p:cNvPicPr>
          <p:nvPr/>
        </p:nvPicPr>
        <p:blipFill>
          <a:blip r:embed="rId8"/>
          <a:srcRect l="0" r="0" t="0" b="0"/>
          <a:stretch/>
        </p:blipFill>
        <p:spPr>
          <a:xfrm>
            <a:off x="7895844" y="1809598"/>
            <a:ext cx="190195" cy="190195"/>
          </a:xfrm>
          <a:prstGeom prst="rect">
            <a:avLst/>
          </a:prstGeom>
        </p:spPr>
      </p:pic>
      <p:sp>
        <p:nvSpPr>
          <p:cNvPr id="40" name="Text 30"/>
          <p:cNvSpPr txBox="1"/>
          <p:nvPr/>
        </p:nvSpPr>
        <p:spPr>
          <a:xfrm>
            <a:off x="7895844" y="2295144"/>
            <a:ext cx="3562502" cy="571500"/>
          </a:xfrm>
          <a:prstGeom prst="rect">
            <a:avLst/>
          </a:prstGeom>
          <a:noFill/>
          <a:ln/>
        </p:spPr>
        <p:txBody>
          <a:bodyPr wrap="square" lIns="0" tIns="0" rIns="0" bIns="0" rtlCol="0" anchor="t"/>
          <a:lstStyle/>
          <a:p>
            <a:pPr algn="l" indent="0" marL="0">
              <a:buNone/>
            </a:pPr>
            <a:r>
              <a:rPr lang="en-US" sz="1000" b="1" dirty="0">
                <a:solidFill>
                  <a:srgbClr val="4B5563"/>
                </a:solidFill>
                <a:latin typeface="Roboto" pitchFamily="34" charset="0"/>
                <a:ea typeface="Roboto" pitchFamily="34" charset="-122"/>
                <a:cs typeface="Roboto" pitchFamily="34" charset="-120"/>
              </a:rPr>
              <a:t>Public Domain Status:</a:t>
            </a:r>
            <a:pPr algn="l" indent="0" marL="0">
              <a:buNone/>
            </a:pPr>
            <a:r>
              <a:rPr lang="en-US" sz="1000" dirty="0">
                <a:solidFill>
                  <a:srgbClr val="4B5563"/>
                </a:solidFill>
                <a:latin typeface="Roboto" pitchFamily="34" charset="0"/>
                <a:ea typeface="Roboto" pitchFamily="34" charset="-122"/>
                <a:cs typeface="Roboto" pitchFamily="34" charset="-120"/>
              </a:rPr>
              <a:t> NIST publications are works of the U.S. Government and are not subject to copyright in the United States.</a:t>
            </a:r>
            <a:endParaRPr lang="en-US" sz="1000" dirty="0"/>
          </a:p>
        </p:txBody>
      </p:sp>
      <p:sp>
        <p:nvSpPr>
          <p:cNvPr id="41" name="Text 31"/>
          <p:cNvSpPr txBox="1"/>
          <p:nvPr/>
        </p:nvSpPr>
        <p:spPr>
          <a:xfrm>
            <a:off x="7895844" y="3019349"/>
            <a:ext cx="3562502" cy="381305"/>
          </a:xfrm>
          <a:prstGeom prst="rect">
            <a:avLst/>
          </a:prstGeom>
          <a:noFill/>
          <a:ln/>
        </p:spPr>
        <p:txBody>
          <a:bodyPr wrap="square" lIns="0" tIns="0" rIns="0" bIns="0" rtlCol="0" anchor="t"/>
          <a:lstStyle/>
          <a:p>
            <a:pPr algn="l" indent="0" marL="0">
              <a:buNone/>
            </a:pPr>
            <a:r>
              <a:rPr lang="en-US" sz="1000" b="1" dirty="0">
                <a:solidFill>
                  <a:srgbClr val="4B5563"/>
                </a:solidFill>
                <a:latin typeface="Roboto" pitchFamily="34" charset="0"/>
                <a:ea typeface="Roboto" pitchFamily="34" charset="-122"/>
                <a:cs typeface="Roboto" pitchFamily="34" charset="-120"/>
              </a:rPr>
              <a:t>Attribution Policy:</a:t>
            </a:r>
            <a:pPr algn="l" indent="0" marL="0">
              <a:buNone/>
            </a:pPr>
            <a:r>
              <a:rPr lang="en-US" sz="1000" dirty="0">
                <a:solidFill>
                  <a:srgbClr val="4B5563"/>
                </a:solidFill>
                <a:latin typeface="Roboto" pitchFamily="34" charset="0"/>
                <a:ea typeface="Roboto" pitchFamily="34" charset="-122"/>
                <a:cs typeface="Roboto" pitchFamily="34" charset="-120"/>
              </a:rPr>
              <a:t> While free to use, NIST requests attribution when content is reproduced or adapted.</a:t>
            </a:r>
            <a:endParaRPr lang="en-US" sz="1000" dirty="0"/>
          </a:p>
        </p:txBody>
      </p:sp>
      <p:sp>
        <p:nvSpPr>
          <p:cNvPr id="42" name="Shape 32"/>
          <p:cNvSpPr/>
          <p:nvPr/>
        </p:nvSpPr>
        <p:spPr>
          <a:xfrm>
            <a:off x="7895844" y="3552444"/>
            <a:ext cx="3486607" cy="895198"/>
          </a:xfrm>
          <a:prstGeom prst="roundRect">
            <a:avLst>
              <a:gd name="adj" fmla="val 4347"/>
            </a:avLst>
          </a:prstGeom>
          <a:solidFill>
            <a:srgbClr val="EFF6FF"/>
          </a:solidFill>
          <a:ln w="12700">
            <a:solidFill>
              <a:srgbClr val="DBEAFE"/>
            </a:solidFill>
            <a:prstDash val="solid"/>
          </a:ln>
        </p:spPr>
      </p:sp>
      <p:sp>
        <p:nvSpPr>
          <p:cNvPr id="43" name="Text 33"/>
          <p:cNvSpPr txBox="1"/>
          <p:nvPr/>
        </p:nvSpPr>
        <p:spPr>
          <a:xfrm>
            <a:off x="8201254" y="3676802"/>
            <a:ext cx="3172054" cy="152705"/>
          </a:xfrm>
          <a:prstGeom prst="rect">
            <a:avLst/>
          </a:prstGeom>
          <a:no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 Note on Diagrams</a:t>
            </a:r>
            <a:endParaRPr lang="en-US" sz="900" dirty="0"/>
          </a:p>
        </p:txBody>
      </p:sp>
      <p:pic>
        <p:nvPicPr>
          <p:cNvPr id="44" name="Image 8" descr="preencoded.png">    </p:cNvPr>
          <p:cNvPicPr>
            <a:picLocks noChangeAspect="1"/>
          </p:cNvPicPr>
          <p:nvPr/>
        </p:nvPicPr>
        <p:blipFill>
          <a:blip r:embed="rId9"/>
          <a:srcRect l="0" r="0" t="0" b="0"/>
          <a:stretch/>
        </p:blipFill>
        <p:spPr>
          <a:xfrm>
            <a:off x="8020202" y="3690518"/>
            <a:ext cx="114300" cy="114300"/>
          </a:xfrm>
          <a:prstGeom prst="rect">
            <a:avLst/>
          </a:prstGeom>
        </p:spPr>
      </p:pic>
      <p:sp>
        <p:nvSpPr>
          <p:cNvPr id="45" name="Text 34"/>
          <p:cNvSpPr txBox="1"/>
          <p:nvPr/>
        </p:nvSpPr>
        <p:spPr>
          <a:xfrm>
            <a:off x="8020202" y="3866998"/>
            <a:ext cx="3314700" cy="45720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Diagrams in this presentation are original creations based on NIST concepts and may be used freely with attribution to this training material.</a:t>
            </a:r>
            <a:endParaRPr lang="en-US" sz="900" dirty="0"/>
          </a:p>
        </p:txBody>
      </p:sp>
      <p:sp>
        <p:nvSpPr>
          <p:cNvPr id="46" name="Shape 35"/>
          <p:cNvSpPr/>
          <p:nvPr/>
        </p:nvSpPr>
        <p:spPr>
          <a:xfrm>
            <a:off x="7619695" y="4924044"/>
            <a:ext cx="4000500" cy="2600554"/>
          </a:xfrm>
          <a:prstGeom prst="roundRect">
            <a:avLst>
              <a:gd name="adj" fmla="val 1030"/>
            </a:avLst>
          </a:prstGeom>
          <a:solidFill>
            <a:srgbClr val="FFFFFF"/>
          </a:solidFill>
          <a:ln/>
          <a:effectLst>
            <a:outerShdw sx="100000" sy="100000" kx="0" ky="0" algn="bl" rotWithShape="0" blurRad="63500" dist="38100" dir="16200000">
              <a:srgbClr val="000000">
                <a:alpha val="10000"/>
              </a:srgbClr>
            </a:outerShdw>
          </a:effectLst>
        </p:spPr>
      </p:sp>
      <p:sp>
        <p:nvSpPr>
          <p:cNvPr id="47" name="Shape 36"/>
          <p:cNvSpPr/>
          <p:nvPr/>
        </p:nvSpPr>
        <p:spPr>
          <a:xfrm>
            <a:off x="7619695" y="4924044"/>
            <a:ext cx="38405" cy="2600554"/>
          </a:xfrm>
          <a:prstGeom prst="roundRect">
            <a:avLst>
              <a:gd name="adj" fmla="val 69771"/>
            </a:avLst>
          </a:prstGeom>
          <a:solidFill>
            <a:srgbClr val="3B82F6"/>
          </a:solidFill>
          <a:ln w="12700">
            <a:solidFill>
              <a:srgbClr val="3B82F6">
                <a:alpha val="0"/>
              </a:srgbClr>
            </a:solidFill>
            <a:prstDash val="solid"/>
          </a:ln>
        </p:spPr>
      </p:sp>
      <p:sp>
        <p:nvSpPr>
          <p:cNvPr id="48" name="Shape 37"/>
          <p:cNvSpPr/>
          <p:nvPr/>
        </p:nvSpPr>
        <p:spPr>
          <a:xfrm>
            <a:off x="7895844" y="5544007"/>
            <a:ext cx="3486607" cy="9144"/>
          </a:xfrm>
          <a:prstGeom prst="rect">
            <a:avLst/>
          </a:prstGeom>
          <a:solidFill>
            <a:srgbClr val="E2E8F0"/>
          </a:solidFill>
          <a:ln w="12700">
            <a:solidFill>
              <a:srgbClr val="E2E8F0">
                <a:alpha val="0"/>
              </a:srgbClr>
            </a:solidFill>
            <a:prstDash val="solid"/>
          </a:ln>
        </p:spPr>
      </p:sp>
      <p:sp>
        <p:nvSpPr>
          <p:cNvPr id="49" name="Text 38"/>
          <p:cNvSpPr txBox="1"/>
          <p:nvPr/>
        </p:nvSpPr>
        <p:spPr>
          <a:xfrm>
            <a:off x="8200339" y="5162702"/>
            <a:ext cx="3258007"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Merriweather" pitchFamily="34" charset="0"/>
                <a:ea typeface="Merriweather" pitchFamily="34" charset="-122"/>
                <a:cs typeface="Merriweather" pitchFamily="34" charset="-120"/>
              </a:rPr>
              <a:t> Citation Format </a:t>
            </a:r>
            <a:endParaRPr lang="en-US" sz="1500" dirty="0"/>
          </a:p>
        </p:txBody>
      </p:sp>
      <p:pic>
        <p:nvPicPr>
          <p:cNvPr id="50" name="Image 9" descr="preencoded.png">    </p:cNvPr>
          <p:cNvPicPr>
            <a:picLocks noChangeAspect="1"/>
          </p:cNvPicPr>
          <p:nvPr/>
        </p:nvPicPr>
        <p:blipFill>
          <a:blip r:embed="rId10"/>
          <a:srcRect l="0" r="0" t="0" b="0"/>
          <a:stretch/>
        </p:blipFill>
        <p:spPr>
          <a:xfrm>
            <a:off x="7895844" y="5210251"/>
            <a:ext cx="190195" cy="190195"/>
          </a:xfrm>
          <a:prstGeom prst="rect">
            <a:avLst/>
          </a:prstGeom>
        </p:spPr>
      </p:pic>
      <p:sp>
        <p:nvSpPr>
          <p:cNvPr id="51" name="Text 39"/>
          <p:cNvSpPr txBox="1"/>
          <p:nvPr/>
        </p:nvSpPr>
        <p:spPr>
          <a:xfrm>
            <a:off x="7895844" y="5695798"/>
            <a:ext cx="3600907"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Recommended citation format for NIST pubs:</a:t>
            </a:r>
            <a:endParaRPr lang="en-US" sz="900" dirty="0"/>
          </a:p>
        </p:txBody>
      </p:sp>
      <p:sp>
        <p:nvSpPr>
          <p:cNvPr id="52" name="Shape 40"/>
          <p:cNvSpPr/>
          <p:nvPr/>
        </p:nvSpPr>
        <p:spPr>
          <a:xfrm>
            <a:off x="7895844" y="5943600"/>
            <a:ext cx="3486607" cy="1343254"/>
          </a:xfrm>
          <a:prstGeom prst="roundRect">
            <a:avLst>
              <a:gd name="adj" fmla="val 2897"/>
            </a:avLst>
          </a:prstGeom>
          <a:solidFill>
            <a:srgbClr val="F8FAFC"/>
          </a:solidFill>
          <a:ln w="12700">
            <a:solidFill>
              <a:srgbClr val="CBD5E1"/>
            </a:solidFill>
            <a:prstDash val="solid"/>
          </a:ln>
        </p:spPr>
      </p:sp>
      <p:sp>
        <p:nvSpPr>
          <p:cNvPr id="53" name="Text 41"/>
          <p:cNvSpPr txBox="1"/>
          <p:nvPr/>
        </p:nvSpPr>
        <p:spPr>
          <a:xfrm>
            <a:off x="8048549" y="6096305"/>
            <a:ext cx="3258007" cy="1038758"/>
          </a:xfrm>
          <a:prstGeom prst="rect">
            <a:avLst/>
          </a:prstGeom>
          <a:noFill/>
          <a:ln/>
        </p:spPr>
        <p:txBody>
          <a:bodyPr wrap="square" lIns="0" tIns="0" rIns="0" bIns="0" rtlCol="0" anchor="t"/>
          <a:lstStyle/>
          <a:p>
            <a:pPr algn="l" indent="0" marL="0">
              <a:buNone/>
            </a:pPr>
            <a:r>
              <a:rPr lang="en-US" sz="1000" i="1" dirty="0">
                <a:solidFill>
                  <a:srgbClr val="475569"/>
                </a:solidFill>
                <a:latin typeface="Merriweather" pitchFamily="34" charset="0"/>
                <a:ea typeface="Merriweather" pitchFamily="34" charset="-122"/>
                <a:cs typeface="Merriweather" pitchFamily="34" charset="-120"/>
              </a:rPr>
              <a:t>Joint Task Force (2020) Security and Privacy Controls for Information Systems and Organizations. (National Institute of Standards and Technology, Gaithersburg, MD), NIST Special Publication (SP) 800-53, Rev. 5.</a:t>
            </a:r>
            <a:endParaRPr lang="en-US" sz="1000" dirty="0"/>
          </a:p>
        </p:txBody>
      </p:sp>
      <p:sp>
        <p:nvSpPr>
          <p:cNvPr id="54" name="Shape 42"/>
          <p:cNvSpPr/>
          <p:nvPr/>
        </p:nvSpPr>
        <p:spPr>
          <a:xfrm>
            <a:off x="0" y="8134502"/>
            <a:ext cx="12191695" cy="200254"/>
          </a:xfrm>
          <a:prstGeom prst="rect">
            <a:avLst/>
          </a:prstGeom>
          <a:solidFill>
            <a:srgbClr val="F1F5F9"/>
          </a:solidFill>
          <a:ln/>
        </p:spPr>
      </p:sp>
      <p:sp>
        <p:nvSpPr>
          <p:cNvPr id="55" name="Shape 43"/>
          <p:cNvSpPr/>
          <p:nvPr/>
        </p:nvSpPr>
        <p:spPr>
          <a:xfrm>
            <a:off x="0" y="8134502"/>
            <a:ext cx="12191695" cy="9144"/>
          </a:xfrm>
          <a:prstGeom prst="rect">
            <a:avLst/>
          </a:prstGeom>
          <a:solidFill>
            <a:srgbClr val="E2E8F0"/>
          </a:solidFill>
          <a:ln w="12700">
            <a:solidFill>
              <a:srgbClr val="E2E8F0">
                <a:alpha val="0"/>
              </a:srgbClr>
            </a:solidFill>
            <a:prstDash val="solid"/>
          </a:ln>
        </p:spPr>
      </p:sp>
      <p:sp>
        <p:nvSpPr>
          <p:cNvPr id="56" name="Text 44"/>
          <p:cNvSpPr txBox="1"/>
          <p:nvPr/>
        </p:nvSpPr>
        <p:spPr>
          <a:xfrm>
            <a:off x="571500" y="814456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5"/>
          <p:cNvSpPr txBox="1"/>
          <p:nvPr/>
        </p:nvSpPr>
        <p:spPr>
          <a:xfrm>
            <a:off x="11177626" y="814456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17</a:t>
            </a:r>
            <a:endParaRPr lang="en-US" sz="900" dirty="0"/>
          </a:p>
        </p:txBody>
      </p:sp>
      <p:sp>
        <p:nvSpPr>
          <p:cNvPr id="58" name="Shape 46"/>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9" name="Shape 47"/>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0" name="Image 10" descr="preencoded.png">    </p:cNvPr>
          <p:cNvPicPr>
            <a:picLocks noChangeAspect="1"/>
          </p:cNvPicPr>
          <p:nvPr/>
        </p:nvPicPr>
        <p:blipFill>
          <a:blip r:embed="rId11"/>
          <a:srcRect l="-33" r="-33" t="0" b="0"/>
          <a:stretch/>
        </p:blipFill>
        <p:spPr>
          <a:xfrm>
            <a:off x="571500" y="286207"/>
            <a:ext cx="171907" cy="152705"/>
          </a:xfrm>
          <a:prstGeom prst="rect">
            <a:avLst/>
          </a:prstGeom>
        </p:spPr>
      </p:pic>
      <p:sp>
        <p:nvSpPr>
          <p:cNvPr id="61" name="Text 48"/>
          <p:cNvSpPr txBox="1"/>
          <p:nvPr/>
        </p:nvSpPr>
        <p:spPr>
          <a:xfrm>
            <a:off x="819302" y="286207"/>
            <a:ext cx="829361"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Resources</a:t>
            </a:r>
            <a:endParaRPr lang="en-US" sz="900" dirty="0"/>
          </a:p>
        </p:txBody>
      </p:sp>
      <p:sp>
        <p:nvSpPr>
          <p:cNvPr id="62" name="Text 49"/>
          <p:cNvSpPr txBox="1"/>
          <p:nvPr/>
        </p:nvSpPr>
        <p:spPr>
          <a:xfrm>
            <a:off x="571500" y="476402"/>
            <a:ext cx="763158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Public Domain Sources &amp; Attribution</a:t>
            </a:r>
            <a:endParaRPr lang="en-US" sz="2700" dirty="0"/>
          </a:p>
        </p:txBody>
      </p:sp>
      <p:pic>
        <p:nvPicPr>
          <p:cNvPr id="63" name="Image 11" descr="preencoded.png">    </p:cNvPr>
          <p:cNvPicPr>
            <a:picLocks noChangeAspect="1"/>
          </p:cNvPicPr>
          <p:nvPr/>
        </p:nvPicPr>
        <p:blipFill>
          <a:blip r:embed="rId12">
            <a:alphaModFix amt="80000"/>
          </a:blip>
          <a:srcRect l="-57" r="-57" t="0" b="0"/>
          <a:stretch/>
        </p:blipFill>
        <p:spPr>
          <a:xfrm>
            <a:off x="11220602" y="338328"/>
            <a:ext cx="400507" cy="457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28546"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03</a:t>
            </a:r>
            <a:endParaRPr lang="en-US" sz="9600" dirty="0"/>
          </a:p>
        </p:txBody>
      </p:sp>
      <p:pic>
        <p:nvPicPr>
          <p:cNvPr id="6" name="Image 0" descr="preencoded.png">    </p:cNvPr>
          <p:cNvPicPr>
            <a:picLocks noChangeAspect="1"/>
          </p:cNvPicPr>
          <p:nvPr/>
        </p:nvPicPr>
        <p:blipFill>
          <a:blip r:embed="rId1"/>
          <a:srcRect l="-5" r="-5" t="0" b="0"/>
          <a:stretch/>
        </p:blipFill>
        <p:spPr>
          <a:xfrm>
            <a:off x="10382098" y="4286707"/>
            <a:ext cx="2286000"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326234"/>
            <a:ext cx="4515307" cy="1429207"/>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Control Catalog Structure</a:t>
            </a:r>
            <a:endParaRPr lang="en-US" sz="4500" dirty="0"/>
          </a:p>
        </p:txBody>
      </p:sp>
      <p:sp>
        <p:nvSpPr>
          <p:cNvPr id="9" name="Shape 5"/>
          <p:cNvSpPr/>
          <p:nvPr/>
        </p:nvSpPr>
        <p:spPr>
          <a:xfrm>
            <a:off x="571500" y="405993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05993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Understand the anatomy of controls, enhancements, and parameters to effectively navigate the catalog.</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Structure Components</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3010205"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Anatomy of a Control</a:t>
            </a:r>
            <a:endParaRPr lang="en-US" sz="1500" dirty="0"/>
          </a:p>
        </p:txBody>
      </p:sp>
      <p:sp>
        <p:nvSpPr>
          <p:cNvPr id="14" name="Text 10"/>
          <p:cNvSpPr txBox="1"/>
          <p:nvPr/>
        </p:nvSpPr>
        <p:spPr>
          <a:xfrm>
            <a:off x="7114946" y="2104949"/>
            <a:ext cx="344454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Identifiers, statements, outcome-based language</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2324405"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Control Enhancements</a:t>
            </a:r>
            <a:endParaRPr lang="en-US" sz="1500" dirty="0"/>
          </a:p>
        </p:txBody>
      </p:sp>
      <p:sp>
        <p:nvSpPr>
          <p:cNvPr id="17" name="Text 13"/>
          <p:cNvSpPr txBox="1"/>
          <p:nvPr/>
        </p:nvSpPr>
        <p:spPr>
          <a:xfrm>
            <a:off x="7114946" y="3152851"/>
            <a:ext cx="232440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Added functionality and strength</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3422599"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Organization-Defined Parameters</a:t>
            </a:r>
            <a:endParaRPr lang="en-US" sz="1500" dirty="0"/>
          </a:p>
        </p:txBody>
      </p:sp>
      <p:sp>
        <p:nvSpPr>
          <p:cNvPr id="20" name="Text 16"/>
          <p:cNvSpPr txBox="1"/>
          <p:nvPr/>
        </p:nvSpPr>
        <p:spPr>
          <a:xfrm>
            <a:off x="7114946" y="4200754"/>
            <a:ext cx="299100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Tunable variables (ODPs)</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2890418"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Discussions &amp; Relationships</a:t>
            </a:r>
            <a:endParaRPr lang="en-US" sz="1500" dirty="0"/>
          </a:p>
        </p:txBody>
      </p:sp>
      <p:sp>
        <p:nvSpPr>
          <p:cNvPr id="23" name="Text 19"/>
          <p:cNvSpPr txBox="1"/>
          <p:nvPr/>
        </p:nvSpPr>
        <p:spPr>
          <a:xfrm>
            <a:off x="7114946" y="5248656"/>
            <a:ext cx="2890418"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Context, intent, and related controls</a:t>
            </a:r>
            <a:endParaRPr lang="en-US" sz="1000" dirty="0"/>
          </a:p>
        </p:txBody>
      </p:sp>
      <p:sp>
        <p:nvSpPr>
          <p:cNvPr id="24" name="Shape 20"/>
          <p:cNvSpPr/>
          <p:nvPr/>
        </p:nvSpPr>
        <p:spPr>
          <a:xfrm>
            <a:off x="571500" y="1888236"/>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188823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0" r="0" t="0" b="0"/>
          <a:stretch/>
        </p:blipFill>
        <p:spPr>
          <a:xfrm>
            <a:off x="6534302" y="1904695"/>
            <a:ext cx="304495" cy="304495"/>
          </a:xfrm>
          <a:prstGeom prst="rect">
            <a:avLst/>
          </a:prstGeom>
        </p:spPr>
      </p:pic>
      <p:pic>
        <p:nvPicPr>
          <p:cNvPr id="27" name="Image 3" descr="preencoded.png">    </p:cNvPr>
          <p:cNvPicPr>
            <a:picLocks noChangeAspect="1"/>
          </p:cNvPicPr>
          <p:nvPr/>
        </p:nvPicPr>
        <p:blipFill>
          <a:blip r:embed="rId4"/>
          <a:srcRect l="-50" r="-50" t="0" b="0"/>
          <a:stretch/>
        </p:blipFill>
        <p:spPr>
          <a:xfrm>
            <a:off x="6515100" y="2952598"/>
            <a:ext cx="342900" cy="304495"/>
          </a:xfrm>
          <a:prstGeom prst="rect">
            <a:avLst/>
          </a:prstGeom>
        </p:spPr>
      </p:pic>
      <p:pic>
        <p:nvPicPr>
          <p:cNvPr id="28" name="Image 4" descr="preencoded.png">    </p:cNvPr>
          <p:cNvPicPr>
            <a:picLocks noChangeAspect="1"/>
          </p:cNvPicPr>
          <p:nvPr/>
        </p:nvPicPr>
        <p:blipFill>
          <a:blip r:embed="rId5"/>
          <a:srcRect l="0" r="0" t="0" b="0"/>
          <a:stretch/>
        </p:blipFill>
        <p:spPr>
          <a:xfrm>
            <a:off x="6534302" y="4000500"/>
            <a:ext cx="304495" cy="304495"/>
          </a:xfrm>
          <a:prstGeom prst="rect">
            <a:avLst/>
          </a:prstGeom>
        </p:spPr>
      </p:pic>
      <p:pic>
        <p:nvPicPr>
          <p:cNvPr id="29" name="Image 5" descr="preencoded.png">    </p:cNvPr>
          <p:cNvPicPr>
            <a:picLocks noChangeAspect="1"/>
          </p:cNvPicPr>
          <p:nvPr/>
        </p:nvPicPr>
        <p:blipFill>
          <a:blip r:embed="rId6"/>
          <a:srcRect l="-90" r="-90" t="0" b="0"/>
          <a:stretch/>
        </p:blipFill>
        <p:spPr>
          <a:xfrm>
            <a:off x="6495898" y="5048402"/>
            <a:ext cx="381305" cy="3044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86207"/>
            <a:ext cx="171907" cy="152705"/>
          </a:xfrm>
          <a:prstGeom prst="rect">
            <a:avLst/>
          </a:prstGeom>
        </p:spPr>
      </p:pic>
      <p:sp>
        <p:nvSpPr>
          <p:cNvPr id="7" name="Text 4"/>
          <p:cNvSpPr txBox="1"/>
          <p:nvPr/>
        </p:nvSpPr>
        <p:spPr>
          <a:xfrm>
            <a:off x="819302" y="286207"/>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8" name="Text 5"/>
          <p:cNvSpPr txBox="1"/>
          <p:nvPr/>
        </p:nvSpPr>
        <p:spPr>
          <a:xfrm>
            <a:off x="571500" y="476402"/>
            <a:ext cx="44430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Anatomy of a Control</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338328"/>
            <a:ext cx="514807" cy="457200"/>
          </a:xfrm>
          <a:prstGeom prst="rect">
            <a:avLst/>
          </a:prstGeom>
        </p:spPr>
      </p:pic>
      <p:pic>
        <p:nvPicPr>
          <p:cNvPr id="10" name="Image 2" descr="preencoded.png">    </p:cNvPr>
          <p:cNvPicPr>
            <a:picLocks noChangeAspect="1"/>
          </p:cNvPicPr>
          <p:nvPr/>
        </p:nvPicPr>
        <p:blipFill>
          <a:blip r:embed="rId3"/>
          <a:srcRect l="-2" r="-2" t="0" b="0"/>
          <a:stretch/>
        </p:blipFill>
        <p:spPr>
          <a:xfrm>
            <a:off x="0" y="1143000"/>
            <a:ext cx="12191695" cy="5333695"/>
          </a:xfrm>
          <a:prstGeom prst="rect">
            <a:avLst/>
          </a:prstGeom>
        </p:spPr>
      </p:pic>
      <p:sp>
        <p:nvSpPr>
          <p:cNvPr id="11" name="Shape 6"/>
          <p:cNvSpPr/>
          <p:nvPr/>
        </p:nvSpPr>
        <p:spPr>
          <a:xfrm>
            <a:off x="571500" y="1943100"/>
            <a:ext cx="5286146"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461" r="-461" t="0" b="0"/>
          <a:stretch/>
        </p:blipFill>
        <p:spPr>
          <a:xfrm>
            <a:off x="571500" y="1579169"/>
            <a:ext cx="237744" cy="209398"/>
          </a:xfrm>
          <a:prstGeom prst="rect">
            <a:avLst/>
          </a:prstGeom>
        </p:spPr>
      </p:pic>
      <p:sp>
        <p:nvSpPr>
          <p:cNvPr id="13" name="Text 7"/>
          <p:cNvSpPr txBox="1"/>
          <p:nvPr/>
        </p:nvSpPr>
        <p:spPr>
          <a:xfrm>
            <a:off x="923544" y="1524305"/>
            <a:ext cx="2556662"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Visual Structure (Rev 5)</a:t>
            </a:r>
            <a:endParaRPr lang="en-US" sz="1600" dirty="0"/>
          </a:p>
        </p:txBody>
      </p:sp>
      <p:sp>
        <p:nvSpPr>
          <p:cNvPr id="14" name="Shape 8"/>
          <p:cNvSpPr/>
          <p:nvPr/>
        </p:nvSpPr>
        <p:spPr>
          <a:xfrm>
            <a:off x="571500" y="2148840"/>
            <a:ext cx="5286146" cy="3952951"/>
          </a:xfrm>
          <a:prstGeom prst="roundRect">
            <a:avLst>
              <a:gd name="adj" fmla="val 334"/>
            </a:avLst>
          </a:prstGeom>
          <a:solidFill>
            <a:srgbClr val="FFFFFF"/>
          </a:solidFill>
          <a:ln w="12700">
            <a:solidFill>
              <a:srgbClr val="CBD5E1"/>
            </a:solidFill>
            <a:prstDash val="solid"/>
          </a:ln>
          <a:effectLst>
            <a:outerShdw sx="100000" sy="100000" kx="0" ky="0" algn="bl" rotWithShape="0" blurRad="63500" dist="38100" dir="16200000">
              <a:srgbClr val="000000">
                <a:alpha val="10000"/>
              </a:srgbClr>
            </a:outerShdw>
          </a:effectLst>
        </p:spPr>
      </p:sp>
      <p:sp>
        <p:nvSpPr>
          <p:cNvPr id="15" name="Shape 9"/>
          <p:cNvSpPr/>
          <p:nvPr/>
        </p:nvSpPr>
        <p:spPr>
          <a:xfrm>
            <a:off x="580644" y="2158898"/>
            <a:ext cx="5266944" cy="504749"/>
          </a:xfrm>
          <a:prstGeom prst="roundRect">
            <a:avLst>
              <a:gd name="adj" fmla="val 20509"/>
            </a:avLst>
          </a:prstGeom>
          <a:solidFill>
            <a:srgbClr val="F1F5F9"/>
          </a:solidFill>
          <a:ln/>
        </p:spPr>
      </p:sp>
      <p:sp>
        <p:nvSpPr>
          <p:cNvPr id="16" name="Shape 10"/>
          <p:cNvSpPr/>
          <p:nvPr/>
        </p:nvSpPr>
        <p:spPr>
          <a:xfrm>
            <a:off x="580644" y="2654503"/>
            <a:ext cx="5266944" cy="9144"/>
          </a:xfrm>
          <a:prstGeom prst="roundRect">
            <a:avLst>
              <a:gd name="adj" fmla="val 1132075"/>
            </a:avLst>
          </a:prstGeom>
          <a:solidFill>
            <a:srgbClr val="CBD5E1"/>
          </a:solidFill>
          <a:ln w="12700">
            <a:solidFill>
              <a:srgbClr val="CBD5E1">
                <a:alpha val="0"/>
              </a:srgbClr>
            </a:solidFill>
            <a:prstDash val="solid"/>
          </a:ln>
        </p:spPr>
      </p:sp>
      <p:sp>
        <p:nvSpPr>
          <p:cNvPr id="17" name="Text 11"/>
          <p:cNvSpPr txBox="1"/>
          <p:nvPr/>
        </p:nvSpPr>
        <p:spPr>
          <a:xfrm>
            <a:off x="771754" y="2273198"/>
            <a:ext cx="514807" cy="267005"/>
          </a:xfrm>
          <a:prstGeom prst="rect">
            <a:avLst/>
          </a:prstGeom>
          <a:noFill/>
          <a:ln/>
        </p:spPr>
        <p:txBody>
          <a:bodyPr wrap="square" lIns="0" tIns="0" rIns="0" bIns="0" rtlCol="0" anchor="ctr"/>
          <a:lstStyle/>
          <a:p>
            <a:pPr algn="l" indent="0" marL="0">
              <a:buNone/>
            </a:pPr>
            <a:r>
              <a:rPr lang="en-US" sz="1500" b="1" dirty="0">
                <a:solidFill>
                  <a:srgbClr val="1F2937"/>
                </a:solidFill>
                <a:latin typeface="Roboto" pitchFamily="34" charset="0"/>
                <a:ea typeface="Roboto" pitchFamily="34" charset="-122"/>
                <a:cs typeface="Roboto" pitchFamily="34" charset="-120"/>
              </a:rPr>
              <a:t>AC-2</a:t>
            </a:r>
            <a:endParaRPr lang="en-US" sz="1500" dirty="0"/>
          </a:p>
        </p:txBody>
      </p:sp>
      <p:sp>
        <p:nvSpPr>
          <p:cNvPr id="18" name="Shape 12"/>
          <p:cNvSpPr/>
          <p:nvPr/>
        </p:nvSpPr>
        <p:spPr>
          <a:xfrm>
            <a:off x="1321308" y="2273198"/>
            <a:ext cx="19202" cy="267005"/>
          </a:xfrm>
          <a:prstGeom prst="rect">
            <a:avLst/>
          </a:prstGeom>
          <a:solidFill>
            <a:srgbClr val="D1D5DB"/>
          </a:solidFill>
          <a:ln w="12700">
            <a:solidFill>
              <a:srgbClr val="D1D5DB">
                <a:alpha val="0"/>
              </a:srgbClr>
            </a:solidFill>
            <a:prstDash val="solid"/>
          </a:ln>
        </p:spPr>
      </p:sp>
      <p:sp>
        <p:nvSpPr>
          <p:cNvPr id="19" name="Text 13"/>
          <p:cNvSpPr txBox="1"/>
          <p:nvPr/>
        </p:nvSpPr>
        <p:spPr>
          <a:xfrm>
            <a:off x="1454810" y="2273198"/>
            <a:ext cx="2105863"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dirty="0">
                <a:solidFill>
                  <a:srgbClr val="4B5563"/>
                </a:solidFill>
                <a:latin typeface="Roboto" pitchFamily="34" charset="0"/>
                <a:ea typeface="Roboto" pitchFamily="34" charset="-122"/>
                <a:cs typeface="Roboto" pitchFamily="34" charset="-120"/>
              </a:rPr>
              <a:t>Account Management</a:t>
            </a:r>
            <a:endParaRPr lang="en-US" sz="1300" dirty="0"/>
          </a:p>
        </p:txBody>
      </p:sp>
      <p:sp>
        <p:nvSpPr>
          <p:cNvPr id="20" name="Text 14"/>
          <p:cNvSpPr txBox="1"/>
          <p:nvPr/>
        </p:nvSpPr>
        <p:spPr>
          <a:xfrm>
            <a:off x="3599993" y="2329891"/>
            <a:ext cx="2149754" cy="152705"/>
          </a:xfrm>
          <a:prstGeom prst="rect">
            <a:avLst/>
          </a:prstGeom>
          <a:noFill/>
          <a:ln/>
        </p:spPr>
        <p:txBody>
          <a:bodyPr wrap="square" lIns="0" tIns="0" rIns="0" bIns="0" rtlCol="0" anchor="ctr"/>
          <a:lstStyle/>
          <a:p>
            <a:pPr algn="l" indent="0" marL="0">
              <a:buNone/>
            </a:pPr>
            <a:r>
              <a:rPr lang="en-US" sz="900" dirty="0">
                <a:solidFill>
                  <a:srgbClr val="9CA3AF"/>
                </a:solidFill>
                <a:latin typeface="ui-monospace" pitchFamily="34" charset="0"/>
                <a:ea typeface="ui-monospace" pitchFamily="34" charset="-122"/>
                <a:cs typeface="ui-monospace" pitchFamily="34" charset="-120"/>
              </a:rPr>
              <a:t>Control Family: Access Control</a:t>
            </a:r>
            <a:endParaRPr lang="en-US" sz="900" dirty="0"/>
          </a:p>
        </p:txBody>
      </p:sp>
      <p:sp>
        <p:nvSpPr>
          <p:cNvPr id="21" name="Text 15"/>
          <p:cNvSpPr txBox="1"/>
          <p:nvPr/>
        </p:nvSpPr>
        <p:spPr>
          <a:xfrm>
            <a:off x="771754" y="2853842"/>
            <a:ext cx="5000854" cy="22860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Control:</a:t>
            </a:r>
            <a:endParaRPr lang="en-US" sz="1000" dirty="0"/>
          </a:p>
        </p:txBody>
      </p:sp>
      <p:sp>
        <p:nvSpPr>
          <p:cNvPr id="22" name="Shape 16"/>
          <p:cNvSpPr/>
          <p:nvPr/>
        </p:nvSpPr>
        <p:spPr>
          <a:xfrm>
            <a:off x="923544" y="3149194"/>
            <a:ext cx="19202" cy="1333195"/>
          </a:xfrm>
          <a:prstGeom prst="rect">
            <a:avLst/>
          </a:prstGeom>
          <a:solidFill>
            <a:srgbClr val="DBEAFE"/>
          </a:solidFill>
          <a:ln w="12700">
            <a:solidFill>
              <a:srgbClr val="DBEAFE">
                <a:alpha val="0"/>
              </a:srgbClr>
            </a:solidFill>
            <a:prstDash val="solid"/>
          </a:ln>
        </p:spPr>
      </p:sp>
      <p:sp>
        <p:nvSpPr>
          <p:cNvPr id="23" name="Text 17"/>
          <p:cNvSpPr txBox="1"/>
          <p:nvPr/>
        </p:nvSpPr>
        <p:spPr>
          <a:xfrm>
            <a:off x="1095451" y="3149194"/>
            <a:ext cx="4638751" cy="667512"/>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 a. Identify and select the following types of information system accounts to support organizational missions/business functions: </a:t>
            </a:r>
            <a:pPr algn="l" indent="0" marL="0">
              <a:buNone/>
            </a:pPr>
            <a:r>
              <a:rPr lang="en-US" sz="1000" dirty="0">
                <a:solidFill>
                  <a:srgbClr val="92400E"/>
                </a:solidFill>
                <a:latin typeface="Courier New" pitchFamily="34" charset="0"/>
                <a:ea typeface="Courier New" pitchFamily="34" charset="-122"/>
                <a:cs typeface="Courier New" pitchFamily="34" charset="-120"/>
              </a:rPr>
              <a:t>[Assignment: organization-defined account types]</a:t>
            </a:r>
            <a:pPr algn="l" indent="0" marL="0">
              <a:buNone/>
            </a:pPr>
            <a:r>
              <a:rPr lang="en-US" sz="1000" dirty="0">
                <a:solidFill>
                  <a:srgbClr val="334155"/>
                </a:solidFill>
                <a:latin typeface="Roboto" pitchFamily="34" charset="0"/>
                <a:ea typeface="Roboto" pitchFamily="34" charset="-122"/>
                <a:cs typeface="Roboto" pitchFamily="34" charset="-120"/>
              </a:rPr>
              <a:t>; </a:t>
            </a:r>
            <a:endParaRPr lang="en-US" sz="1000" dirty="0"/>
          </a:p>
        </p:txBody>
      </p:sp>
      <p:sp>
        <p:nvSpPr>
          <p:cNvPr id="24" name="Text 18"/>
          <p:cNvSpPr txBox="1"/>
          <p:nvPr/>
        </p:nvSpPr>
        <p:spPr>
          <a:xfrm>
            <a:off x="1095451" y="3922776"/>
            <a:ext cx="4969764" cy="228600"/>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b. Assign account managers for information system accounts;</a:t>
            </a:r>
            <a:endParaRPr lang="en-US" sz="1000" dirty="0"/>
          </a:p>
        </p:txBody>
      </p:sp>
      <p:sp>
        <p:nvSpPr>
          <p:cNvPr id="25" name="Text 19"/>
          <p:cNvSpPr txBox="1"/>
          <p:nvPr/>
        </p:nvSpPr>
        <p:spPr>
          <a:xfrm>
            <a:off x="1095451" y="4256532"/>
            <a:ext cx="4677156" cy="228600"/>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c. Establish conditions for group and role membership;</a:t>
            </a:r>
            <a:endParaRPr lang="en-US" sz="1000" dirty="0"/>
          </a:p>
        </p:txBody>
      </p:sp>
      <p:sp>
        <p:nvSpPr>
          <p:cNvPr id="26" name="Text 20"/>
          <p:cNvSpPr txBox="1"/>
          <p:nvPr/>
        </p:nvSpPr>
        <p:spPr>
          <a:xfrm>
            <a:off x="771754" y="4627778"/>
            <a:ext cx="5000854" cy="22860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Control Enhancements:</a:t>
            </a:r>
            <a:endParaRPr lang="en-US" sz="1000" dirty="0"/>
          </a:p>
        </p:txBody>
      </p:sp>
      <p:sp>
        <p:nvSpPr>
          <p:cNvPr id="27" name="Text 21"/>
          <p:cNvSpPr txBox="1"/>
          <p:nvPr/>
        </p:nvSpPr>
        <p:spPr>
          <a:xfrm>
            <a:off x="923544" y="4924044"/>
            <a:ext cx="4849063" cy="191110"/>
          </a:xfrm>
          <a:prstGeom prst="rect">
            <a:avLst/>
          </a:prstGeom>
          <a:no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(1) AUTOMATED SYSTEM ACCOUNT MANAGEMENT</a:t>
            </a:r>
            <a:endParaRPr lang="en-US" sz="1000" dirty="0"/>
          </a:p>
        </p:txBody>
      </p:sp>
      <p:sp>
        <p:nvSpPr>
          <p:cNvPr id="28" name="Text 22"/>
          <p:cNvSpPr txBox="1"/>
          <p:nvPr/>
        </p:nvSpPr>
        <p:spPr>
          <a:xfrm>
            <a:off x="923544" y="5152644"/>
            <a:ext cx="4849063" cy="191110"/>
          </a:xfrm>
          <a:prstGeom prst="rect">
            <a:avLst/>
          </a:prstGeom>
          <a:noFill/>
          <a:ln/>
        </p:spPr>
        <p:txBody>
          <a:bodyPr wrap="square" lIns="0" tIns="0" rIns="0" bIns="0" rtlCol="0" anchor="ctr"/>
          <a:lstStyle/>
          <a:p>
            <a:pPr algn="l" indent="0" marL="0">
              <a:buNone/>
            </a:pPr>
            <a:r>
              <a:rPr lang="en-US" sz="1000" dirty="0">
                <a:solidFill>
                  <a:srgbClr val="6B7280"/>
                </a:solidFill>
                <a:latin typeface="Roboto" pitchFamily="34" charset="0"/>
                <a:ea typeface="Roboto" pitchFamily="34" charset="-122"/>
                <a:cs typeface="Roboto" pitchFamily="34" charset="-120"/>
              </a:rPr>
              <a:t>...</a:t>
            </a:r>
            <a:endParaRPr lang="en-US" sz="1000" dirty="0"/>
          </a:p>
        </p:txBody>
      </p:sp>
      <p:sp>
        <p:nvSpPr>
          <p:cNvPr id="29" name="Shape 23"/>
          <p:cNvSpPr/>
          <p:nvPr/>
        </p:nvSpPr>
        <p:spPr>
          <a:xfrm>
            <a:off x="580644" y="4975250"/>
            <a:ext cx="5266944" cy="1114654"/>
          </a:xfrm>
          <a:prstGeom prst="roundRect">
            <a:avLst>
              <a:gd name="adj" fmla="val 4207"/>
            </a:avLst>
          </a:prstGeom>
          <a:solidFill>
            <a:srgbClr val="FAFAFA"/>
          </a:solidFill>
          <a:ln/>
        </p:spPr>
      </p:sp>
      <p:sp>
        <p:nvSpPr>
          <p:cNvPr id="30" name="Shape 24"/>
          <p:cNvSpPr/>
          <p:nvPr/>
        </p:nvSpPr>
        <p:spPr>
          <a:xfrm>
            <a:off x="580644" y="4975250"/>
            <a:ext cx="5266944" cy="9144"/>
          </a:xfrm>
          <a:prstGeom prst="roundRect">
            <a:avLst>
              <a:gd name="adj" fmla="val 512821"/>
            </a:avLst>
          </a:prstGeom>
          <a:solidFill>
            <a:srgbClr val="CBD5E1"/>
          </a:solidFill>
          <a:ln w="12700">
            <a:solidFill>
              <a:srgbClr val="CBD5E1">
                <a:alpha val="0"/>
              </a:srgbClr>
            </a:solidFill>
            <a:prstDash val="solid"/>
          </a:ln>
        </p:spPr>
      </p:sp>
      <p:sp>
        <p:nvSpPr>
          <p:cNvPr id="31" name="Text 25"/>
          <p:cNvSpPr txBox="1"/>
          <p:nvPr/>
        </p:nvSpPr>
        <p:spPr>
          <a:xfrm>
            <a:off x="771754" y="5360213"/>
            <a:ext cx="4963363" cy="590702"/>
          </a:xfrm>
          <a:prstGeom prst="rect">
            <a:avLst/>
          </a:prstGeom>
          <a:noFill/>
          <a:ln/>
        </p:spPr>
        <p:txBody>
          <a:bodyPr wrap="square" lIns="0" tIns="0" rIns="0" bIns="0" rtlCol="0" anchor="t"/>
          <a:lstStyle/>
          <a:p>
            <a:pPr algn="l" indent="0" marL="0">
              <a:buNone/>
            </a:pPr>
            <a:r>
              <a:rPr lang="en-US" sz="1000" i="1" dirty="0">
                <a:solidFill>
                  <a:srgbClr val="475569"/>
                </a:solidFill>
                <a:latin typeface="Roboto" pitchFamily="34" charset="0"/>
                <a:ea typeface="Roboto" pitchFamily="34" charset="-122"/>
                <a:cs typeface="Roboto" pitchFamily="34" charset="-120"/>
              </a:rPr>
              <a:t>Account management includes the identification of account types (e.g., individual, group, system, application, guest/anonymous, and temporary). System accounts are also known as service accounts...</a:t>
            </a:r>
            <a:endParaRPr lang="en-US" sz="1000" dirty="0"/>
          </a:p>
        </p:txBody>
      </p:sp>
      <p:sp>
        <p:nvSpPr>
          <p:cNvPr id="32" name="Shape 26"/>
          <p:cNvSpPr/>
          <p:nvPr/>
        </p:nvSpPr>
        <p:spPr>
          <a:xfrm>
            <a:off x="6334049" y="1943100"/>
            <a:ext cx="5286146" cy="19202"/>
          </a:xfrm>
          <a:prstGeom prst="rect">
            <a:avLst/>
          </a:prstGeom>
          <a:solidFill>
            <a:srgbClr val="E2E8F0"/>
          </a:solidFill>
          <a:ln w="12700">
            <a:solidFill>
              <a:srgbClr val="E2E8F0">
                <a:alpha val="0"/>
              </a:srgbClr>
            </a:solidFill>
            <a:prstDash val="solid"/>
          </a:ln>
        </p:spPr>
      </p:sp>
      <p:pic>
        <p:nvPicPr>
          <p:cNvPr id="33" name="Image 4" descr="preencoded.png">    </p:cNvPr>
          <p:cNvPicPr>
            <a:picLocks noChangeAspect="1"/>
          </p:cNvPicPr>
          <p:nvPr/>
        </p:nvPicPr>
        <p:blipFill>
          <a:blip r:embed="rId5"/>
          <a:srcRect l="0" r="0" t="0" b="0"/>
          <a:stretch/>
        </p:blipFill>
        <p:spPr>
          <a:xfrm>
            <a:off x="6334049" y="1579169"/>
            <a:ext cx="209398" cy="209398"/>
          </a:xfrm>
          <a:prstGeom prst="rect">
            <a:avLst/>
          </a:prstGeom>
        </p:spPr>
      </p:pic>
      <p:sp>
        <p:nvSpPr>
          <p:cNvPr id="34" name="Text 27"/>
          <p:cNvSpPr txBox="1"/>
          <p:nvPr/>
        </p:nvSpPr>
        <p:spPr>
          <a:xfrm>
            <a:off x="6657746" y="1524305"/>
            <a:ext cx="2633472"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Key Elements Explained</a:t>
            </a:r>
            <a:endParaRPr lang="en-US" sz="1600" dirty="0"/>
          </a:p>
        </p:txBody>
      </p:sp>
      <p:sp>
        <p:nvSpPr>
          <p:cNvPr id="35" name="Shape 28"/>
          <p:cNvSpPr/>
          <p:nvPr/>
        </p:nvSpPr>
        <p:spPr>
          <a:xfrm>
            <a:off x="6334049" y="2148840"/>
            <a:ext cx="5286146" cy="1019556"/>
          </a:xfrm>
          <a:prstGeom prst="roundRect">
            <a:avLst>
              <a:gd name="adj" fmla="val 6706"/>
            </a:avLst>
          </a:prstGeom>
          <a:solidFill>
            <a:srgbClr val="FFFFFF"/>
          </a:solidFill>
          <a:ln/>
        </p:spPr>
      </p:sp>
      <p:sp>
        <p:nvSpPr>
          <p:cNvPr id="36" name="Shape 29"/>
          <p:cNvSpPr/>
          <p:nvPr/>
        </p:nvSpPr>
        <p:spPr>
          <a:xfrm>
            <a:off x="6334049" y="2148840"/>
            <a:ext cx="38405" cy="1019556"/>
          </a:xfrm>
          <a:prstGeom prst="roundRect">
            <a:avLst>
              <a:gd name="adj" fmla="val 178014"/>
            </a:avLst>
          </a:prstGeom>
          <a:solidFill>
            <a:srgbClr val="3B82F6"/>
          </a:solidFill>
          <a:ln w="12700">
            <a:solidFill>
              <a:srgbClr val="3B82F6">
                <a:alpha val="0"/>
              </a:srgbClr>
            </a:solidFill>
            <a:prstDash val="solid"/>
          </a:ln>
        </p:spPr>
      </p:sp>
      <p:sp>
        <p:nvSpPr>
          <p:cNvPr id="37" name="Text 30"/>
          <p:cNvSpPr txBox="1"/>
          <p:nvPr/>
        </p:nvSpPr>
        <p:spPr>
          <a:xfrm>
            <a:off x="6810451" y="2320747"/>
            <a:ext cx="4696358" cy="228600"/>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Identifier (ID) &amp; Title </a:t>
            </a:r>
            <a:endParaRPr lang="en-US" sz="1200" dirty="0"/>
          </a:p>
        </p:txBody>
      </p:sp>
      <p:pic>
        <p:nvPicPr>
          <p:cNvPr id="38" name="Image 5" descr="preencoded.png">    </p:cNvPr>
          <p:cNvPicPr>
            <a:picLocks noChangeAspect="1"/>
          </p:cNvPicPr>
          <p:nvPr/>
        </p:nvPicPr>
        <p:blipFill>
          <a:blip r:embed="rId6"/>
          <a:srcRect l="0" r="0" t="-43" b="-43"/>
          <a:stretch/>
        </p:blipFill>
        <p:spPr>
          <a:xfrm>
            <a:off x="6601054" y="2358238"/>
            <a:ext cx="133502" cy="152705"/>
          </a:xfrm>
          <a:prstGeom prst="rect">
            <a:avLst/>
          </a:prstGeom>
        </p:spPr>
      </p:pic>
      <p:sp>
        <p:nvSpPr>
          <p:cNvPr id="39" name="Text 31"/>
          <p:cNvSpPr txBox="1"/>
          <p:nvPr/>
        </p:nvSpPr>
        <p:spPr>
          <a:xfrm>
            <a:off x="6601054" y="2606040"/>
            <a:ext cx="4867351"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Unique alphanumeric ID (e.g., AC-2) consisting of the two-letter Family ID and a sequential number. The title provides a concise name for the control capability.</a:t>
            </a:r>
            <a:endParaRPr lang="en-US" sz="1000" dirty="0"/>
          </a:p>
        </p:txBody>
      </p:sp>
      <p:sp>
        <p:nvSpPr>
          <p:cNvPr id="40" name="Shape 32"/>
          <p:cNvSpPr/>
          <p:nvPr/>
        </p:nvSpPr>
        <p:spPr>
          <a:xfrm>
            <a:off x="6334049" y="3313786"/>
            <a:ext cx="5286146" cy="1019556"/>
          </a:xfrm>
          <a:prstGeom prst="roundRect">
            <a:avLst>
              <a:gd name="adj" fmla="val 6706"/>
            </a:avLst>
          </a:prstGeom>
          <a:solidFill>
            <a:srgbClr val="FFFFFF"/>
          </a:solidFill>
          <a:ln/>
        </p:spPr>
      </p:sp>
      <p:sp>
        <p:nvSpPr>
          <p:cNvPr id="41" name="Shape 33"/>
          <p:cNvSpPr/>
          <p:nvPr/>
        </p:nvSpPr>
        <p:spPr>
          <a:xfrm>
            <a:off x="6334049" y="3313786"/>
            <a:ext cx="38405" cy="1019556"/>
          </a:xfrm>
          <a:prstGeom prst="roundRect">
            <a:avLst>
              <a:gd name="adj" fmla="val 178014"/>
            </a:avLst>
          </a:prstGeom>
          <a:solidFill>
            <a:srgbClr val="EAB308"/>
          </a:solidFill>
          <a:ln w="12700">
            <a:solidFill>
              <a:srgbClr val="EAB308">
                <a:alpha val="0"/>
              </a:srgbClr>
            </a:solidFill>
            <a:prstDash val="solid"/>
          </a:ln>
        </p:spPr>
      </p:sp>
      <p:sp>
        <p:nvSpPr>
          <p:cNvPr id="42" name="Text 34"/>
          <p:cNvSpPr txBox="1"/>
          <p:nvPr/>
        </p:nvSpPr>
        <p:spPr>
          <a:xfrm>
            <a:off x="6829654" y="3485693"/>
            <a:ext cx="4677156" cy="228600"/>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Organization-Defined Parameters (ODPs) </a:t>
            </a:r>
            <a:endParaRPr lang="en-US" sz="1200" dirty="0"/>
          </a:p>
        </p:txBody>
      </p:sp>
      <p:pic>
        <p:nvPicPr>
          <p:cNvPr id="43" name="Image 6" descr="preencoded.png">    </p:cNvPr>
          <p:cNvPicPr>
            <a:picLocks noChangeAspect="1"/>
          </p:cNvPicPr>
          <p:nvPr/>
        </p:nvPicPr>
        <p:blipFill>
          <a:blip r:embed="rId7"/>
          <a:srcRect l="0" r="0" t="0" b="0"/>
          <a:stretch/>
        </p:blipFill>
        <p:spPr>
          <a:xfrm>
            <a:off x="6601054" y="3523183"/>
            <a:ext cx="152705" cy="152705"/>
          </a:xfrm>
          <a:prstGeom prst="rect">
            <a:avLst/>
          </a:prstGeom>
        </p:spPr>
      </p:pic>
      <p:sp>
        <p:nvSpPr>
          <p:cNvPr id="44" name="Text 35"/>
          <p:cNvSpPr txBox="1"/>
          <p:nvPr/>
        </p:nvSpPr>
        <p:spPr>
          <a:xfrm>
            <a:off x="6601054" y="3770986"/>
            <a:ext cx="4867351"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Placeholders (e.g., [Assignment: frequency]) that allow organizations to customize the control to their specific risk tolerance. </a:t>
            </a:r>
            <a:pPr algn="l" indent="0" marL="0">
              <a:buNone/>
            </a:pPr>
            <a:r>
              <a:rPr lang="en-US" sz="1000" b="1" dirty="0">
                <a:solidFill>
                  <a:srgbClr val="475569"/>
                </a:solidFill>
                <a:latin typeface="Roboto" pitchFamily="34" charset="0"/>
                <a:ea typeface="Roboto" pitchFamily="34" charset="-122"/>
                <a:cs typeface="Roboto" pitchFamily="34" charset="-120"/>
              </a:rPr>
              <a:t>Critical for tailoring.</a:t>
            </a:r>
            <a:endParaRPr lang="en-US" sz="1000" dirty="0"/>
          </a:p>
        </p:txBody>
      </p:sp>
      <p:sp>
        <p:nvSpPr>
          <p:cNvPr id="45" name="Shape 36"/>
          <p:cNvSpPr/>
          <p:nvPr/>
        </p:nvSpPr>
        <p:spPr>
          <a:xfrm>
            <a:off x="6334049" y="4478731"/>
            <a:ext cx="5286146" cy="1209751"/>
          </a:xfrm>
          <a:prstGeom prst="roundRect">
            <a:avLst>
              <a:gd name="adj" fmla="val 4761"/>
            </a:avLst>
          </a:prstGeom>
          <a:solidFill>
            <a:srgbClr val="FFFFFF"/>
          </a:solidFill>
          <a:ln/>
        </p:spPr>
      </p:sp>
      <p:sp>
        <p:nvSpPr>
          <p:cNvPr id="46" name="Shape 37"/>
          <p:cNvSpPr/>
          <p:nvPr/>
        </p:nvSpPr>
        <p:spPr>
          <a:xfrm>
            <a:off x="6334049" y="4478731"/>
            <a:ext cx="38405" cy="1209751"/>
          </a:xfrm>
          <a:prstGeom prst="roundRect">
            <a:avLst>
              <a:gd name="adj" fmla="val 149980"/>
            </a:avLst>
          </a:prstGeom>
          <a:solidFill>
            <a:srgbClr val="10B981"/>
          </a:solidFill>
          <a:ln w="12700">
            <a:solidFill>
              <a:srgbClr val="10B981">
                <a:alpha val="0"/>
              </a:srgbClr>
            </a:solidFill>
            <a:prstDash val="solid"/>
          </a:ln>
        </p:spPr>
      </p:sp>
      <p:sp>
        <p:nvSpPr>
          <p:cNvPr id="47" name="Text 38"/>
          <p:cNvSpPr txBox="1"/>
          <p:nvPr/>
        </p:nvSpPr>
        <p:spPr>
          <a:xfrm>
            <a:off x="6829654" y="4650638"/>
            <a:ext cx="4677156" cy="228600"/>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Outcome-Based Statements </a:t>
            </a:r>
            <a:pPr algn="l" indent="0" marL="0">
              <a:buNone/>
            </a:pPr>
            <a:r>
              <a:rPr lang="en-US" sz="800" b="1" dirty="0">
                <a:solidFill>
                  <a:srgbClr val="1E40AF"/>
                </a:solidFill>
                <a:latin typeface="Roboto" pitchFamily="34" charset="0"/>
                <a:ea typeface="Roboto" pitchFamily="34" charset="-122"/>
                <a:cs typeface="Roboto" pitchFamily="34" charset="-120"/>
              </a:rPr>
              <a:t>REV 5 CHANGE</a:t>
            </a:r>
            <a:endParaRPr lang="en-US" sz="1200" dirty="0"/>
          </a:p>
        </p:txBody>
      </p:sp>
      <p:pic>
        <p:nvPicPr>
          <p:cNvPr id="48" name="Image 7" descr="preencoded.png">    </p:cNvPr>
          <p:cNvPicPr>
            <a:picLocks noChangeAspect="1"/>
          </p:cNvPicPr>
          <p:nvPr/>
        </p:nvPicPr>
        <p:blipFill>
          <a:blip r:embed="rId8"/>
          <a:srcRect l="0" r="0" t="0" b="0"/>
          <a:stretch/>
        </p:blipFill>
        <p:spPr>
          <a:xfrm>
            <a:off x="6601054" y="4688129"/>
            <a:ext cx="152705" cy="152705"/>
          </a:xfrm>
          <a:prstGeom prst="rect">
            <a:avLst/>
          </a:prstGeom>
        </p:spPr>
      </p:pic>
      <p:sp>
        <p:nvSpPr>
          <p:cNvPr id="49" name="Text 39"/>
          <p:cNvSpPr txBox="1"/>
          <p:nvPr/>
        </p:nvSpPr>
        <p:spPr>
          <a:xfrm>
            <a:off x="6601054" y="4935931"/>
            <a:ext cx="4867351" cy="581558"/>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Controls now state </a:t>
            </a:r>
            <a:pPr algn="l" indent="0" marL="0">
              <a:buNone/>
            </a:pPr>
            <a:r>
              <a:rPr lang="en-US" sz="1000" i="1" dirty="0">
                <a:solidFill>
                  <a:srgbClr val="475569"/>
                </a:solidFill>
                <a:latin typeface="Roboto" pitchFamily="34" charset="0"/>
                <a:ea typeface="Roboto" pitchFamily="34" charset="-122"/>
                <a:cs typeface="Roboto" pitchFamily="34" charset="-120"/>
              </a:rPr>
              <a:t>what</a:t>
            </a:r>
            <a:pPr algn="l" indent="0" marL="0">
              <a:buNone/>
            </a:pPr>
            <a:r>
              <a:rPr lang="en-US" sz="1000" dirty="0">
                <a:solidFill>
                  <a:srgbClr val="475569"/>
                </a:solidFill>
                <a:latin typeface="Roboto" pitchFamily="34" charset="0"/>
                <a:ea typeface="Roboto" pitchFamily="34" charset="-122"/>
                <a:cs typeface="Roboto" pitchFamily="34" charset="-120"/>
              </a:rPr>
              <a:t> needs to be done rather than </a:t>
            </a:r>
            <a:pPr algn="l" indent="0" marL="0">
              <a:buNone/>
            </a:pPr>
            <a:r>
              <a:rPr lang="en-US" sz="1000" i="1" dirty="0">
                <a:solidFill>
                  <a:srgbClr val="475569"/>
                </a:solidFill>
                <a:latin typeface="Roboto" pitchFamily="34" charset="0"/>
                <a:ea typeface="Roboto" pitchFamily="34" charset="-122"/>
                <a:cs typeface="Roboto" pitchFamily="34" charset="-120"/>
              </a:rPr>
              <a:t>who</a:t>
            </a:r>
            <a:pPr algn="l" indent="0" marL="0">
              <a:buNone/>
            </a:pPr>
            <a:r>
              <a:rPr lang="en-US" sz="1000" dirty="0">
                <a:solidFill>
                  <a:srgbClr val="475569"/>
                </a:solidFill>
                <a:latin typeface="Roboto" pitchFamily="34" charset="0"/>
                <a:ea typeface="Roboto" pitchFamily="34" charset="-122"/>
                <a:cs typeface="Roboto" pitchFamily="34" charset="-120"/>
              </a:rPr>
              <a:t> (e.g., "The information system shall...") to apply broadly to systems, organizations, and IoT.</a:t>
            </a:r>
            <a:endParaRPr lang="en-US" sz="1000" dirty="0"/>
          </a:p>
        </p:txBody>
      </p:sp>
      <p:sp>
        <p:nvSpPr>
          <p:cNvPr id="50" name="Shape 40"/>
          <p:cNvSpPr/>
          <p:nvPr/>
        </p:nvSpPr>
        <p:spPr>
          <a:xfrm>
            <a:off x="6334049" y="5835701"/>
            <a:ext cx="5286146" cy="1933956"/>
          </a:xfrm>
          <a:prstGeom prst="roundRect">
            <a:avLst>
              <a:gd name="adj" fmla="val 1863"/>
            </a:avLst>
          </a:prstGeom>
          <a:solidFill>
            <a:srgbClr val="F9FAFB"/>
          </a:solidFill>
          <a:ln w="12700">
            <a:solidFill>
              <a:srgbClr val="E5E7EB"/>
            </a:solidFill>
            <a:prstDash val="solid"/>
          </a:ln>
        </p:spPr>
      </p:sp>
      <p:sp>
        <p:nvSpPr>
          <p:cNvPr id="51" name="Shape 41"/>
          <p:cNvSpPr/>
          <p:nvPr/>
        </p:nvSpPr>
        <p:spPr>
          <a:xfrm>
            <a:off x="6495898" y="6226150"/>
            <a:ext cx="4962449" cy="9144"/>
          </a:xfrm>
          <a:prstGeom prst="rect">
            <a:avLst/>
          </a:prstGeom>
          <a:solidFill>
            <a:srgbClr val="D1D5DB"/>
          </a:solidFill>
          <a:ln w="12700">
            <a:solidFill>
              <a:srgbClr val="D1D5DB">
                <a:alpha val="0"/>
              </a:srgbClr>
            </a:solidFill>
            <a:prstDash val="solid"/>
          </a:ln>
        </p:spPr>
      </p:sp>
      <p:sp>
        <p:nvSpPr>
          <p:cNvPr id="52" name="Text 42"/>
          <p:cNvSpPr txBox="1"/>
          <p:nvPr/>
        </p:nvSpPr>
        <p:spPr>
          <a:xfrm>
            <a:off x="6495898" y="5997550"/>
            <a:ext cx="5077663"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Additional Components</a:t>
            </a:r>
            <a:endParaRPr lang="en-US" sz="1000" dirty="0"/>
          </a:p>
        </p:txBody>
      </p:sp>
      <p:sp>
        <p:nvSpPr>
          <p:cNvPr id="53" name="Text 43"/>
          <p:cNvSpPr txBox="1"/>
          <p:nvPr/>
        </p:nvSpPr>
        <p:spPr>
          <a:xfrm>
            <a:off x="6705295" y="6312103"/>
            <a:ext cx="4829861" cy="381305"/>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Discussion:</a:t>
            </a:r>
            <a:pPr algn="l" indent="0" marL="0">
              <a:buNone/>
            </a:pPr>
            <a:r>
              <a:rPr lang="en-US" sz="1000" dirty="0">
                <a:solidFill>
                  <a:srgbClr val="4B5563"/>
                </a:solidFill>
                <a:latin typeface="Roboto" pitchFamily="34" charset="0"/>
                <a:ea typeface="Roboto" pitchFamily="34" charset="-122"/>
                <a:cs typeface="Roboto" pitchFamily="34" charset="-120"/>
              </a:rPr>
              <a:t> Non-normative guidance providing context, intent, and implementation examples.</a:t>
            </a:r>
            <a:endParaRPr lang="en-US" sz="1000" dirty="0"/>
          </a:p>
        </p:txBody>
      </p:sp>
      <p:pic>
        <p:nvPicPr>
          <p:cNvPr id="54" name="Image 8" descr="preencoded.png">    </p:cNvPr>
          <p:cNvPicPr>
            <a:picLocks noChangeAspect="1"/>
          </p:cNvPicPr>
          <p:nvPr/>
        </p:nvPicPr>
        <p:blipFill>
          <a:blip r:embed="rId9"/>
          <a:srcRect l="0" r="0" t="0" b="0"/>
          <a:stretch/>
        </p:blipFill>
        <p:spPr>
          <a:xfrm>
            <a:off x="6495898" y="6350508"/>
            <a:ext cx="133502" cy="133502"/>
          </a:xfrm>
          <a:prstGeom prst="rect">
            <a:avLst/>
          </a:prstGeom>
        </p:spPr>
      </p:pic>
      <p:sp>
        <p:nvSpPr>
          <p:cNvPr id="55" name="Text 44"/>
          <p:cNvSpPr txBox="1"/>
          <p:nvPr/>
        </p:nvSpPr>
        <p:spPr>
          <a:xfrm>
            <a:off x="6743700" y="6769303"/>
            <a:ext cx="4791456" cy="381305"/>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Related Controls:</a:t>
            </a:r>
            <a:pPr algn="l" indent="0" marL="0">
              <a:buNone/>
            </a:pPr>
            <a:r>
              <a:rPr lang="en-US" sz="1000" dirty="0">
                <a:solidFill>
                  <a:srgbClr val="4B5563"/>
                </a:solidFill>
                <a:latin typeface="Roboto" pitchFamily="34" charset="0"/>
                <a:ea typeface="Roboto" pitchFamily="34" charset="-122"/>
                <a:cs typeface="Roboto" pitchFamily="34" charset="-120"/>
              </a:rPr>
              <a:t> Links to other controls with dependencies or functional similarities.</a:t>
            </a:r>
            <a:endParaRPr lang="en-US" sz="1000" dirty="0"/>
          </a:p>
        </p:txBody>
      </p:sp>
      <p:pic>
        <p:nvPicPr>
          <p:cNvPr id="56" name="Image 9" descr="preencoded.png">    </p:cNvPr>
          <p:cNvPicPr>
            <a:picLocks noChangeAspect="1"/>
          </p:cNvPicPr>
          <p:nvPr/>
        </p:nvPicPr>
        <p:blipFill>
          <a:blip r:embed="rId10"/>
          <a:srcRect l="-1507" r="-1507" t="0" b="0"/>
          <a:stretch/>
        </p:blipFill>
        <p:spPr>
          <a:xfrm>
            <a:off x="6495898" y="6807708"/>
            <a:ext cx="171907" cy="133502"/>
          </a:xfrm>
          <a:prstGeom prst="rect">
            <a:avLst/>
          </a:prstGeom>
        </p:spPr>
      </p:pic>
      <p:sp>
        <p:nvSpPr>
          <p:cNvPr id="57" name="Text 45"/>
          <p:cNvSpPr txBox="1"/>
          <p:nvPr/>
        </p:nvSpPr>
        <p:spPr>
          <a:xfrm>
            <a:off x="6676949" y="7226503"/>
            <a:ext cx="4858207" cy="381305"/>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Enhancements:</a:t>
            </a:r>
            <a:pPr algn="l" indent="0" marL="0">
              <a:buNone/>
            </a:pPr>
            <a:r>
              <a:rPr lang="en-US" sz="1000" dirty="0">
                <a:solidFill>
                  <a:srgbClr val="4B5563"/>
                </a:solidFill>
                <a:latin typeface="Roboto" pitchFamily="34" charset="0"/>
                <a:ea typeface="Roboto" pitchFamily="34" charset="-122"/>
                <a:cs typeface="Roboto" pitchFamily="34" charset="-120"/>
              </a:rPr>
              <a:t> Statements adding functionality or strength to the base control (e.g., AC-2(1)).</a:t>
            </a:r>
            <a:endParaRPr lang="en-US" sz="1000" dirty="0"/>
          </a:p>
        </p:txBody>
      </p:sp>
      <p:pic>
        <p:nvPicPr>
          <p:cNvPr id="58" name="Image 10" descr="preencoded.png">    </p:cNvPr>
          <p:cNvPicPr>
            <a:picLocks noChangeAspect="1"/>
          </p:cNvPicPr>
          <p:nvPr/>
        </p:nvPicPr>
        <p:blipFill>
          <a:blip r:embed="rId11"/>
          <a:srcRect l="-2512" r="-2512" t="0" b="0"/>
          <a:stretch/>
        </p:blipFill>
        <p:spPr>
          <a:xfrm>
            <a:off x="6495898" y="7264908"/>
            <a:ext cx="105156" cy="133502"/>
          </a:xfrm>
          <a:prstGeom prst="rect">
            <a:avLst/>
          </a:prstGeom>
        </p:spPr>
      </p:pic>
      <p:sp>
        <p:nvSpPr>
          <p:cNvPr id="59" name="Shape 46"/>
          <p:cNvSpPr/>
          <p:nvPr/>
        </p:nvSpPr>
        <p:spPr>
          <a:xfrm>
            <a:off x="0" y="6476695"/>
            <a:ext cx="12191695" cy="381305"/>
          </a:xfrm>
          <a:prstGeom prst="rect">
            <a:avLst/>
          </a:prstGeom>
          <a:solidFill>
            <a:srgbClr val="F1F5F9"/>
          </a:solidFill>
          <a:ln/>
        </p:spPr>
      </p:sp>
      <p:sp>
        <p:nvSpPr>
          <p:cNvPr id="60" name="Shape 47"/>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61" name="Text 48"/>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2" name="Text 49"/>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19</a:t>
            </a:r>
            <a:endParaRPr lang="en-US" sz="900" dirty="0"/>
          </a:p>
        </p:txBody>
      </p:sp>
      <p:sp>
        <p:nvSpPr>
          <p:cNvPr id="63" name="Shape 50"/>
          <p:cNvSpPr/>
          <p:nvPr/>
        </p:nvSpPr>
        <p:spPr>
          <a:xfrm>
            <a:off x="5053889" y="2310689"/>
            <a:ext cx="952805" cy="228600"/>
          </a:xfrm>
          <a:prstGeom prst="roundRect">
            <a:avLst>
              <a:gd name="adj" fmla="val 66667"/>
            </a:avLst>
          </a:prstGeom>
          <a:solidFill>
            <a:srgbClr val="2563EB"/>
          </a:solidFill>
          <a:ln w="12700">
            <a:solidFill>
              <a:srgbClr val="FFFFFF">
                <a:alpha val="0"/>
              </a:srgbClr>
            </a:solidFill>
            <a:prstDash val="solid"/>
          </a:ln>
        </p:spPr>
      </p:sp>
      <p:sp>
        <p:nvSpPr>
          <p:cNvPr id="64" name="Text 51"/>
          <p:cNvSpPr txBox="1"/>
          <p:nvPr/>
        </p:nvSpPr>
        <p:spPr>
          <a:xfrm>
            <a:off x="5053889" y="2310689"/>
            <a:ext cx="1010412" cy="228600"/>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dirty="0">
                <a:solidFill>
                  <a:srgbClr val="FFFFFF"/>
                </a:solidFill>
                <a:latin typeface="Roboto" pitchFamily="34" charset="0"/>
                <a:ea typeface="Roboto" pitchFamily="34" charset="-122"/>
                <a:cs typeface="Roboto" pitchFamily="34" charset="-120"/>
              </a:rPr>
              <a:t>Identifier &amp; Title</a:t>
            </a:r>
            <a:endParaRPr lang="en-US" sz="900" dirty="0"/>
          </a:p>
        </p:txBody>
      </p:sp>
      <p:sp>
        <p:nvSpPr>
          <p:cNvPr id="65" name="Shape 52"/>
          <p:cNvSpPr/>
          <p:nvPr/>
        </p:nvSpPr>
        <p:spPr>
          <a:xfrm>
            <a:off x="5622646" y="3073298"/>
            <a:ext cx="381305" cy="228600"/>
          </a:xfrm>
          <a:prstGeom prst="roundRect">
            <a:avLst>
              <a:gd name="adj" fmla="val 66667"/>
            </a:avLst>
          </a:prstGeom>
          <a:solidFill>
            <a:srgbClr val="D97706"/>
          </a:solidFill>
          <a:ln w="12700">
            <a:solidFill>
              <a:srgbClr val="FFFFFF">
                <a:alpha val="0"/>
              </a:srgbClr>
            </a:solidFill>
            <a:prstDash val="solid"/>
          </a:ln>
        </p:spPr>
      </p:sp>
      <p:sp>
        <p:nvSpPr>
          <p:cNvPr id="66" name="Text 53"/>
          <p:cNvSpPr txBox="1"/>
          <p:nvPr/>
        </p:nvSpPr>
        <p:spPr>
          <a:xfrm>
            <a:off x="5622646" y="3073298"/>
            <a:ext cx="438912" cy="228600"/>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dirty="0">
                <a:solidFill>
                  <a:srgbClr val="FFFFFF"/>
                </a:solidFill>
                <a:latin typeface="Roboto" pitchFamily="34" charset="0"/>
                <a:ea typeface="Roboto" pitchFamily="34" charset="-122"/>
                <a:cs typeface="Roboto" pitchFamily="34" charset="-120"/>
              </a:rPr>
              <a:t>ODP</a:t>
            </a:r>
            <a:endParaRPr lang="en-US" sz="900" dirty="0"/>
          </a:p>
        </p:txBody>
      </p:sp>
      <p:sp>
        <p:nvSpPr>
          <p:cNvPr id="67" name="Shape 54"/>
          <p:cNvSpPr/>
          <p:nvPr/>
        </p:nvSpPr>
        <p:spPr>
          <a:xfrm>
            <a:off x="5289804" y="5400446"/>
            <a:ext cx="714146" cy="228600"/>
          </a:xfrm>
          <a:prstGeom prst="roundRect">
            <a:avLst>
              <a:gd name="adj" fmla="val 66667"/>
            </a:avLst>
          </a:prstGeom>
          <a:solidFill>
            <a:srgbClr val="4B5563"/>
          </a:solidFill>
          <a:ln w="12700">
            <a:solidFill>
              <a:srgbClr val="FFFFFF">
                <a:alpha val="0"/>
              </a:srgbClr>
            </a:solidFill>
            <a:prstDash val="solid"/>
          </a:ln>
        </p:spPr>
      </p:sp>
      <p:sp>
        <p:nvSpPr>
          <p:cNvPr id="68" name="Text 55"/>
          <p:cNvSpPr txBox="1"/>
          <p:nvPr/>
        </p:nvSpPr>
        <p:spPr>
          <a:xfrm>
            <a:off x="5289804" y="5400446"/>
            <a:ext cx="771754" cy="228600"/>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dirty="0">
                <a:solidFill>
                  <a:srgbClr val="FFFFFF"/>
                </a:solidFill>
                <a:latin typeface="Roboto" pitchFamily="34" charset="0"/>
                <a:ea typeface="Roboto" pitchFamily="34" charset="-122"/>
                <a:cs typeface="Roboto" pitchFamily="34" charset="-120"/>
              </a:rPr>
              <a:t>Discussion</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alphaModFix amt="50000"/>
          </a:blip>
          <a:srcRect l="0" r="0" t="0" b="0"/>
          <a:stretch/>
        </p:blipFill>
        <p:spPr>
          <a:xfrm>
            <a:off x="9620402" y="4286707"/>
            <a:ext cx="3047695" cy="3047695"/>
          </a:xfrm>
          <a:prstGeom prst="rect">
            <a:avLst/>
          </a:prstGeom>
        </p:spPr>
      </p:pic>
      <p:sp>
        <p:nvSpPr>
          <p:cNvPr id="5" name="Shape 2"/>
          <p:cNvSpPr/>
          <p:nvPr/>
        </p:nvSpPr>
        <p:spPr>
          <a:xfrm>
            <a:off x="0" y="0"/>
            <a:ext cx="3619195" cy="6858000"/>
          </a:xfrm>
          <a:prstGeom prst="rect">
            <a:avLst/>
          </a:prstGeom>
          <a:solidFill>
            <a:srgbClr val="1E3A8A"/>
          </a:solidFill>
          <a:ln w="12700">
            <a:solidFill>
              <a:srgbClr val="FFFFFF">
                <a:alpha val="0"/>
              </a:srgbClr>
            </a:solidFill>
            <a:prstDash val="solid"/>
          </a:ln>
        </p:spPr>
      </p:sp>
      <p:sp>
        <p:nvSpPr>
          <p:cNvPr id="6" name="Shape 3"/>
          <p:cNvSpPr/>
          <p:nvPr/>
        </p:nvSpPr>
        <p:spPr>
          <a:xfrm>
            <a:off x="3581705" y="0"/>
            <a:ext cx="38405" cy="6858000"/>
          </a:xfrm>
          <a:prstGeom prst="rect">
            <a:avLst/>
          </a:prstGeom>
          <a:solidFill>
            <a:srgbClr val="FBBF24"/>
          </a:solidFill>
          <a:ln w="12700">
            <a:solidFill>
              <a:srgbClr val="FFFFFF">
                <a:alpha val="0"/>
              </a:srgbClr>
            </a:solidFill>
            <a:prstDash val="solid"/>
          </a:ln>
        </p:spPr>
      </p:sp>
      <p:pic>
        <p:nvPicPr>
          <p:cNvPr id="7" name="Image 1" descr="preencoded.png">    </p:cNvPr>
          <p:cNvPicPr>
            <a:picLocks noChangeAspect="1"/>
          </p:cNvPicPr>
          <p:nvPr/>
        </p:nvPicPr>
        <p:blipFill>
          <a:blip r:embed="rId2"/>
          <a:srcRect l="0" r="0" t="-45" b="-45"/>
          <a:stretch/>
        </p:blipFill>
        <p:spPr>
          <a:xfrm>
            <a:off x="381305" y="571500"/>
            <a:ext cx="256946" cy="228600"/>
          </a:xfrm>
          <a:prstGeom prst="rect">
            <a:avLst/>
          </a:prstGeom>
        </p:spPr>
      </p:pic>
      <p:sp>
        <p:nvSpPr>
          <p:cNvPr id="8" name="Text 4"/>
          <p:cNvSpPr txBox="1"/>
          <p:nvPr/>
        </p:nvSpPr>
        <p:spPr>
          <a:xfrm>
            <a:off x="752551" y="571500"/>
            <a:ext cx="1591056" cy="228600"/>
          </a:xfrm>
          <a:prstGeom prst="rect">
            <a:avLst/>
          </a:prstGeom>
          <a:noFill/>
          <a:ln/>
        </p:spPr>
        <p:txBody>
          <a:bodyPr wrap="square" lIns="0" tIns="0" rIns="0" bIns="0" rtlCol="0" anchor="ctr"/>
          <a:lstStyle/>
          <a:p>
            <a:pPr algn="l" indent="0" marL="0">
              <a:buNone/>
            </a:pPr>
            <a:r>
              <a:rPr lang="en-US" sz="1000" b="1" spc="105" kern="0" dirty="0">
                <a:solidFill>
                  <a:srgbClr val="93C5FD"/>
                </a:solidFill>
                <a:latin typeface="Roboto" pitchFamily="34" charset="0"/>
                <a:ea typeface="Roboto" pitchFamily="34" charset="-122"/>
                <a:cs typeface="Roboto" pitchFamily="34" charset="-120"/>
              </a:rPr>
              <a:t>Course Structure</a:t>
            </a:r>
            <a:endParaRPr lang="en-US" sz="1000" dirty="0"/>
          </a:p>
        </p:txBody>
      </p:sp>
      <p:sp>
        <p:nvSpPr>
          <p:cNvPr id="9" name="Text 5"/>
          <p:cNvSpPr txBox="1"/>
          <p:nvPr/>
        </p:nvSpPr>
        <p:spPr>
          <a:xfrm>
            <a:off x="381305" y="1028700"/>
            <a:ext cx="3048610" cy="571500"/>
          </a:xfrm>
          <a:prstGeom prst="rect">
            <a:avLst/>
          </a:prstGeom>
          <a:noFill/>
          <a:ln/>
        </p:spPr>
        <p:txBody>
          <a:bodyPr wrap="square" lIns="0" tIns="0" rIns="0" bIns="0" rtlCol="0" anchor="ctr"/>
          <a:lstStyle/>
          <a:p>
            <a:pPr algn="l" indent="0" marL="0">
              <a:buNone/>
            </a:pPr>
            <a:r>
              <a:rPr lang="en-US" sz="3600" b="1" dirty="0">
                <a:solidFill>
                  <a:srgbClr val="FFFFFF"/>
                </a:solidFill>
                <a:latin typeface="ui-serif" pitchFamily="34" charset="0"/>
                <a:ea typeface="ui-serif" pitchFamily="34" charset="-122"/>
                <a:cs typeface="ui-serif" pitchFamily="34" charset="-120"/>
              </a:rPr>
              <a:t>Agenda</a:t>
            </a:r>
            <a:endParaRPr lang="en-US" sz="3600" dirty="0"/>
          </a:p>
        </p:txBody>
      </p:sp>
      <p:sp>
        <p:nvSpPr>
          <p:cNvPr id="10" name="Text 6"/>
          <p:cNvSpPr txBox="1"/>
          <p:nvPr/>
        </p:nvSpPr>
        <p:spPr>
          <a:xfrm>
            <a:off x="381305" y="1828800"/>
            <a:ext cx="2934310" cy="1114654"/>
          </a:xfrm>
          <a:prstGeom prst="rect">
            <a:avLst/>
          </a:prstGeom>
          <a:noFill/>
          <a:ln/>
        </p:spPr>
        <p:txBody>
          <a:bodyPr wrap="square" lIns="0" tIns="0" rIns="0" bIns="0" rtlCol="0" anchor="t"/>
          <a:lstStyle/>
          <a:p>
            <a:pPr algn="l" indent="0" marL="0">
              <a:buNone/>
            </a:pPr>
            <a:r>
              <a:rPr lang="en-US" sz="1300" dirty="0">
                <a:solidFill>
                  <a:srgbClr val="DBEAFE"/>
                </a:solidFill>
                <a:latin typeface="Roboto" pitchFamily="34" charset="0"/>
                <a:ea typeface="Roboto" pitchFamily="34" charset="-122"/>
                <a:cs typeface="Roboto" pitchFamily="34" charset="-120"/>
              </a:rPr>
              <a:t>A comprehensive roadmap through the NIST SP 800-53 Revision 5 framework, from foundational concepts to practical implementation.</a:t>
            </a:r>
            <a:endParaRPr lang="en-US" sz="1300" dirty="0"/>
          </a:p>
        </p:txBody>
      </p:sp>
      <p:sp>
        <p:nvSpPr>
          <p:cNvPr id="11" name="Text 7"/>
          <p:cNvSpPr txBox="1"/>
          <p:nvPr/>
        </p:nvSpPr>
        <p:spPr>
          <a:xfrm>
            <a:off x="623621" y="5829300"/>
            <a:ext cx="2729484" cy="191110"/>
          </a:xfrm>
          <a:prstGeom prst="rect">
            <a:avLst/>
          </a:prstGeom>
          <a:noFill/>
          <a:ln/>
        </p:spPr>
        <p:txBody>
          <a:bodyPr wrap="square" lIns="0" tIns="0" rIns="0" bIns="0" rtlCol="0" anchor="ctr"/>
          <a:lstStyle/>
          <a:p>
            <a:pPr algn="l" indent="0" marL="0">
              <a:buNone/>
            </a:pPr>
            <a:r>
              <a:rPr lang="en-US" sz="1000" dirty="0">
                <a:solidFill>
                  <a:srgbClr val="93C5FD"/>
                </a:solidFill>
                <a:latin typeface="Roboto" pitchFamily="34" charset="0"/>
                <a:ea typeface="Roboto" pitchFamily="34" charset="-122"/>
                <a:cs typeface="Roboto" pitchFamily="34" charset="-120"/>
              </a:rPr>
              <a:t> Duration: Self-Paced</a:t>
            </a:r>
            <a:endParaRPr lang="en-US" sz="1000" dirty="0"/>
          </a:p>
        </p:txBody>
      </p:sp>
      <p:sp>
        <p:nvSpPr>
          <p:cNvPr id="12" name="Text 8"/>
          <p:cNvSpPr txBox="1"/>
          <p:nvPr/>
        </p:nvSpPr>
        <p:spPr>
          <a:xfrm>
            <a:off x="623621" y="6096305"/>
            <a:ext cx="2729484" cy="191110"/>
          </a:xfrm>
          <a:prstGeom prst="rect">
            <a:avLst/>
          </a:prstGeom>
          <a:noFill/>
          <a:ln/>
        </p:spPr>
        <p:txBody>
          <a:bodyPr wrap="square" lIns="0" tIns="0" rIns="0" bIns="0" rtlCol="0" anchor="ctr"/>
          <a:lstStyle/>
          <a:p>
            <a:pPr algn="l" indent="0" marL="0">
              <a:buNone/>
            </a:pPr>
            <a:r>
              <a:rPr lang="en-US" sz="1000" dirty="0">
                <a:solidFill>
                  <a:srgbClr val="93C5FD"/>
                </a:solidFill>
                <a:latin typeface="Roboto" pitchFamily="34" charset="0"/>
                <a:ea typeface="Roboto" pitchFamily="34" charset="-122"/>
                <a:cs typeface="Roboto" pitchFamily="34" charset="-120"/>
              </a:rPr>
              <a:t> Comprehensive Coverage</a:t>
            </a:r>
            <a:endParaRPr lang="en-US" sz="1000" dirty="0"/>
          </a:p>
        </p:txBody>
      </p:sp>
      <p:pic>
        <p:nvPicPr>
          <p:cNvPr id="13" name="Image 2" descr="preencoded.png">    </p:cNvPr>
          <p:cNvPicPr>
            <a:picLocks noChangeAspect="1"/>
          </p:cNvPicPr>
          <p:nvPr/>
        </p:nvPicPr>
        <p:blipFill>
          <a:blip r:embed="rId3"/>
          <a:srcRect l="0" r="0" t="0" b="0"/>
          <a:stretch/>
        </p:blipFill>
        <p:spPr>
          <a:xfrm>
            <a:off x="381305" y="5855818"/>
            <a:ext cx="133502" cy="133502"/>
          </a:xfrm>
          <a:prstGeom prst="rect">
            <a:avLst/>
          </a:prstGeom>
        </p:spPr>
      </p:pic>
      <p:pic>
        <p:nvPicPr>
          <p:cNvPr id="14" name="Image 3" descr="preencoded.png">    </p:cNvPr>
          <p:cNvPicPr>
            <a:picLocks noChangeAspect="1"/>
          </p:cNvPicPr>
          <p:nvPr/>
        </p:nvPicPr>
        <p:blipFill>
          <a:blip r:embed="rId4"/>
          <a:srcRect l="0" r="0" t="0" b="0"/>
          <a:stretch/>
        </p:blipFill>
        <p:spPr>
          <a:xfrm>
            <a:off x="381305" y="6121908"/>
            <a:ext cx="133502" cy="133502"/>
          </a:xfrm>
          <a:prstGeom prst="rect">
            <a:avLst/>
          </a:prstGeom>
        </p:spPr>
      </p:pic>
      <p:pic>
        <p:nvPicPr>
          <p:cNvPr id="15" name="Image 4" descr="preencoded.png">    </p:cNvPr>
          <p:cNvPicPr>
            <a:picLocks noChangeAspect="1"/>
          </p:cNvPicPr>
          <p:nvPr/>
        </p:nvPicPr>
        <p:blipFill>
          <a:blip r:embed="rId5"/>
          <a:srcRect l="0" r="0" t="0" b="0"/>
          <a:stretch/>
        </p:blipFill>
        <p:spPr>
          <a:xfrm>
            <a:off x="3619195" y="0"/>
            <a:ext cx="8572500" cy="6858000"/>
          </a:xfrm>
          <a:prstGeom prst="rect">
            <a:avLst/>
          </a:prstGeom>
        </p:spPr>
      </p:pic>
      <p:sp>
        <p:nvSpPr>
          <p:cNvPr id="16" name="Shape 9"/>
          <p:cNvSpPr/>
          <p:nvPr/>
        </p:nvSpPr>
        <p:spPr>
          <a:xfrm>
            <a:off x="4286707" y="1736446"/>
            <a:ext cx="3343046" cy="9144"/>
          </a:xfrm>
          <a:prstGeom prst="rect">
            <a:avLst/>
          </a:prstGeom>
          <a:solidFill>
            <a:srgbClr val="E2E8F0"/>
          </a:solidFill>
          <a:ln w="12700">
            <a:solidFill>
              <a:srgbClr val="E2E8F0">
                <a:alpha val="0"/>
              </a:srgbClr>
            </a:solidFill>
            <a:prstDash val="solid"/>
          </a:ln>
        </p:spPr>
      </p:sp>
      <p:sp>
        <p:nvSpPr>
          <p:cNvPr id="17" name="Text 10"/>
          <p:cNvSpPr txBox="1"/>
          <p:nvPr/>
        </p:nvSpPr>
        <p:spPr>
          <a:xfrm>
            <a:off x="4286707" y="773582"/>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01</a:t>
            </a:r>
            <a:endParaRPr lang="en-US" sz="2400" dirty="0"/>
          </a:p>
        </p:txBody>
      </p:sp>
      <p:sp>
        <p:nvSpPr>
          <p:cNvPr id="18" name="Text 11"/>
          <p:cNvSpPr txBox="1"/>
          <p:nvPr/>
        </p:nvSpPr>
        <p:spPr>
          <a:xfrm>
            <a:off x="4858207" y="773582"/>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Foundations</a:t>
            </a:r>
            <a:endParaRPr lang="en-US" sz="1500" dirty="0"/>
          </a:p>
        </p:txBody>
      </p:sp>
      <p:sp>
        <p:nvSpPr>
          <p:cNvPr id="19" name="Text 12"/>
          <p:cNvSpPr txBox="1"/>
          <p:nvPr/>
        </p:nvSpPr>
        <p:spPr>
          <a:xfrm>
            <a:off x="4858207" y="1097280"/>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FISMA context, key changes in Rev 5, and why it matters.</a:t>
            </a:r>
            <a:endParaRPr lang="en-US" sz="1100" dirty="0"/>
          </a:p>
        </p:txBody>
      </p:sp>
      <p:sp>
        <p:nvSpPr>
          <p:cNvPr id="20" name="Shape 13"/>
          <p:cNvSpPr/>
          <p:nvPr/>
        </p:nvSpPr>
        <p:spPr>
          <a:xfrm>
            <a:off x="4286707" y="2732227"/>
            <a:ext cx="3343046" cy="9144"/>
          </a:xfrm>
          <a:prstGeom prst="rect">
            <a:avLst/>
          </a:prstGeom>
          <a:solidFill>
            <a:srgbClr val="E2E8F0"/>
          </a:solidFill>
          <a:ln w="12700">
            <a:solidFill>
              <a:srgbClr val="E2E8F0">
                <a:alpha val="0"/>
              </a:srgbClr>
            </a:solidFill>
            <a:prstDash val="solid"/>
          </a:ln>
        </p:spPr>
      </p:sp>
      <p:sp>
        <p:nvSpPr>
          <p:cNvPr id="21" name="Text 14"/>
          <p:cNvSpPr txBox="1"/>
          <p:nvPr/>
        </p:nvSpPr>
        <p:spPr>
          <a:xfrm>
            <a:off x="4286707" y="1969618"/>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02</a:t>
            </a:r>
            <a:endParaRPr lang="en-US" sz="2400" dirty="0"/>
          </a:p>
        </p:txBody>
      </p:sp>
      <p:sp>
        <p:nvSpPr>
          <p:cNvPr id="22" name="Text 15"/>
          <p:cNvSpPr txBox="1"/>
          <p:nvPr/>
        </p:nvSpPr>
        <p:spPr>
          <a:xfrm>
            <a:off x="4858207" y="1969618"/>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Document Ecosystem</a:t>
            </a:r>
            <a:endParaRPr lang="en-US" sz="1500" dirty="0"/>
          </a:p>
        </p:txBody>
      </p:sp>
      <p:sp>
        <p:nvSpPr>
          <p:cNvPr id="23" name="Text 16"/>
          <p:cNvSpPr txBox="1"/>
          <p:nvPr/>
        </p:nvSpPr>
        <p:spPr>
          <a:xfrm>
            <a:off x="4858207" y="2293315"/>
            <a:ext cx="3299155" cy="210312"/>
          </a:xfrm>
          <a:prstGeom prst="rect">
            <a:avLst/>
          </a:prstGeom>
          <a:noFill/>
          <a:ln/>
        </p:spPr>
        <p:txBody>
          <a:bodyPr wrap="square" lIns="0" tIns="0" rIns="0" bIns="0" rtlCol="0" anchor="ctr"/>
          <a:lstStyle/>
          <a:p>
            <a:pPr algn="l" indent="0" marL="0">
              <a:buNone/>
            </a:pPr>
            <a:r>
              <a:rPr lang="en-US" sz="1100" dirty="0">
                <a:solidFill>
                  <a:srgbClr val="64748B"/>
                </a:solidFill>
                <a:latin typeface="Roboto" pitchFamily="34" charset="0"/>
                <a:ea typeface="Roboto" pitchFamily="34" charset="-122"/>
                <a:cs typeface="Roboto" pitchFamily="34" charset="-120"/>
              </a:rPr>
              <a:t>Navigating SP 800-53, 53A, 53B, and 37.</a:t>
            </a:r>
            <a:endParaRPr lang="en-US" sz="1100" dirty="0"/>
          </a:p>
        </p:txBody>
      </p:sp>
      <p:sp>
        <p:nvSpPr>
          <p:cNvPr id="24" name="Shape 17"/>
          <p:cNvSpPr/>
          <p:nvPr/>
        </p:nvSpPr>
        <p:spPr>
          <a:xfrm>
            <a:off x="4286707" y="3925519"/>
            <a:ext cx="3343046" cy="9144"/>
          </a:xfrm>
          <a:prstGeom prst="rect">
            <a:avLst/>
          </a:prstGeom>
          <a:solidFill>
            <a:srgbClr val="E2E8F0"/>
          </a:solidFill>
          <a:ln w="12700">
            <a:solidFill>
              <a:srgbClr val="E2E8F0">
                <a:alpha val="0"/>
              </a:srgbClr>
            </a:solidFill>
            <a:prstDash val="solid"/>
          </a:ln>
        </p:spPr>
      </p:sp>
      <p:sp>
        <p:nvSpPr>
          <p:cNvPr id="25" name="Text 18"/>
          <p:cNvSpPr txBox="1"/>
          <p:nvPr/>
        </p:nvSpPr>
        <p:spPr>
          <a:xfrm>
            <a:off x="4286707" y="2962656"/>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03</a:t>
            </a:r>
            <a:endParaRPr lang="en-US" sz="2400" dirty="0"/>
          </a:p>
        </p:txBody>
      </p:sp>
      <p:sp>
        <p:nvSpPr>
          <p:cNvPr id="26" name="Text 19"/>
          <p:cNvSpPr txBox="1"/>
          <p:nvPr/>
        </p:nvSpPr>
        <p:spPr>
          <a:xfrm>
            <a:off x="4858207" y="2962656"/>
            <a:ext cx="3064154"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Control Catalog Structure</a:t>
            </a:r>
            <a:endParaRPr lang="en-US" sz="1500" dirty="0"/>
          </a:p>
        </p:txBody>
      </p:sp>
      <p:sp>
        <p:nvSpPr>
          <p:cNvPr id="27" name="Text 20"/>
          <p:cNvSpPr txBox="1"/>
          <p:nvPr/>
        </p:nvSpPr>
        <p:spPr>
          <a:xfrm>
            <a:off x="4858207" y="3287268"/>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Understanding controls, enhancements, and parameters.</a:t>
            </a:r>
            <a:endParaRPr lang="en-US" sz="1100" dirty="0"/>
          </a:p>
        </p:txBody>
      </p:sp>
      <p:sp>
        <p:nvSpPr>
          <p:cNvPr id="28" name="Shape 21"/>
          <p:cNvSpPr/>
          <p:nvPr/>
        </p:nvSpPr>
        <p:spPr>
          <a:xfrm>
            <a:off x="4286707" y="5121554"/>
            <a:ext cx="3343046" cy="9144"/>
          </a:xfrm>
          <a:prstGeom prst="rect">
            <a:avLst/>
          </a:prstGeom>
          <a:solidFill>
            <a:srgbClr val="E2E8F0"/>
          </a:solidFill>
          <a:ln w="12700">
            <a:solidFill>
              <a:srgbClr val="E2E8F0">
                <a:alpha val="0"/>
              </a:srgbClr>
            </a:solidFill>
            <a:prstDash val="solid"/>
          </a:ln>
        </p:spPr>
      </p:sp>
      <p:sp>
        <p:nvSpPr>
          <p:cNvPr id="29" name="Text 22"/>
          <p:cNvSpPr txBox="1"/>
          <p:nvPr/>
        </p:nvSpPr>
        <p:spPr>
          <a:xfrm>
            <a:off x="4286707" y="4158691"/>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04</a:t>
            </a:r>
            <a:endParaRPr lang="en-US" sz="2400" dirty="0"/>
          </a:p>
        </p:txBody>
      </p:sp>
      <p:sp>
        <p:nvSpPr>
          <p:cNvPr id="30" name="Text 23"/>
          <p:cNvSpPr txBox="1"/>
          <p:nvPr/>
        </p:nvSpPr>
        <p:spPr>
          <a:xfrm>
            <a:off x="4858207" y="4158691"/>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Selection &amp; Tailoring</a:t>
            </a:r>
            <a:endParaRPr lang="en-US" sz="1500" dirty="0"/>
          </a:p>
        </p:txBody>
      </p:sp>
      <p:sp>
        <p:nvSpPr>
          <p:cNvPr id="31" name="Text 24"/>
          <p:cNvSpPr txBox="1"/>
          <p:nvPr/>
        </p:nvSpPr>
        <p:spPr>
          <a:xfrm>
            <a:off x="4858207" y="4483303"/>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Baselines (Low/Mod/High), scoping, and customization.</a:t>
            </a:r>
            <a:endParaRPr lang="en-US" sz="1100" dirty="0"/>
          </a:p>
        </p:txBody>
      </p:sp>
      <p:sp>
        <p:nvSpPr>
          <p:cNvPr id="32" name="Text 25"/>
          <p:cNvSpPr txBox="1"/>
          <p:nvPr/>
        </p:nvSpPr>
        <p:spPr>
          <a:xfrm>
            <a:off x="4286707" y="5354726"/>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05</a:t>
            </a:r>
            <a:endParaRPr lang="en-US" sz="2400" dirty="0"/>
          </a:p>
        </p:txBody>
      </p:sp>
      <p:sp>
        <p:nvSpPr>
          <p:cNvPr id="33" name="Text 26"/>
          <p:cNvSpPr txBox="1"/>
          <p:nvPr/>
        </p:nvSpPr>
        <p:spPr>
          <a:xfrm>
            <a:off x="4858207" y="5354726"/>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20 Control Families</a:t>
            </a:r>
            <a:endParaRPr lang="en-US" sz="1500" dirty="0"/>
          </a:p>
        </p:txBody>
      </p:sp>
      <p:sp>
        <p:nvSpPr>
          <p:cNvPr id="34" name="Text 27"/>
          <p:cNvSpPr txBox="1"/>
          <p:nvPr/>
        </p:nvSpPr>
        <p:spPr>
          <a:xfrm>
            <a:off x="4858207" y="5678424"/>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Deep dive into all security and privacy families.</a:t>
            </a:r>
            <a:endParaRPr lang="en-US" sz="1100" dirty="0"/>
          </a:p>
        </p:txBody>
      </p:sp>
      <p:sp>
        <p:nvSpPr>
          <p:cNvPr id="35" name="Shape 28"/>
          <p:cNvSpPr/>
          <p:nvPr/>
        </p:nvSpPr>
        <p:spPr>
          <a:xfrm>
            <a:off x="8086954" y="1736446"/>
            <a:ext cx="3343046" cy="9144"/>
          </a:xfrm>
          <a:prstGeom prst="rect">
            <a:avLst/>
          </a:prstGeom>
          <a:solidFill>
            <a:srgbClr val="E2E8F0"/>
          </a:solidFill>
          <a:ln w="12700">
            <a:solidFill>
              <a:srgbClr val="E2E8F0">
                <a:alpha val="0"/>
              </a:srgbClr>
            </a:solidFill>
            <a:prstDash val="solid"/>
          </a:ln>
        </p:spPr>
      </p:sp>
      <p:sp>
        <p:nvSpPr>
          <p:cNvPr id="36" name="Text 29"/>
          <p:cNvSpPr txBox="1"/>
          <p:nvPr/>
        </p:nvSpPr>
        <p:spPr>
          <a:xfrm>
            <a:off x="8086954" y="773582"/>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06</a:t>
            </a:r>
            <a:endParaRPr lang="en-US" sz="2400" dirty="0"/>
          </a:p>
        </p:txBody>
      </p:sp>
      <p:sp>
        <p:nvSpPr>
          <p:cNvPr id="37" name="Text 30"/>
          <p:cNvSpPr txBox="1"/>
          <p:nvPr/>
        </p:nvSpPr>
        <p:spPr>
          <a:xfrm>
            <a:off x="8658454" y="773582"/>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Cross-Cutting Themes</a:t>
            </a:r>
            <a:endParaRPr lang="en-US" sz="1500" dirty="0"/>
          </a:p>
        </p:txBody>
      </p:sp>
      <p:sp>
        <p:nvSpPr>
          <p:cNvPr id="38" name="Text 31"/>
          <p:cNvSpPr txBox="1"/>
          <p:nvPr/>
        </p:nvSpPr>
        <p:spPr>
          <a:xfrm>
            <a:off x="8658454" y="1097280"/>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Cloud, DevSecOps, Zero Trust, SCRM, and Privacy.</a:t>
            </a:r>
            <a:endParaRPr lang="en-US" sz="1100" dirty="0"/>
          </a:p>
        </p:txBody>
      </p:sp>
      <p:sp>
        <p:nvSpPr>
          <p:cNvPr id="39" name="Shape 32"/>
          <p:cNvSpPr/>
          <p:nvPr/>
        </p:nvSpPr>
        <p:spPr>
          <a:xfrm>
            <a:off x="8086954" y="2932481"/>
            <a:ext cx="3343046" cy="9144"/>
          </a:xfrm>
          <a:prstGeom prst="rect">
            <a:avLst/>
          </a:prstGeom>
          <a:solidFill>
            <a:srgbClr val="E2E8F0"/>
          </a:solidFill>
          <a:ln w="12700">
            <a:solidFill>
              <a:srgbClr val="E2E8F0">
                <a:alpha val="0"/>
              </a:srgbClr>
            </a:solidFill>
            <a:prstDash val="solid"/>
          </a:ln>
        </p:spPr>
      </p:sp>
      <p:sp>
        <p:nvSpPr>
          <p:cNvPr id="40" name="Text 33"/>
          <p:cNvSpPr txBox="1"/>
          <p:nvPr/>
        </p:nvSpPr>
        <p:spPr>
          <a:xfrm>
            <a:off x="8086954" y="1969618"/>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07</a:t>
            </a:r>
            <a:endParaRPr lang="en-US" sz="2400" dirty="0"/>
          </a:p>
        </p:txBody>
      </p:sp>
      <p:sp>
        <p:nvSpPr>
          <p:cNvPr id="41" name="Text 34"/>
          <p:cNvSpPr txBox="1"/>
          <p:nvPr/>
        </p:nvSpPr>
        <p:spPr>
          <a:xfrm>
            <a:off x="8658454" y="1969618"/>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RMF Implementation</a:t>
            </a:r>
            <a:endParaRPr lang="en-US" sz="1500" dirty="0"/>
          </a:p>
        </p:txBody>
      </p:sp>
      <p:sp>
        <p:nvSpPr>
          <p:cNvPr id="42" name="Text 35"/>
          <p:cNvSpPr txBox="1"/>
          <p:nvPr/>
        </p:nvSpPr>
        <p:spPr>
          <a:xfrm>
            <a:off x="8658454" y="2293315"/>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Applying controls across the 7-step Risk Management Framework.</a:t>
            </a:r>
            <a:endParaRPr lang="en-US" sz="1100" dirty="0"/>
          </a:p>
        </p:txBody>
      </p:sp>
      <p:sp>
        <p:nvSpPr>
          <p:cNvPr id="43" name="Shape 36"/>
          <p:cNvSpPr/>
          <p:nvPr/>
        </p:nvSpPr>
        <p:spPr>
          <a:xfrm>
            <a:off x="8086954" y="4128516"/>
            <a:ext cx="3343046" cy="9144"/>
          </a:xfrm>
          <a:prstGeom prst="rect">
            <a:avLst/>
          </a:prstGeom>
          <a:solidFill>
            <a:srgbClr val="E2E8F0"/>
          </a:solidFill>
          <a:ln w="12700">
            <a:solidFill>
              <a:srgbClr val="E2E8F0">
                <a:alpha val="0"/>
              </a:srgbClr>
            </a:solidFill>
            <a:prstDash val="solid"/>
          </a:ln>
        </p:spPr>
      </p:sp>
      <p:sp>
        <p:nvSpPr>
          <p:cNvPr id="44" name="Text 37"/>
          <p:cNvSpPr txBox="1"/>
          <p:nvPr/>
        </p:nvSpPr>
        <p:spPr>
          <a:xfrm>
            <a:off x="8086954" y="3165653"/>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08</a:t>
            </a:r>
            <a:endParaRPr lang="en-US" sz="2400" dirty="0"/>
          </a:p>
        </p:txBody>
      </p:sp>
      <p:sp>
        <p:nvSpPr>
          <p:cNvPr id="45" name="Text 38"/>
          <p:cNvSpPr txBox="1"/>
          <p:nvPr/>
        </p:nvSpPr>
        <p:spPr>
          <a:xfrm>
            <a:off x="8658454" y="3165653"/>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Assessment (800-53A)</a:t>
            </a:r>
            <a:endParaRPr lang="en-US" sz="1500" dirty="0"/>
          </a:p>
        </p:txBody>
      </p:sp>
      <p:sp>
        <p:nvSpPr>
          <p:cNvPr id="46" name="Text 39"/>
          <p:cNvSpPr txBox="1"/>
          <p:nvPr/>
        </p:nvSpPr>
        <p:spPr>
          <a:xfrm>
            <a:off x="8658454" y="3489350"/>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Methodologies for examining, interviewing, and testing.</a:t>
            </a:r>
            <a:endParaRPr lang="en-US" sz="1100" dirty="0"/>
          </a:p>
        </p:txBody>
      </p:sp>
      <p:sp>
        <p:nvSpPr>
          <p:cNvPr id="47" name="Shape 40"/>
          <p:cNvSpPr/>
          <p:nvPr/>
        </p:nvSpPr>
        <p:spPr>
          <a:xfrm>
            <a:off x="8086954" y="5324551"/>
            <a:ext cx="3343046" cy="9144"/>
          </a:xfrm>
          <a:prstGeom prst="rect">
            <a:avLst/>
          </a:prstGeom>
          <a:solidFill>
            <a:srgbClr val="E2E8F0"/>
          </a:solidFill>
          <a:ln w="12700">
            <a:solidFill>
              <a:srgbClr val="E2E8F0">
                <a:alpha val="0"/>
              </a:srgbClr>
            </a:solidFill>
            <a:prstDash val="solid"/>
          </a:ln>
        </p:spPr>
      </p:sp>
      <p:sp>
        <p:nvSpPr>
          <p:cNvPr id="48" name="Text 41"/>
          <p:cNvSpPr txBox="1"/>
          <p:nvPr/>
        </p:nvSpPr>
        <p:spPr>
          <a:xfrm>
            <a:off x="8086954" y="4361688"/>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09</a:t>
            </a:r>
            <a:endParaRPr lang="en-US" sz="2400" dirty="0"/>
          </a:p>
        </p:txBody>
      </p:sp>
      <p:sp>
        <p:nvSpPr>
          <p:cNvPr id="49" name="Text 42"/>
          <p:cNvSpPr txBox="1"/>
          <p:nvPr/>
        </p:nvSpPr>
        <p:spPr>
          <a:xfrm>
            <a:off x="8658454" y="4361688"/>
            <a:ext cx="2883103"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Case Studies</a:t>
            </a:r>
            <a:endParaRPr lang="en-US" sz="1500" dirty="0"/>
          </a:p>
        </p:txBody>
      </p:sp>
      <p:sp>
        <p:nvSpPr>
          <p:cNvPr id="50" name="Text 43"/>
          <p:cNvSpPr txBox="1"/>
          <p:nvPr/>
        </p:nvSpPr>
        <p:spPr>
          <a:xfrm>
            <a:off x="8658454" y="4685386"/>
            <a:ext cx="2848356" cy="409651"/>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Real-world applications in FedRAMP, Healthcare, and CI/CD.</a:t>
            </a:r>
            <a:endParaRPr lang="en-US" sz="1100" dirty="0"/>
          </a:p>
        </p:txBody>
      </p:sp>
      <p:sp>
        <p:nvSpPr>
          <p:cNvPr id="51" name="Text 44"/>
          <p:cNvSpPr txBox="1"/>
          <p:nvPr/>
        </p:nvSpPr>
        <p:spPr>
          <a:xfrm>
            <a:off x="8086954" y="5557723"/>
            <a:ext cx="648310" cy="305410"/>
          </a:xfrm>
          <a:prstGeom prst="rect">
            <a:avLst/>
          </a:prstGeom>
          <a:noFill/>
          <a:ln/>
        </p:spPr>
        <p:txBody>
          <a:bodyPr wrap="square" lIns="0" tIns="0" rIns="0" bIns="0" rtlCol="0" anchor="ctr"/>
          <a:lstStyle/>
          <a:p>
            <a:pPr algn="l" indent="0" marL="0">
              <a:buNone/>
            </a:pPr>
            <a:r>
              <a:rPr lang="en-US" sz="2400" b="1" dirty="0">
                <a:solidFill>
                  <a:srgbClr val="1E3A8A"/>
                </a:solidFill>
                <a:latin typeface="Merriweather" pitchFamily="34" charset="0"/>
                <a:ea typeface="Merriweather" pitchFamily="34" charset="-122"/>
                <a:cs typeface="Merriweather" pitchFamily="34" charset="-120"/>
              </a:rPr>
              <a:t>10</a:t>
            </a:r>
            <a:endParaRPr lang="en-US" sz="2400" dirty="0"/>
          </a:p>
        </p:txBody>
      </p:sp>
      <p:sp>
        <p:nvSpPr>
          <p:cNvPr id="52" name="Text 45"/>
          <p:cNvSpPr txBox="1"/>
          <p:nvPr/>
        </p:nvSpPr>
        <p:spPr>
          <a:xfrm>
            <a:off x="8658454" y="5557723"/>
            <a:ext cx="2946197"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Best Practices &amp; Wrap-up</a:t>
            </a:r>
            <a:endParaRPr lang="en-US" sz="1500" dirty="0"/>
          </a:p>
        </p:txBody>
      </p:sp>
      <p:sp>
        <p:nvSpPr>
          <p:cNvPr id="53" name="Text 46"/>
          <p:cNvSpPr txBox="1"/>
          <p:nvPr/>
        </p:nvSpPr>
        <p:spPr>
          <a:xfrm>
            <a:off x="8658454" y="5881421"/>
            <a:ext cx="2978201" cy="210312"/>
          </a:xfrm>
          <a:prstGeom prst="rect">
            <a:avLst/>
          </a:prstGeom>
          <a:noFill/>
          <a:ln/>
        </p:spPr>
        <p:txBody>
          <a:bodyPr wrap="square" lIns="0" tIns="0" rIns="0" bIns="0" rtlCol="0" anchor="ctr"/>
          <a:lstStyle/>
          <a:p>
            <a:pPr algn="l" indent="0" marL="0">
              <a:buNone/>
            </a:pPr>
            <a:r>
              <a:rPr lang="en-US" sz="1100" dirty="0">
                <a:solidFill>
                  <a:srgbClr val="64748B"/>
                </a:solidFill>
                <a:latin typeface="Roboto" pitchFamily="34" charset="0"/>
                <a:ea typeface="Roboto" pitchFamily="34" charset="-122"/>
                <a:cs typeface="Roboto" pitchFamily="34" charset="-120"/>
              </a:rPr>
              <a:t>Tooling, resources, and glossary.</a:t>
            </a:r>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54297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5" b="-5"/>
          <a:stretch/>
        </p:blipFill>
        <p:spPr>
          <a:xfrm>
            <a:off x="571500" y="1429207"/>
            <a:ext cx="3492094" cy="4667098"/>
          </a:xfrm>
          <a:prstGeom prst="rect">
            <a:avLst/>
          </a:prstGeom>
        </p:spPr>
      </p:pic>
      <p:sp>
        <p:nvSpPr>
          <p:cNvPr id="6" name="Shape 3"/>
          <p:cNvSpPr/>
          <p:nvPr/>
        </p:nvSpPr>
        <p:spPr>
          <a:xfrm>
            <a:off x="571500" y="2239366"/>
            <a:ext cx="3495751" cy="9144"/>
          </a:xfrm>
          <a:prstGeom prst="rect">
            <a:avLst/>
          </a:prstGeom>
          <a:solidFill>
            <a:srgbClr val="E2E8F0"/>
          </a:solidFill>
          <a:ln w="12700">
            <a:solidFill>
              <a:srgbClr val="E2E8F0">
                <a:alpha val="0"/>
              </a:srgbClr>
            </a:solidFill>
            <a:prstDash val="solid"/>
          </a:ln>
        </p:spPr>
      </p:sp>
      <p:sp>
        <p:nvSpPr>
          <p:cNvPr id="7" name="Shape 4"/>
          <p:cNvSpPr/>
          <p:nvPr/>
        </p:nvSpPr>
        <p:spPr>
          <a:xfrm>
            <a:off x="800100" y="1666951"/>
            <a:ext cx="381305" cy="381305"/>
          </a:xfrm>
          <a:prstGeom prst="ellipse">
            <a:avLst/>
          </a:prstGeom>
          <a:solidFill>
            <a:srgbClr val="EFF6FF"/>
          </a:solidFill>
          <a:ln w="12700">
            <a:solidFill>
              <a:srgbClr val="FFFFFF">
                <a:alpha val="0"/>
              </a:srgbClr>
            </a:solidFill>
            <a:prstDash val="solid"/>
          </a:ln>
        </p:spPr>
      </p:sp>
      <p:pic>
        <p:nvPicPr>
          <p:cNvPr id="8" name="Image 1" descr="preencoded.png">    </p:cNvPr>
          <p:cNvPicPr>
            <a:picLocks noChangeAspect="1"/>
          </p:cNvPicPr>
          <p:nvPr/>
        </p:nvPicPr>
        <p:blipFill>
          <a:blip r:embed="rId2"/>
          <a:srcRect l="0" r="0" t="0" b="0"/>
          <a:stretch/>
        </p:blipFill>
        <p:spPr>
          <a:xfrm>
            <a:off x="899770" y="1766621"/>
            <a:ext cx="181051" cy="181051"/>
          </a:xfrm>
          <a:prstGeom prst="rect">
            <a:avLst/>
          </a:prstGeom>
        </p:spPr>
      </p:pic>
      <p:sp>
        <p:nvSpPr>
          <p:cNvPr id="9" name="Text 5"/>
          <p:cNvSpPr txBox="1"/>
          <p:nvPr/>
        </p:nvSpPr>
        <p:spPr>
          <a:xfrm>
            <a:off x="1324051" y="1731874"/>
            <a:ext cx="208574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Purpose &amp; Definition</a:t>
            </a:r>
            <a:endParaRPr lang="en-US" sz="1300" dirty="0"/>
          </a:p>
        </p:txBody>
      </p:sp>
      <p:sp>
        <p:nvSpPr>
          <p:cNvPr id="10" name="Shape 6"/>
          <p:cNvSpPr/>
          <p:nvPr/>
        </p:nvSpPr>
        <p:spPr>
          <a:xfrm>
            <a:off x="800100" y="2514600"/>
            <a:ext cx="75895" cy="75895"/>
          </a:xfrm>
          <a:prstGeom prst="ellipse">
            <a:avLst/>
          </a:prstGeom>
          <a:solidFill>
            <a:srgbClr val="3B82F6"/>
          </a:solidFill>
          <a:ln w="12700">
            <a:solidFill>
              <a:srgbClr val="FFFFFF">
                <a:alpha val="0"/>
              </a:srgbClr>
            </a:solidFill>
            <a:prstDash val="solid"/>
          </a:ln>
        </p:spPr>
      </p:sp>
      <p:sp>
        <p:nvSpPr>
          <p:cNvPr id="11" name="Text 7"/>
          <p:cNvSpPr txBox="1"/>
          <p:nvPr/>
        </p:nvSpPr>
        <p:spPr>
          <a:xfrm>
            <a:off x="800100"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Statements that augment base controls to provide additional functionality or increase security strength.</a:t>
            </a:r>
            <a:endParaRPr lang="en-US" sz="1000" dirty="0"/>
          </a:p>
        </p:txBody>
      </p:sp>
      <p:sp>
        <p:nvSpPr>
          <p:cNvPr id="12" name="Shape 8"/>
          <p:cNvSpPr/>
          <p:nvPr/>
        </p:nvSpPr>
        <p:spPr>
          <a:xfrm>
            <a:off x="800100" y="3631082"/>
            <a:ext cx="75895" cy="75895"/>
          </a:xfrm>
          <a:prstGeom prst="ellipse">
            <a:avLst/>
          </a:prstGeom>
          <a:solidFill>
            <a:srgbClr val="3B82F6"/>
          </a:solidFill>
          <a:ln w="12700">
            <a:solidFill>
              <a:srgbClr val="FFFFFF">
                <a:alpha val="0"/>
              </a:srgbClr>
            </a:solidFill>
            <a:prstDash val="solid"/>
          </a:ln>
        </p:spPr>
      </p:sp>
      <p:sp>
        <p:nvSpPr>
          <p:cNvPr id="13" name="Text 9"/>
          <p:cNvSpPr txBox="1"/>
          <p:nvPr/>
        </p:nvSpPr>
        <p:spPr>
          <a:xfrm>
            <a:off x="800100" y="3935578"/>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Numbered sequentially (e.g., AC-2(1), AC-2(2)) and directly linked to a specific base control.</a:t>
            </a:r>
            <a:endParaRPr lang="en-US" sz="1000" dirty="0"/>
          </a:p>
        </p:txBody>
      </p:sp>
      <p:sp>
        <p:nvSpPr>
          <p:cNvPr id="14" name="Shape 10"/>
          <p:cNvSpPr/>
          <p:nvPr/>
        </p:nvSpPr>
        <p:spPr>
          <a:xfrm>
            <a:off x="800100" y="4552798"/>
            <a:ext cx="75895" cy="75895"/>
          </a:xfrm>
          <a:prstGeom prst="ellipse">
            <a:avLst/>
          </a:prstGeom>
          <a:solidFill>
            <a:srgbClr val="3B82F6"/>
          </a:solidFill>
          <a:ln w="12700">
            <a:solidFill>
              <a:srgbClr val="FFFFFF">
                <a:alpha val="0"/>
              </a:srgbClr>
            </a:solidFill>
            <a:prstDash val="solid"/>
          </a:ln>
        </p:spPr>
      </p:sp>
      <p:sp>
        <p:nvSpPr>
          <p:cNvPr id="15" name="Text 11"/>
          <p:cNvSpPr txBox="1"/>
          <p:nvPr/>
        </p:nvSpPr>
        <p:spPr>
          <a:xfrm>
            <a:off x="800100" y="4858207"/>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Enhancements are typically required for higher impact baselines (Moderate/High) but can be selected for any system.</a:t>
            </a:r>
            <a:endParaRPr lang="en-US" sz="1000" dirty="0"/>
          </a:p>
        </p:txBody>
      </p:sp>
      <p:pic>
        <p:nvPicPr>
          <p:cNvPr id="16" name="Image 2" descr="preencoded.png">    </p:cNvPr>
          <p:cNvPicPr>
            <a:picLocks noChangeAspect="1"/>
          </p:cNvPicPr>
          <p:nvPr/>
        </p:nvPicPr>
        <p:blipFill>
          <a:blip r:embed="rId3"/>
          <a:srcRect l="0" r="0" t="-5" b="-5"/>
          <a:stretch/>
        </p:blipFill>
        <p:spPr>
          <a:xfrm>
            <a:off x="4349801" y="1429207"/>
            <a:ext cx="3492094" cy="4667098"/>
          </a:xfrm>
          <a:prstGeom prst="rect">
            <a:avLst/>
          </a:prstGeom>
        </p:spPr>
      </p:pic>
      <p:sp>
        <p:nvSpPr>
          <p:cNvPr id="17" name="Shape 12"/>
          <p:cNvSpPr/>
          <p:nvPr/>
        </p:nvSpPr>
        <p:spPr>
          <a:xfrm>
            <a:off x="4349801" y="2239366"/>
            <a:ext cx="3495751" cy="9144"/>
          </a:xfrm>
          <a:prstGeom prst="rect">
            <a:avLst/>
          </a:prstGeom>
          <a:solidFill>
            <a:srgbClr val="E2E8F0"/>
          </a:solidFill>
          <a:ln w="12700">
            <a:solidFill>
              <a:srgbClr val="E2E8F0">
                <a:alpha val="0"/>
              </a:srgbClr>
            </a:solidFill>
            <a:prstDash val="solid"/>
          </a:ln>
        </p:spPr>
      </p:sp>
      <p:sp>
        <p:nvSpPr>
          <p:cNvPr id="18" name="Shape 13"/>
          <p:cNvSpPr/>
          <p:nvPr/>
        </p:nvSpPr>
        <p:spPr>
          <a:xfrm>
            <a:off x="4578401" y="1666951"/>
            <a:ext cx="381305" cy="381305"/>
          </a:xfrm>
          <a:prstGeom prst="ellipse">
            <a:avLst/>
          </a:prstGeom>
          <a:solidFill>
            <a:srgbClr val="FFF7ED"/>
          </a:solidFill>
          <a:ln w="12700">
            <a:solidFill>
              <a:srgbClr val="FFFFFF">
                <a:alpha val="0"/>
              </a:srgbClr>
            </a:solidFill>
            <a:prstDash val="solid"/>
          </a:ln>
        </p:spPr>
      </p:sp>
      <p:pic>
        <p:nvPicPr>
          <p:cNvPr id="19" name="Image 3" descr="preencoded.png">    </p:cNvPr>
          <p:cNvPicPr>
            <a:picLocks noChangeAspect="1"/>
          </p:cNvPicPr>
          <p:nvPr/>
        </p:nvPicPr>
        <p:blipFill>
          <a:blip r:embed="rId4"/>
          <a:srcRect l="0" r="0" t="-856" b="-856"/>
          <a:stretch/>
        </p:blipFill>
        <p:spPr>
          <a:xfrm>
            <a:off x="4701845" y="1766621"/>
            <a:ext cx="133502" cy="181051"/>
          </a:xfrm>
          <a:prstGeom prst="rect">
            <a:avLst/>
          </a:prstGeom>
        </p:spPr>
      </p:pic>
      <p:sp>
        <p:nvSpPr>
          <p:cNvPr id="20" name="Text 14"/>
          <p:cNvSpPr txBox="1"/>
          <p:nvPr/>
        </p:nvSpPr>
        <p:spPr>
          <a:xfrm>
            <a:off x="5102352" y="1731874"/>
            <a:ext cx="179131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Selection Strategy</a:t>
            </a:r>
            <a:endParaRPr lang="en-US" sz="1300" dirty="0"/>
          </a:p>
        </p:txBody>
      </p:sp>
      <p:sp>
        <p:nvSpPr>
          <p:cNvPr id="21" name="Shape 15"/>
          <p:cNvSpPr/>
          <p:nvPr/>
        </p:nvSpPr>
        <p:spPr>
          <a:xfrm>
            <a:off x="4578401" y="2514600"/>
            <a:ext cx="75895" cy="75895"/>
          </a:xfrm>
          <a:prstGeom prst="ellipse">
            <a:avLst/>
          </a:prstGeom>
          <a:solidFill>
            <a:srgbClr val="F97316"/>
          </a:solidFill>
          <a:ln w="12700">
            <a:solidFill>
              <a:srgbClr val="FFFFFF">
                <a:alpha val="0"/>
              </a:srgbClr>
            </a:solidFill>
            <a:prstDash val="solid"/>
          </a:ln>
        </p:spPr>
      </p:sp>
      <p:sp>
        <p:nvSpPr>
          <p:cNvPr id="22" name="Text 16"/>
          <p:cNvSpPr txBox="1"/>
          <p:nvPr/>
        </p:nvSpPr>
        <p:spPr>
          <a:xfrm>
            <a:off x="4578401"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Select enhancements based on specific threats, risks, or mission requirements beyond the baseline.</a:t>
            </a:r>
            <a:endParaRPr lang="en-US" sz="1000" dirty="0"/>
          </a:p>
        </p:txBody>
      </p:sp>
      <p:sp>
        <p:nvSpPr>
          <p:cNvPr id="23" name="Shape 17"/>
          <p:cNvSpPr/>
          <p:nvPr/>
        </p:nvSpPr>
        <p:spPr>
          <a:xfrm>
            <a:off x="4578401" y="3631082"/>
            <a:ext cx="75895" cy="75895"/>
          </a:xfrm>
          <a:prstGeom prst="ellipse">
            <a:avLst/>
          </a:prstGeom>
          <a:solidFill>
            <a:srgbClr val="F97316"/>
          </a:solidFill>
          <a:ln w="12700">
            <a:solidFill>
              <a:srgbClr val="FFFFFF">
                <a:alpha val="0"/>
              </a:srgbClr>
            </a:solidFill>
            <a:prstDash val="solid"/>
          </a:ln>
        </p:spPr>
      </p:sp>
      <p:sp>
        <p:nvSpPr>
          <p:cNvPr id="24" name="Text 18"/>
          <p:cNvSpPr txBox="1"/>
          <p:nvPr/>
        </p:nvSpPr>
        <p:spPr>
          <a:xfrm>
            <a:off x="4578401"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SP 800-53B specifies which enhancements are mandatory for Low, Moderate, and High baselines.</a:t>
            </a:r>
            <a:endParaRPr lang="en-US" sz="1000" dirty="0"/>
          </a:p>
        </p:txBody>
      </p:sp>
      <p:sp>
        <p:nvSpPr>
          <p:cNvPr id="25" name="Shape 19"/>
          <p:cNvSpPr/>
          <p:nvPr/>
        </p:nvSpPr>
        <p:spPr>
          <a:xfrm>
            <a:off x="4578401" y="4747565"/>
            <a:ext cx="75895" cy="75895"/>
          </a:xfrm>
          <a:prstGeom prst="ellipse">
            <a:avLst/>
          </a:prstGeom>
          <a:solidFill>
            <a:srgbClr val="F97316"/>
          </a:solidFill>
          <a:ln w="12700">
            <a:solidFill>
              <a:srgbClr val="FFFFFF">
                <a:alpha val="0"/>
              </a:srgbClr>
            </a:solidFill>
            <a:prstDash val="solid"/>
          </a:ln>
        </p:spPr>
      </p:sp>
      <p:sp>
        <p:nvSpPr>
          <p:cNvPr id="26" name="Text 20"/>
          <p:cNvSpPr txBox="1"/>
          <p:nvPr/>
        </p:nvSpPr>
        <p:spPr>
          <a:xfrm>
            <a:off x="4578401" y="5052060"/>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Use specialized overlays (e.g., Privacy, ICS, FedRAMP) to identify additional required enhancements.</a:t>
            </a:r>
            <a:endParaRPr lang="en-US" sz="1000" dirty="0"/>
          </a:p>
        </p:txBody>
      </p:sp>
      <p:pic>
        <p:nvPicPr>
          <p:cNvPr id="27" name="Image 4" descr="preencoded.png">    </p:cNvPr>
          <p:cNvPicPr>
            <a:picLocks noChangeAspect="1"/>
          </p:cNvPicPr>
          <p:nvPr/>
        </p:nvPicPr>
        <p:blipFill>
          <a:blip r:embed="rId5"/>
          <a:srcRect l="0" r="0" t="-5" b="-5"/>
          <a:stretch/>
        </p:blipFill>
        <p:spPr>
          <a:xfrm>
            <a:off x="8128102" y="1429207"/>
            <a:ext cx="3492094" cy="4667098"/>
          </a:xfrm>
          <a:prstGeom prst="rect">
            <a:avLst/>
          </a:prstGeom>
        </p:spPr>
      </p:pic>
      <p:sp>
        <p:nvSpPr>
          <p:cNvPr id="28" name="Shape 21"/>
          <p:cNvSpPr/>
          <p:nvPr/>
        </p:nvSpPr>
        <p:spPr>
          <a:xfrm>
            <a:off x="8128102" y="2239366"/>
            <a:ext cx="3495751" cy="9144"/>
          </a:xfrm>
          <a:prstGeom prst="rect">
            <a:avLst/>
          </a:prstGeom>
          <a:solidFill>
            <a:srgbClr val="E2E8F0"/>
          </a:solidFill>
          <a:ln w="12700">
            <a:solidFill>
              <a:srgbClr val="E2E8F0">
                <a:alpha val="0"/>
              </a:srgbClr>
            </a:solidFill>
            <a:prstDash val="solid"/>
          </a:ln>
        </p:spPr>
      </p:sp>
      <p:sp>
        <p:nvSpPr>
          <p:cNvPr id="29" name="Shape 22"/>
          <p:cNvSpPr/>
          <p:nvPr/>
        </p:nvSpPr>
        <p:spPr>
          <a:xfrm>
            <a:off x="8356702" y="1666951"/>
            <a:ext cx="381305" cy="381305"/>
          </a:xfrm>
          <a:prstGeom prst="ellipse">
            <a:avLst/>
          </a:prstGeom>
          <a:solidFill>
            <a:srgbClr val="F5F3FF"/>
          </a:solidFill>
          <a:ln w="12700">
            <a:solidFill>
              <a:srgbClr val="FFFFFF">
                <a:alpha val="0"/>
              </a:srgbClr>
            </a:solidFill>
            <a:prstDash val="solid"/>
          </a:ln>
        </p:spPr>
      </p:sp>
      <p:pic>
        <p:nvPicPr>
          <p:cNvPr id="30" name="Image 5" descr="preencoded.png">    </p:cNvPr>
          <p:cNvPicPr>
            <a:picLocks noChangeAspect="1"/>
          </p:cNvPicPr>
          <p:nvPr/>
        </p:nvPicPr>
        <p:blipFill>
          <a:blip r:embed="rId6"/>
          <a:srcRect l="-1082" r="-1082" t="0" b="0"/>
          <a:stretch/>
        </p:blipFill>
        <p:spPr>
          <a:xfrm>
            <a:off x="8466430" y="1766621"/>
            <a:ext cx="161849" cy="181051"/>
          </a:xfrm>
          <a:prstGeom prst="rect">
            <a:avLst/>
          </a:prstGeom>
        </p:spPr>
      </p:pic>
      <p:sp>
        <p:nvSpPr>
          <p:cNvPr id="31" name="Text 23"/>
          <p:cNvSpPr txBox="1"/>
          <p:nvPr/>
        </p:nvSpPr>
        <p:spPr>
          <a:xfrm>
            <a:off x="8880653" y="1731874"/>
            <a:ext cx="88605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Examples</a:t>
            </a:r>
            <a:endParaRPr lang="en-US" sz="1300" dirty="0"/>
          </a:p>
        </p:txBody>
      </p:sp>
      <p:sp>
        <p:nvSpPr>
          <p:cNvPr id="32" name="Shape 24"/>
          <p:cNvSpPr/>
          <p:nvPr/>
        </p:nvSpPr>
        <p:spPr>
          <a:xfrm>
            <a:off x="8356702" y="2514600"/>
            <a:ext cx="75895" cy="75895"/>
          </a:xfrm>
          <a:prstGeom prst="ellipse">
            <a:avLst/>
          </a:prstGeom>
          <a:solidFill>
            <a:srgbClr val="8B5CF6"/>
          </a:solidFill>
          <a:ln w="12700">
            <a:solidFill>
              <a:srgbClr val="FFFFFF">
                <a:alpha val="0"/>
              </a:srgbClr>
            </a:solidFill>
            <a:prstDash val="solid"/>
          </a:ln>
        </p:spPr>
      </p:sp>
      <p:sp>
        <p:nvSpPr>
          <p:cNvPr id="33" name="Text 25"/>
          <p:cNvSpPr txBox="1"/>
          <p:nvPr/>
        </p:nvSpPr>
        <p:spPr>
          <a:xfrm>
            <a:off x="8356702" y="3047695"/>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Adds automation requirement to the manual process of creating/removing accounts.</a:t>
            </a:r>
            <a:endParaRPr lang="en-US" sz="1000" dirty="0"/>
          </a:p>
        </p:txBody>
      </p:sp>
      <p:sp>
        <p:nvSpPr>
          <p:cNvPr id="34" name="Shape 26"/>
          <p:cNvSpPr/>
          <p:nvPr/>
        </p:nvSpPr>
        <p:spPr>
          <a:xfrm>
            <a:off x="8356702" y="3664915"/>
            <a:ext cx="75895" cy="75895"/>
          </a:xfrm>
          <a:prstGeom prst="ellipse">
            <a:avLst/>
          </a:prstGeom>
          <a:solidFill>
            <a:srgbClr val="8B5CF6"/>
          </a:solidFill>
          <a:ln w="12700">
            <a:solidFill>
              <a:srgbClr val="FFFFFF">
                <a:alpha val="0"/>
              </a:srgbClr>
            </a:solidFill>
            <a:prstDash val="solid"/>
          </a:ln>
        </p:spPr>
      </p:sp>
      <p:sp>
        <p:nvSpPr>
          <p:cNvPr id="35" name="Text 27"/>
          <p:cNvSpPr txBox="1"/>
          <p:nvPr/>
        </p:nvSpPr>
        <p:spPr>
          <a:xfrm>
            <a:off x="8356702" y="4198925"/>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Specifies automatic removal after a defined time period for temporary access.</a:t>
            </a:r>
            <a:endParaRPr lang="en-US" sz="1000" dirty="0"/>
          </a:p>
        </p:txBody>
      </p:sp>
      <p:sp>
        <p:nvSpPr>
          <p:cNvPr id="36" name="Shape 28"/>
          <p:cNvSpPr/>
          <p:nvPr/>
        </p:nvSpPr>
        <p:spPr>
          <a:xfrm>
            <a:off x="8356702" y="4816145"/>
            <a:ext cx="75895" cy="75895"/>
          </a:xfrm>
          <a:prstGeom prst="ellipse">
            <a:avLst/>
          </a:prstGeom>
          <a:solidFill>
            <a:srgbClr val="8B5CF6"/>
          </a:solidFill>
          <a:ln w="12700">
            <a:solidFill>
              <a:srgbClr val="FFFFFF">
                <a:alpha val="0"/>
              </a:srgbClr>
            </a:solidFill>
            <a:prstDash val="solid"/>
          </a:ln>
        </p:spPr>
      </p:sp>
      <p:sp>
        <p:nvSpPr>
          <p:cNvPr id="37" name="Text 29"/>
          <p:cNvSpPr txBox="1"/>
          <p:nvPr/>
        </p:nvSpPr>
        <p:spPr>
          <a:xfrm>
            <a:off x="8356702" y="5120640"/>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Enhances base identification with MFA for network access to privileged accounts.</a:t>
            </a:r>
            <a:endParaRPr lang="en-US" sz="1000" dirty="0"/>
          </a:p>
        </p:txBody>
      </p:sp>
      <p:sp>
        <p:nvSpPr>
          <p:cNvPr id="38" name="Shape 30"/>
          <p:cNvSpPr/>
          <p:nvPr/>
        </p:nvSpPr>
        <p:spPr>
          <a:xfrm>
            <a:off x="0" y="6476695"/>
            <a:ext cx="12191695" cy="381305"/>
          </a:xfrm>
          <a:prstGeom prst="rect">
            <a:avLst/>
          </a:prstGeom>
          <a:solidFill>
            <a:srgbClr val="F1F5F9"/>
          </a:solidFill>
          <a:ln/>
        </p:spPr>
      </p:sp>
      <p:sp>
        <p:nvSpPr>
          <p:cNvPr id="39" name="Shape 31"/>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40" name="Text 32"/>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1" name="Text 33"/>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20</a:t>
            </a:r>
            <a:endParaRPr lang="en-US" sz="900" dirty="0"/>
          </a:p>
        </p:txBody>
      </p:sp>
      <p:sp>
        <p:nvSpPr>
          <p:cNvPr id="42" name="Shape 34"/>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43" name="Shape 35"/>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44" name="Image 6" descr="preencoded.png">    </p:cNvPr>
          <p:cNvPicPr>
            <a:picLocks noChangeAspect="1"/>
          </p:cNvPicPr>
          <p:nvPr/>
        </p:nvPicPr>
        <p:blipFill>
          <a:blip r:embed="rId7"/>
          <a:srcRect l="-33" r="-33" t="0" b="0"/>
          <a:stretch/>
        </p:blipFill>
        <p:spPr>
          <a:xfrm>
            <a:off x="571500" y="237744"/>
            <a:ext cx="171907" cy="152705"/>
          </a:xfrm>
          <a:prstGeom prst="rect">
            <a:avLst/>
          </a:prstGeom>
        </p:spPr>
      </p:pic>
      <p:sp>
        <p:nvSpPr>
          <p:cNvPr id="45" name="Text 36"/>
          <p:cNvSpPr txBox="1"/>
          <p:nvPr/>
        </p:nvSpPr>
        <p:spPr>
          <a:xfrm>
            <a:off x="819302" y="237744"/>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46" name="Text 37"/>
          <p:cNvSpPr txBox="1"/>
          <p:nvPr/>
        </p:nvSpPr>
        <p:spPr>
          <a:xfrm>
            <a:off x="571500" y="428854"/>
            <a:ext cx="44430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Control Enhancements</a:t>
            </a:r>
            <a:endParaRPr lang="en-US" sz="2700" dirty="0"/>
          </a:p>
        </p:txBody>
      </p:sp>
      <p:sp>
        <p:nvSpPr>
          <p:cNvPr id="47" name="Text 38"/>
          <p:cNvSpPr txBox="1"/>
          <p:nvPr/>
        </p:nvSpPr>
        <p:spPr>
          <a:xfrm>
            <a:off x="8324698" y="428854"/>
            <a:ext cx="3299155" cy="191110"/>
          </a:xfrm>
          <a:prstGeom prst="rect">
            <a:avLst/>
          </a:prstGeom>
          <a:noFill/>
          <a:ln/>
        </p:spPr>
        <p:txBody>
          <a:bodyPr wrap="square" lIns="0" tIns="0" rIns="0" bIns="0" rtlCol="0" anchor="ctr"/>
          <a:lstStyle/>
          <a:p>
            <a:pPr algn="r" indent="0" marL="0">
              <a:buNone/>
            </a:pPr>
            <a:r>
              <a:rPr lang="en-US" sz="1000" i="1" dirty="0">
                <a:solidFill>
                  <a:srgbClr val="BFDBFE"/>
                </a:solidFill>
                <a:latin typeface="Roboto" pitchFamily="34" charset="0"/>
                <a:ea typeface="Roboto" pitchFamily="34" charset="-122"/>
                <a:cs typeface="Roboto" pitchFamily="34" charset="-120"/>
              </a:rPr>
              <a:t>Adding strength and specificity to base controls</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37744"/>
            <a:ext cx="152705" cy="152705"/>
          </a:xfrm>
          <a:prstGeom prst="rect">
            <a:avLst/>
          </a:prstGeom>
        </p:spPr>
      </p:pic>
      <p:sp>
        <p:nvSpPr>
          <p:cNvPr id="7" name="Text 4"/>
          <p:cNvSpPr txBox="1"/>
          <p:nvPr/>
        </p:nvSpPr>
        <p:spPr>
          <a:xfrm>
            <a:off x="800100" y="237744"/>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8" name="Text 5"/>
          <p:cNvSpPr txBox="1"/>
          <p:nvPr/>
        </p:nvSpPr>
        <p:spPr>
          <a:xfrm>
            <a:off x="571500" y="428854"/>
            <a:ext cx="826983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Organization-Defined Parameters (ODPs)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277295" y="290779"/>
            <a:ext cx="342900" cy="457200"/>
          </a:xfrm>
          <a:prstGeom prst="rect">
            <a:avLst/>
          </a:prstGeom>
        </p:spPr>
      </p:pic>
      <p:sp>
        <p:nvSpPr>
          <p:cNvPr id="10" name="Shape 6"/>
          <p:cNvSpPr/>
          <p:nvPr/>
        </p:nvSpPr>
        <p:spPr>
          <a:xfrm>
            <a:off x="0" y="1047902"/>
            <a:ext cx="12191695" cy="8486546"/>
          </a:xfrm>
          <a:prstGeom prst="rect">
            <a:avLst/>
          </a:prstGeom>
          <a:solidFill>
            <a:srgbClr val="F8FAFC"/>
          </a:solidFill>
          <a:ln w="12700">
            <a:solidFill>
              <a:srgbClr val="FFFFFF">
                <a:alpha val="0"/>
              </a:srgbClr>
            </a:solidFill>
            <a:prstDash val="solid"/>
          </a:ln>
        </p:spPr>
      </p:sp>
      <p:sp>
        <p:nvSpPr>
          <p:cNvPr id="11" name="Shape 7"/>
          <p:cNvSpPr/>
          <p:nvPr/>
        </p:nvSpPr>
        <p:spPr>
          <a:xfrm>
            <a:off x="571500" y="1429207"/>
            <a:ext cx="7306056" cy="7724851"/>
          </a:xfrm>
          <a:prstGeom prst="roundRect">
            <a:avLst>
              <a:gd name="adj" fmla="val 131"/>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4834"/>
            </a:avLst>
          </a:prstGeom>
          <a:solidFill>
            <a:srgbClr val="2563EB"/>
          </a:solidFill>
          <a:ln w="12700">
            <a:solidFill>
              <a:srgbClr val="2563EB">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0" r="0" t="0" b="0"/>
          <a:stretch/>
        </p:blipFill>
        <p:spPr>
          <a:xfrm>
            <a:off x="857707" y="1809598"/>
            <a:ext cx="190195" cy="190195"/>
          </a:xfrm>
          <a:prstGeom prst="rect">
            <a:avLst/>
          </a:prstGeom>
        </p:spPr>
      </p:pic>
      <p:sp>
        <p:nvSpPr>
          <p:cNvPr id="15" name="Text 10"/>
          <p:cNvSpPr txBox="1"/>
          <p:nvPr/>
        </p:nvSpPr>
        <p:spPr>
          <a:xfrm>
            <a:off x="1162202" y="1752905"/>
            <a:ext cx="2848356"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Practitioner Best Practices</a:t>
            </a:r>
            <a:endParaRPr lang="en-US" sz="1800" dirty="0"/>
          </a:p>
        </p:txBody>
      </p:sp>
      <p:sp>
        <p:nvSpPr>
          <p:cNvPr id="16" name="Shape 11"/>
          <p:cNvSpPr/>
          <p:nvPr/>
        </p:nvSpPr>
        <p:spPr>
          <a:xfrm>
            <a:off x="857707" y="3381451"/>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ECFDF5"/>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43" b="-43"/>
          <a:stretch/>
        </p:blipFill>
        <p:spPr>
          <a:xfrm>
            <a:off x="942746" y="2523744"/>
            <a:ext cx="133502" cy="152705"/>
          </a:xfrm>
          <a:prstGeom prst="rect">
            <a:avLst/>
          </a:prstGeom>
        </p:spPr>
      </p:pic>
      <p:sp>
        <p:nvSpPr>
          <p:cNvPr id="19" name="Text 13"/>
          <p:cNvSpPr txBox="1"/>
          <p:nvPr/>
        </p:nvSpPr>
        <p:spPr>
          <a:xfrm>
            <a:off x="1352398" y="2447849"/>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Standardize via Policy &amp; Standards</a:t>
            </a:r>
            <a:endParaRPr lang="en-US" sz="1300" dirty="0"/>
          </a:p>
        </p:txBody>
      </p:sp>
      <p:sp>
        <p:nvSpPr>
          <p:cNvPr id="20" name="Text 14"/>
          <p:cNvSpPr txBox="1"/>
          <p:nvPr/>
        </p:nvSpPr>
        <p:spPr>
          <a:xfrm>
            <a:off x="1352398" y="273771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Avoid defining parameters system-by-system. Establish organization-wide defaults (e.g., password length, session timeouts) in broad policy to ensure consistency and automation.</a:t>
            </a:r>
            <a:endParaRPr lang="en-US" sz="1000" dirty="0"/>
          </a:p>
        </p:txBody>
      </p:sp>
      <p:sp>
        <p:nvSpPr>
          <p:cNvPr id="21" name="Shape 15"/>
          <p:cNvSpPr/>
          <p:nvPr/>
        </p:nvSpPr>
        <p:spPr>
          <a:xfrm>
            <a:off x="857707" y="4549140"/>
            <a:ext cx="6734556" cy="9144"/>
          </a:xfrm>
          <a:prstGeom prst="rect">
            <a:avLst/>
          </a:prstGeom>
          <a:solidFill>
            <a:srgbClr val="F1F5F9"/>
          </a:solidFill>
          <a:ln w="12700">
            <a:solidFill>
              <a:srgbClr val="F1F5F9">
                <a:alpha val="0"/>
              </a:srgbClr>
            </a:solidFill>
            <a:prstDash val="solid"/>
          </a:ln>
        </p:spPr>
      </p:sp>
      <p:sp>
        <p:nvSpPr>
          <p:cNvPr id="22" name="Shape 16"/>
          <p:cNvSpPr/>
          <p:nvPr/>
        </p:nvSpPr>
        <p:spPr>
          <a:xfrm>
            <a:off x="857707" y="3615538"/>
            <a:ext cx="304495" cy="304495"/>
          </a:xfrm>
          <a:prstGeom prst="ellipse">
            <a:avLst/>
          </a:prstGeom>
          <a:solidFill>
            <a:srgbClr val="ECFDF5"/>
          </a:solidFill>
          <a:ln w="12700">
            <a:solidFill>
              <a:srgbClr val="FFFFFF">
                <a:alpha val="0"/>
              </a:srgbClr>
            </a:solidFill>
            <a:prstDash val="solid"/>
          </a:ln>
        </p:spPr>
      </p:sp>
      <p:pic>
        <p:nvPicPr>
          <p:cNvPr id="23" name="Image 4" descr="preencoded.png">    </p:cNvPr>
          <p:cNvPicPr>
            <a:picLocks noChangeAspect="1"/>
          </p:cNvPicPr>
          <p:nvPr/>
        </p:nvPicPr>
        <p:blipFill>
          <a:blip r:embed="rId5"/>
          <a:srcRect l="0" r="0" t="-43" b="-43"/>
          <a:stretch/>
        </p:blipFill>
        <p:spPr>
          <a:xfrm>
            <a:off x="942746" y="3692347"/>
            <a:ext cx="133502" cy="152705"/>
          </a:xfrm>
          <a:prstGeom prst="rect">
            <a:avLst/>
          </a:prstGeom>
        </p:spPr>
      </p:pic>
      <p:sp>
        <p:nvSpPr>
          <p:cNvPr id="24" name="Text 17"/>
          <p:cNvSpPr txBox="1"/>
          <p:nvPr/>
        </p:nvSpPr>
        <p:spPr>
          <a:xfrm>
            <a:off x="1352398" y="361553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Be Specific and Unambiguous</a:t>
            </a:r>
            <a:endParaRPr lang="en-US" sz="1300" dirty="0"/>
          </a:p>
        </p:txBody>
      </p:sp>
      <p:sp>
        <p:nvSpPr>
          <p:cNvPr id="25" name="Text 18"/>
          <p:cNvSpPr txBox="1"/>
          <p:nvPr/>
        </p:nvSpPr>
        <p:spPr>
          <a:xfrm>
            <a:off x="1352398" y="390540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Avoid terms like "periodically" or "as appropriate." Use concrete values (e.g., "every 30 days," "15 minutes") to enable measurable assessments (SP 800-53A).</a:t>
            </a:r>
            <a:endParaRPr lang="en-US" sz="1000" dirty="0"/>
          </a:p>
        </p:txBody>
      </p:sp>
      <p:sp>
        <p:nvSpPr>
          <p:cNvPr id="26" name="Shape 19"/>
          <p:cNvSpPr/>
          <p:nvPr/>
        </p:nvSpPr>
        <p:spPr>
          <a:xfrm>
            <a:off x="857707" y="5717743"/>
            <a:ext cx="6734556" cy="9144"/>
          </a:xfrm>
          <a:prstGeom prst="rect">
            <a:avLst/>
          </a:prstGeom>
          <a:solidFill>
            <a:srgbClr val="F1F5F9"/>
          </a:solidFill>
          <a:ln w="12700">
            <a:solidFill>
              <a:srgbClr val="F1F5F9">
                <a:alpha val="0"/>
              </a:srgbClr>
            </a:solidFill>
            <a:prstDash val="solid"/>
          </a:ln>
        </p:spPr>
      </p:sp>
      <p:sp>
        <p:nvSpPr>
          <p:cNvPr id="27" name="Shape 20"/>
          <p:cNvSpPr/>
          <p:nvPr/>
        </p:nvSpPr>
        <p:spPr>
          <a:xfrm>
            <a:off x="857707" y="4784141"/>
            <a:ext cx="304495" cy="304495"/>
          </a:xfrm>
          <a:prstGeom prst="ellipse">
            <a:avLst/>
          </a:prstGeom>
          <a:solidFill>
            <a:srgbClr val="ECFDF5"/>
          </a:solidFill>
          <a:ln w="12700">
            <a:solidFill>
              <a:srgbClr val="FFFFFF">
                <a:alpha val="0"/>
              </a:srgbClr>
            </a:solidFill>
            <a:prstDash val="solid"/>
          </a:ln>
        </p:spPr>
      </p:sp>
      <p:pic>
        <p:nvPicPr>
          <p:cNvPr id="28" name="Image 5" descr="preencoded.png">    </p:cNvPr>
          <p:cNvPicPr>
            <a:picLocks noChangeAspect="1"/>
          </p:cNvPicPr>
          <p:nvPr/>
        </p:nvPicPr>
        <p:blipFill>
          <a:blip r:embed="rId6"/>
          <a:srcRect l="0" r="0" t="-43" b="-43"/>
          <a:stretch/>
        </p:blipFill>
        <p:spPr>
          <a:xfrm>
            <a:off x="942746" y="4860036"/>
            <a:ext cx="133502" cy="152705"/>
          </a:xfrm>
          <a:prstGeom prst="rect">
            <a:avLst/>
          </a:prstGeom>
        </p:spPr>
      </p:pic>
      <p:sp>
        <p:nvSpPr>
          <p:cNvPr id="29" name="Text 21"/>
          <p:cNvSpPr txBox="1"/>
          <p:nvPr/>
        </p:nvSpPr>
        <p:spPr>
          <a:xfrm>
            <a:off x="1352398" y="4784141"/>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Document Clearly in the SSP</a:t>
            </a:r>
            <a:endParaRPr lang="en-US" sz="1300" dirty="0"/>
          </a:p>
        </p:txBody>
      </p:sp>
      <p:sp>
        <p:nvSpPr>
          <p:cNvPr id="30" name="Text 22"/>
          <p:cNvSpPr txBox="1"/>
          <p:nvPr/>
        </p:nvSpPr>
        <p:spPr>
          <a:xfrm>
            <a:off x="1352398" y="5074006"/>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Ensure every "[assignment: ...]" operation in the control text is explicitly filled out in the System Security Plan (SSP). Unfilled ODPs are automatic audit findings.</a:t>
            </a:r>
            <a:endParaRPr lang="en-US" sz="1000" dirty="0"/>
          </a:p>
        </p:txBody>
      </p:sp>
      <p:sp>
        <p:nvSpPr>
          <p:cNvPr id="31" name="Shape 23"/>
          <p:cNvSpPr/>
          <p:nvPr/>
        </p:nvSpPr>
        <p:spPr>
          <a:xfrm>
            <a:off x="857707" y="6885432"/>
            <a:ext cx="6734556" cy="9144"/>
          </a:xfrm>
          <a:prstGeom prst="rect">
            <a:avLst/>
          </a:prstGeom>
          <a:solidFill>
            <a:srgbClr val="F1F5F9"/>
          </a:solidFill>
          <a:ln w="12700">
            <a:solidFill>
              <a:srgbClr val="F1F5F9">
                <a:alpha val="0"/>
              </a:srgbClr>
            </a:solidFill>
            <a:prstDash val="solid"/>
          </a:ln>
        </p:spPr>
      </p:sp>
      <p:sp>
        <p:nvSpPr>
          <p:cNvPr id="32" name="Shape 24"/>
          <p:cNvSpPr/>
          <p:nvPr/>
        </p:nvSpPr>
        <p:spPr>
          <a:xfrm>
            <a:off x="857707" y="5951830"/>
            <a:ext cx="304495" cy="304495"/>
          </a:xfrm>
          <a:prstGeom prst="ellipse">
            <a:avLst/>
          </a:prstGeom>
          <a:solidFill>
            <a:srgbClr val="ECFDF5"/>
          </a:solidFill>
          <a:ln w="12700">
            <a:solidFill>
              <a:srgbClr val="FFFFFF">
                <a:alpha val="0"/>
              </a:srgbClr>
            </a:solidFill>
            <a:prstDash val="solid"/>
          </a:ln>
        </p:spPr>
      </p:sp>
      <p:pic>
        <p:nvPicPr>
          <p:cNvPr id="33" name="Image 6" descr="preencoded.png">    </p:cNvPr>
          <p:cNvPicPr>
            <a:picLocks noChangeAspect="1"/>
          </p:cNvPicPr>
          <p:nvPr/>
        </p:nvPicPr>
        <p:blipFill>
          <a:blip r:embed="rId7"/>
          <a:srcRect l="0" r="0" t="-43" b="-43"/>
          <a:stretch/>
        </p:blipFill>
        <p:spPr>
          <a:xfrm>
            <a:off x="942746" y="6027725"/>
            <a:ext cx="133502" cy="152705"/>
          </a:xfrm>
          <a:prstGeom prst="rect">
            <a:avLst/>
          </a:prstGeom>
        </p:spPr>
      </p:pic>
      <p:sp>
        <p:nvSpPr>
          <p:cNvPr id="34" name="Text 25"/>
          <p:cNvSpPr txBox="1"/>
          <p:nvPr/>
        </p:nvSpPr>
        <p:spPr>
          <a:xfrm>
            <a:off x="1352398" y="5951830"/>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Align with Risk Tolerance</a:t>
            </a:r>
            <a:endParaRPr lang="en-US" sz="1300" dirty="0"/>
          </a:p>
        </p:txBody>
      </p:sp>
      <p:sp>
        <p:nvSpPr>
          <p:cNvPr id="35" name="Text 26"/>
          <p:cNvSpPr txBox="1"/>
          <p:nvPr/>
        </p:nvSpPr>
        <p:spPr>
          <a:xfrm>
            <a:off x="1352398" y="624169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Tailor parameters based on system impact level. High-impact systems should have stricter ODP values (e.g., shorter re-authentication timers) than Low-impact systems.</a:t>
            </a:r>
            <a:endParaRPr lang="en-US" sz="1000" dirty="0"/>
          </a:p>
        </p:txBody>
      </p:sp>
      <p:sp>
        <p:nvSpPr>
          <p:cNvPr id="36" name="Shape 27"/>
          <p:cNvSpPr/>
          <p:nvPr/>
        </p:nvSpPr>
        <p:spPr>
          <a:xfrm>
            <a:off x="857707" y="7119518"/>
            <a:ext cx="304495" cy="304495"/>
          </a:xfrm>
          <a:prstGeom prst="ellipse">
            <a:avLst/>
          </a:prstGeom>
          <a:solidFill>
            <a:srgbClr val="ECFDF5"/>
          </a:solidFill>
          <a:ln w="12700">
            <a:solidFill>
              <a:srgbClr val="FFFFFF">
                <a:alpha val="0"/>
              </a:srgbClr>
            </a:solidFill>
            <a:prstDash val="solid"/>
          </a:ln>
        </p:spPr>
      </p:sp>
      <p:pic>
        <p:nvPicPr>
          <p:cNvPr id="37" name="Image 7" descr="preencoded.png">    </p:cNvPr>
          <p:cNvPicPr>
            <a:picLocks noChangeAspect="1"/>
          </p:cNvPicPr>
          <p:nvPr/>
        </p:nvPicPr>
        <p:blipFill>
          <a:blip r:embed="rId8"/>
          <a:srcRect l="0" r="0" t="-43" b="-43"/>
          <a:stretch/>
        </p:blipFill>
        <p:spPr>
          <a:xfrm>
            <a:off x="942746" y="7196328"/>
            <a:ext cx="133502" cy="152705"/>
          </a:xfrm>
          <a:prstGeom prst="rect">
            <a:avLst/>
          </a:prstGeom>
        </p:spPr>
      </p:pic>
      <p:sp>
        <p:nvSpPr>
          <p:cNvPr id="38" name="Text 28"/>
          <p:cNvSpPr txBox="1"/>
          <p:nvPr/>
        </p:nvSpPr>
        <p:spPr>
          <a:xfrm>
            <a:off x="1352398" y="711951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Traceability for Assessment</a:t>
            </a:r>
            <a:endParaRPr lang="en-US" sz="1300" dirty="0"/>
          </a:p>
        </p:txBody>
      </p:sp>
      <p:sp>
        <p:nvSpPr>
          <p:cNvPr id="39" name="Text 29"/>
          <p:cNvSpPr txBox="1"/>
          <p:nvPr/>
        </p:nvSpPr>
        <p:spPr>
          <a:xfrm>
            <a:off x="1352398" y="740938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Assessors check ODPs first. If the parameter is not defined, the test cannot be executed. Ensure parameters are technically feasible to implement before documenting them.</a:t>
            </a:r>
            <a:endParaRPr lang="en-US" sz="1000" dirty="0"/>
          </a:p>
        </p:txBody>
      </p:sp>
      <p:sp>
        <p:nvSpPr>
          <p:cNvPr id="40" name="Shape 30"/>
          <p:cNvSpPr/>
          <p:nvPr/>
        </p:nvSpPr>
        <p:spPr>
          <a:xfrm>
            <a:off x="8255203" y="1429207"/>
            <a:ext cx="3372307" cy="1809598"/>
          </a:xfrm>
          <a:prstGeom prst="roundRect">
            <a:avLst>
              <a:gd name="adj" fmla="val 2128"/>
            </a:avLst>
          </a:prstGeom>
          <a:solidFill>
            <a:srgbClr val="FFFFFF"/>
          </a:solidFill>
          <a:ln w="12700">
            <a:solidFill>
              <a:srgbClr val="E2E8F0"/>
            </a:solidFill>
            <a:prstDash val="solid"/>
          </a:ln>
        </p:spPr>
      </p:sp>
      <p:pic>
        <p:nvPicPr>
          <p:cNvPr id="41" name="Image 8" descr="preencoded.png">    </p:cNvPr>
          <p:cNvPicPr>
            <a:picLocks noChangeAspect="1"/>
          </p:cNvPicPr>
          <p:nvPr/>
        </p:nvPicPr>
        <p:blipFill>
          <a:blip r:embed="rId9"/>
          <a:srcRect l="0" r="0" t="0" b="0"/>
          <a:stretch/>
        </p:blipFill>
        <p:spPr>
          <a:xfrm>
            <a:off x="8492947" y="1705356"/>
            <a:ext cx="152705" cy="152705"/>
          </a:xfrm>
          <a:prstGeom prst="rect">
            <a:avLst/>
          </a:prstGeom>
        </p:spPr>
      </p:pic>
      <p:sp>
        <p:nvSpPr>
          <p:cNvPr id="42" name="Text 31"/>
          <p:cNvSpPr txBox="1"/>
          <p:nvPr/>
        </p:nvSpPr>
        <p:spPr>
          <a:xfrm>
            <a:off x="8721547" y="1666951"/>
            <a:ext cx="1349654"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What is an ODP?</a:t>
            </a:r>
            <a:endParaRPr lang="en-US" sz="1200" dirty="0"/>
          </a:p>
        </p:txBody>
      </p:sp>
      <p:sp>
        <p:nvSpPr>
          <p:cNvPr id="43" name="Text 32"/>
          <p:cNvSpPr txBox="1"/>
          <p:nvPr/>
        </p:nvSpPr>
        <p:spPr>
          <a:xfrm>
            <a:off x="8492947" y="2009851"/>
            <a:ext cx="2971800" cy="762610"/>
          </a:xfrm>
          <a:prstGeom prst="rect">
            <a:avLst/>
          </a:prstGeom>
          <a:noFill/>
          <a:ln/>
        </p:spPr>
        <p:txBody>
          <a:bodyPr wrap="square" lIns="0" tIns="0" rIns="0" bIns="0" rtlCol="0" anchor="t"/>
          <a:lstStyle/>
          <a:p>
            <a:pPr algn="l" indent="0" marL="0">
              <a:buNone/>
            </a:pPr>
            <a:r>
              <a:rPr lang="en-US" sz="1000" dirty="0">
                <a:solidFill>
                  <a:srgbClr val="1E40AF"/>
                </a:solidFill>
                <a:latin typeface="Roboto" pitchFamily="34" charset="0"/>
                <a:ea typeface="Roboto" pitchFamily="34" charset="-122"/>
                <a:cs typeface="Roboto" pitchFamily="34" charset="-120"/>
              </a:rPr>
              <a:t>ODPs are variables within the control text that allow organizations to specify values suited to their risk tolerance and operational requirements.</a:t>
            </a:r>
            <a:endParaRPr lang="en-US" sz="1000" dirty="0"/>
          </a:p>
        </p:txBody>
      </p:sp>
      <p:sp>
        <p:nvSpPr>
          <p:cNvPr id="44" name="Text 33"/>
          <p:cNvSpPr txBox="1"/>
          <p:nvPr/>
        </p:nvSpPr>
        <p:spPr>
          <a:xfrm>
            <a:off x="8492947" y="2848356"/>
            <a:ext cx="3010205" cy="152705"/>
          </a:xfrm>
          <a:prstGeom prst="rect">
            <a:avLst/>
          </a:prstGeom>
          <a:noFill/>
          <a:ln/>
        </p:spPr>
        <p:txBody>
          <a:bodyPr wrap="square" lIns="0" tIns="0" rIns="0" bIns="0" rtlCol="0" anchor="ctr"/>
          <a:lstStyle/>
          <a:p>
            <a:pPr algn="l" indent="0" marL="0">
              <a:buNone/>
            </a:pPr>
            <a:r>
              <a:rPr lang="en-US" sz="900" b="1" spc="22" kern="0" dirty="0">
                <a:solidFill>
                  <a:srgbClr val="2563EB"/>
                </a:solidFill>
                <a:latin typeface="Roboto" pitchFamily="34" charset="0"/>
                <a:ea typeface="Roboto" pitchFamily="34" charset="-122"/>
                <a:cs typeface="Roboto" pitchFamily="34" charset="-120"/>
              </a:rPr>
              <a:t>Look for brackets: [ ]</a:t>
            </a:r>
            <a:endParaRPr lang="en-US" sz="900" dirty="0"/>
          </a:p>
        </p:txBody>
      </p:sp>
      <p:sp>
        <p:nvSpPr>
          <p:cNvPr id="45" name="Shape 34"/>
          <p:cNvSpPr/>
          <p:nvPr/>
        </p:nvSpPr>
        <p:spPr>
          <a:xfrm>
            <a:off x="8255203" y="3467405"/>
            <a:ext cx="3372307" cy="4257446"/>
          </a:xfrm>
          <a:prstGeom prst="roundRect">
            <a:avLst>
              <a:gd name="adj" fmla="val 613"/>
            </a:avLst>
          </a:prstGeom>
          <a:solidFill>
            <a:srgbClr val="FFFFFF"/>
          </a:solidFill>
          <a:ln w="12700">
            <a:solidFill>
              <a:srgbClr val="E2E8F0"/>
            </a:solidFill>
            <a:prstDash val="solid"/>
          </a:ln>
        </p:spPr>
      </p:sp>
      <p:sp>
        <p:nvSpPr>
          <p:cNvPr id="46" name="Text 35"/>
          <p:cNvSpPr txBox="1"/>
          <p:nvPr/>
        </p:nvSpPr>
        <p:spPr>
          <a:xfrm>
            <a:off x="8492947" y="3705149"/>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Anatomy of an ODP</a:t>
            </a:r>
            <a:endParaRPr lang="en-US" sz="1200" dirty="0"/>
          </a:p>
        </p:txBody>
      </p:sp>
      <p:sp>
        <p:nvSpPr>
          <p:cNvPr id="47" name="Text 36"/>
          <p:cNvSpPr txBox="1"/>
          <p:nvPr/>
        </p:nvSpPr>
        <p:spPr>
          <a:xfrm>
            <a:off x="8492947" y="4009644"/>
            <a:ext cx="3010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Control Text (AC-2):</a:t>
            </a:r>
            <a:endParaRPr lang="en-US" sz="1000" dirty="0"/>
          </a:p>
        </p:txBody>
      </p:sp>
      <p:sp>
        <p:nvSpPr>
          <p:cNvPr id="48" name="Shape 37"/>
          <p:cNvSpPr/>
          <p:nvPr/>
        </p:nvSpPr>
        <p:spPr>
          <a:xfrm>
            <a:off x="8492947" y="4315054"/>
            <a:ext cx="2895905" cy="1476756"/>
          </a:xfrm>
          <a:prstGeom prst="roundRect">
            <a:avLst>
              <a:gd name="adj" fmla="val 2397"/>
            </a:avLst>
          </a:prstGeom>
          <a:solidFill>
            <a:srgbClr val="1E293B"/>
          </a:solidFill>
          <a:ln/>
        </p:spPr>
      </p:sp>
      <p:sp>
        <p:nvSpPr>
          <p:cNvPr id="49" name="Shape 38"/>
          <p:cNvSpPr/>
          <p:nvPr/>
        </p:nvSpPr>
        <p:spPr>
          <a:xfrm>
            <a:off x="8492947" y="4315054"/>
            <a:ext cx="38405" cy="1476756"/>
          </a:xfrm>
          <a:prstGeom prst="roundRect">
            <a:avLst>
              <a:gd name="adj" fmla="val 92165"/>
            </a:avLst>
          </a:prstGeom>
          <a:solidFill>
            <a:srgbClr val="FBBF24"/>
          </a:solidFill>
          <a:ln w="12700">
            <a:solidFill>
              <a:srgbClr val="FBBF24">
                <a:alpha val="0"/>
              </a:srgbClr>
            </a:solidFill>
            <a:prstDash val="solid"/>
          </a:ln>
        </p:spPr>
      </p:sp>
      <p:sp>
        <p:nvSpPr>
          <p:cNvPr id="50" name="Text 39"/>
          <p:cNvSpPr txBox="1"/>
          <p:nvPr/>
        </p:nvSpPr>
        <p:spPr>
          <a:xfrm>
            <a:off x="8684057" y="4315054"/>
            <a:ext cx="2780690" cy="1476756"/>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Raw Control Text</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"The organization reviews accounts for compliance with account management requirements </a:t>
            </a:r>
            <a:pPr algn="l" indent="0" marL="0">
              <a:buNone/>
            </a:pPr>
            <a:r>
              <a:rPr lang="en-US" sz="1000" dirty="0">
                <a:solidFill>
                  <a:srgbClr val="FBBF24"/>
                </a:solidFill>
                <a:latin typeface="Courier New" pitchFamily="34" charset="0"/>
                <a:ea typeface="Courier New" pitchFamily="34" charset="-122"/>
                <a:cs typeface="Courier New" pitchFamily="34" charset="-120"/>
              </a:rPr>
              <a:t>[assignment: organization-defined frequency]</a:t>
            </a:r>
            <a:pPr algn="l" indent="0" marL="0">
              <a:buNone/>
            </a:pPr>
            <a:r>
              <a:rPr lang="en-US" sz="1000" dirty="0">
                <a:solidFill>
                  <a:srgbClr val="E2E8F0"/>
                </a:solidFill>
                <a:latin typeface="Courier New" pitchFamily="34" charset="0"/>
                <a:ea typeface="Courier New" pitchFamily="34" charset="-122"/>
                <a:cs typeface="Courier New" pitchFamily="34" charset="-120"/>
              </a:rPr>
              <a:t>." </a:t>
            </a:r>
            <a:endParaRPr lang="en-US" sz="1000" dirty="0"/>
          </a:p>
        </p:txBody>
      </p:sp>
      <p:sp>
        <p:nvSpPr>
          <p:cNvPr id="51" name="Text 40"/>
          <p:cNvSpPr txBox="1"/>
          <p:nvPr/>
        </p:nvSpPr>
        <p:spPr>
          <a:xfrm>
            <a:off x="8684057" y="4486046"/>
            <a:ext cx="1552651" cy="143561"/>
          </a:xfrm>
          <a:prstGeom prst="rect">
            <a:avLst/>
          </a:prstGeom>
          <a:noFill/>
          <a:ln/>
        </p:spPr>
        <p:txBody>
          <a:bodyPr wrap="square" lIns="0" tIns="0" rIns="0" bIns="0" rtlCol="0" anchor="ctr"/>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Raw Control Text</a:t>
            </a:r>
            <a:endParaRPr lang="en-US" sz="1000" dirty="0"/>
          </a:p>
        </p:txBody>
      </p:sp>
      <p:sp>
        <p:nvSpPr>
          <p:cNvPr id="52" name="Text 41"/>
          <p:cNvSpPr txBox="1"/>
          <p:nvPr/>
        </p:nvSpPr>
        <p:spPr>
          <a:xfrm>
            <a:off x="8684057" y="5264201"/>
            <a:ext cx="2105863" cy="342900"/>
          </a:xfrm>
          <a:prstGeom prst="rect">
            <a:avLst/>
          </a:prstGeom>
          <a:noFill/>
          <a:ln/>
        </p:spPr>
        <p:txBody>
          <a:bodyPr wrap="square" lIns="0" tIns="0" rIns="0" bIns="0" rtlCol="0" anchor="t"/>
          <a:lstStyle/>
          <a:p>
            <a:pPr algn="l" indent="0" marL="0">
              <a:buNone/>
            </a:pPr>
            <a:r>
              <a:rPr lang="en-US" sz="1000" dirty="0">
                <a:solidFill>
                  <a:srgbClr val="FBBF24"/>
                </a:solidFill>
                <a:latin typeface="Courier New" pitchFamily="34" charset="0"/>
                <a:ea typeface="Courier New" pitchFamily="34" charset="-122"/>
                <a:cs typeface="Courier New" pitchFamily="34" charset="-120"/>
              </a:rPr>
              <a:t>[assignment: organization-defined frequency]</a:t>
            </a:r>
            <a:endParaRPr lang="en-US" sz="1000" dirty="0"/>
          </a:p>
        </p:txBody>
      </p:sp>
      <p:pic>
        <p:nvPicPr>
          <p:cNvPr id="53" name="Image 9" descr="preencoded.png">    </p:cNvPr>
          <p:cNvPicPr>
            <a:picLocks noChangeAspect="1"/>
          </p:cNvPicPr>
          <p:nvPr/>
        </p:nvPicPr>
        <p:blipFill>
          <a:blip r:embed="rId10"/>
          <a:srcRect l="0" r="0" t="-100" b="-100"/>
          <a:stretch/>
        </p:blipFill>
        <p:spPr>
          <a:xfrm>
            <a:off x="9881006" y="5862218"/>
            <a:ext cx="114300" cy="152705"/>
          </a:xfrm>
          <a:prstGeom prst="rect">
            <a:avLst/>
          </a:prstGeom>
        </p:spPr>
      </p:pic>
      <p:sp>
        <p:nvSpPr>
          <p:cNvPr id="54" name="Text 42"/>
          <p:cNvSpPr txBox="1"/>
          <p:nvPr/>
        </p:nvSpPr>
        <p:spPr>
          <a:xfrm>
            <a:off x="8492947" y="6090818"/>
            <a:ext cx="3010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Documented in SSP:</a:t>
            </a:r>
            <a:endParaRPr lang="en-US" sz="1000" dirty="0"/>
          </a:p>
        </p:txBody>
      </p:sp>
      <p:sp>
        <p:nvSpPr>
          <p:cNvPr id="55" name="Shape 43"/>
          <p:cNvSpPr/>
          <p:nvPr/>
        </p:nvSpPr>
        <p:spPr>
          <a:xfrm>
            <a:off x="8492947" y="6395314"/>
            <a:ext cx="2895905" cy="1086307"/>
          </a:xfrm>
          <a:prstGeom prst="roundRect">
            <a:avLst>
              <a:gd name="adj" fmla="val 4430"/>
            </a:avLst>
          </a:prstGeom>
          <a:solidFill>
            <a:srgbClr val="1E293B"/>
          </a:solidFill>
          <a:ln/>
        </p:spPr>
      </p:sp>
      <p:sp>
        <p:nvSpPr>
          <p:cNvPr id="56" name="Shape 44"/>
          <p:cNvSpPr/>
          <p:nvPr/>
        </p:nvSpPr>
        <p:spPr>
          <a:xfrm>
            <a:off x="8492947" y="6395314"/>
            <a:ext cx="38405" cy="1086307"/>
          </a:xfrm>
          <a:prstGeom prst="roundRect">
            <a:avLst>
              <a:gd name="adj" fmla="val 125313"/>
            </a:avLst>
          </a:prstGeom>
          <a:solidFill>
            <a:srgbClr val="10B981"/>
          </a:solidFill>
          <a:ln w="12700">
            <a:solidFill>
              <a:srgbClr val="10B981">
                <a:alpha val="0"/>
              </a:srgbClr>
            </a:solidFill>
            <a:prstDash val="solid"/>
          </a:ln>
        </p:spPr>
      </p:sp>
      <p:sp>
        <p:nvSpPr>
          <p:cNvPr id="57" name="Text 45"/>
          <p:cNvSpPr txBox="1"/>
          <p:nvPr/>
        </p:nvSpPr>
        <p:spPr>
          <a:xfrm>
            <a:off x="8684057" y="6395314"/>
            <a:ext cx="2780690" cy="10863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Implementation</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"The organization reviews accounts for compliance... </a:t>
            </a:r>
            <a:pPr algn="l" indent="0" marL="0">
              <a:buNone/>
            </a:pPr>
            <a:r>
              <a:rPr lang="en-US" sz="1000" dirty="0">
                <a:solidFill>
                  <a:srgbClr val="34D399"/>
                </a:solidFill>
                <a:latin typeface="Courier New" pitchFamily="34" charset="0"/>
                <a:ea typeface="Courier New" pitchFamily="34" charset="-122"/>
                <a:cs typeface="Courier New" pitchFamily="34" charset="-120"/>
              </a:rPr>
              <a:t>every 90 days</a:t>
            </a:r>
            <a:pPr algn="l" indent="0" marL="0">
              <a:buNone/>
            </a:pPr>
            <a:r>
              <a:rPr lang="en-US" sz="1000" dirty="0">
                <a:solidFill>
                  <a:srgbClr val="E2E8F0"/>
                </a:solidFill>
                <a:latin typeface="Courier New" pitchFamily="34" charset="0"/>
                <a:ea typeface="Courier New" pitchFamily="34" charset="-122"/>
                <a:cs typeface="Courier New" pitchFamily="34" charset="-120"/>
              </a:rPr>
              <a:t>." </a:t>
            </a:r>
            <a:endParaRPr lang="en-US" sz="1000" dirty="0"/>
          </a:p>
        </p:txBody>
      </p:sp>
      <p:sp>
        <p:nvSpPr>
          <p:cNvPr id="58" name="Text 46"/>
          <p:cNvSpPr txBox="1"/>
          <p:nvPr/>
        </p:nvSpPr>
        <p:spPr>
          <a:xfrm>
            <a:off x="8684057" y="6567221"/>
            <a:ext cx="1400861" cy="143561"/>
          </a:xfrm>
          <a:prstGeom prst="rect">
            <a:avLst/>
          </a:prstGeom>
          <a:noFill/>
          <a:ln/>
        </p:spPr>
        <p:txBody>
          <a:bodyPr wrap="square" lIns="0" tIns="0" rIns="0" bIns="0" rtlCol="0" anchor="ctr"/>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Implementation</a:t>
            </a:r>
            <a:endParaRPr lang="en-US" sz="1000" dirty="0"/>
          </a:p>
        </p:txBody>
      </p:sp>
      <p:sp>
        <p:nvSpPr>
          <p:cNvPr id="59" name="Text 47"/>
          <p:cNvSpPr txBox="1"/>
          <p:nvPr/>
        </p:nvSpPr>
        <p:spPr>
          <a:xfrm>
            <a:off x="8684057" y="6955841"/>
            <a:ext cx="2572207" cy="342900"/>
          </a:xfrm>
          <a:prstGeom prst="rect">
            <a:avLst/>
          </a:prstGeom>
          <a:noFill/>
          <a:ln/>
        </p:spPr>
        <p:txBody>
          <a:bodyPr wrap="square" lIns="0" tIns="0" rIns="0" bIns="0" rtlCol="0" anchor="t"/>
          <a:lstStyle/>
          <a:p>
            <a:pPr algn="l" indent="0" marL="0">
              <a:buNone/>
            </a:pPr>
            <a:r>
              <a:rPr lang="en-US" sz="1000" dirty="0">
                <a:solidFill>
                  <a:srgbClr val="34D399"/>
                </a:solidFill>
                <a:latin typeface="Courier New" pitchFamily="34" charset="0"/>
                <a:ea typeface="Courier New" pitchFamily="34" charset="-122"/>
                <a:cs typeface="Courier New" pitchFamily="34" charset="-120"/>
              </a:rPr>
              <a:t>every 90 days</a:t>
            </a:r>
            <a:endParaRPr lang="en-US" sz="1000" dirty="0"/>
          </a:p>
        </p:txBody>
      </p:sp>
      <p:sp>
        <p:nvSpPr>
          <p:cNvPr id="60" name="Shape 48"/>
          <p:cNvSpPr/>
          <p:nvPr/>
        </p:nvSpPr>
        <p:spPr>
          <a:xfrm>
            <a:off x="8255203" y="7944307"/>
            <a:ext cx="3372307" cy="1200607"/>
          </a:xfrm>
          <a:prstGeom prst="roundRect">
            <a:avLst>
              <a:gd name="adj" fmla="val 4836"/>
            </a:avLst>
          </a:prstGeom>
          <a:solidFill>
            <a:srgbClr val="FFFFFF"/>
          </a:solidFill>
          <a:ln w="12700">
            <a:solidFill>
              <a:srgbClr val="E2E8F0"/>
            </a:solidFill>
            <a:prstDash val="solid"/>
          </a:ln>
        </p:spPr>
      </p:sp>
      <p:pic>
        <p:nvPicPr>
          <p:cNvPr id="61" name="Image 10" descr="preencoded.png">    </p:cNvPr>
          <p:cNvPicPr>
            <a:picLocks noChangeAspect="1"/>
          </p:cNvPicPr>
          <p:nvPr/>
        </p:nvPicPr>
        <p:blipFill>
          <a:blip r:embed="rId11"/>
          <a:srcRect l="0" r="0" t="0" b="0"/>
          <a:stretch/>
        </p:blipFill>
        <p:spPr>
          <a:xfrm>
            <a:off x="8492947" y="8201254"/>
            <a:ext cx="152705" cy="152705"/>
          </a:xfrm>
          <a:prstGeom prst="rect">
            <a:avLst/>
          </a:prstGeom>
        </p:spPr>
      </p:pic>
      <p:sp>
        <p:nvSpPr>
          <p:cNvPr id="62" name="Text 49"/>
          <p:cNvSpPr txBox="1"/>
          <p:nvPr/>
        </p:nvSpPr>
        <p:spPr>
          <a:xfrm>
            <a:off x="8721547" y="8182966"/>
            <a:ext cx="1110996" cy="191110"/>
          </a:xfrm>
          <a:prstGeom prst="rect">
            <a:avLst/>
          </a:prstGeom>
          <a:noFill/>
          <a:ln/>
        </p:spPr>
        <p:txBody>
          <a:bodyPr wrap="square" lIns="0" tIns="0" rIns="0" bIns="0" rtlCol="0" anchor="ctr"/>
          <a:lstStyle/>
          <a:p>
            <a:pPr algn="l" indent="0" marL="0">
              <a:buNone/>
            </a:pPr>
            <a:r>
              <a:rPr lang="en-US" sz="1000" b="1" dirty="0">
                <a:solidFill>
                  <a:srgbClr val="000000"/>
                </a:solidFill>
                <a:latin typeface="Roboto" pitchFamily="34" charset="0"/>
                <a:ea typeface="Roboto" pitchFamily="34" charset="-122"/>
                <a:cs typeface="Roboto" pitchFamily="34" charset="-120"/>
              </a:rPr>
              <a:t>Common Pitfall</a:t>
            </a:r>
            <a:endParaRPr lang="en-US" sz="1000" dirty="0"/>
          </a:p>
        </p:txBody>
      </p:sp>
      <p:sp>
        <p:nvSpPr>
          <p:cNvPr id="63" name="Text 50"/>
          <p:cNvSpPr txBox="1"/>
          <p:nvPr/>
        </p:nvSpPr>
        <p:spPr>
          <a:xfrm>
            <a:off x="8492947" y="8449056"/>
            <a:ext cx="2971800" cy="457200"/>
          </a:xfrm>
          <a:prstGeom prst="rect">
            <a:avLst/>
          </a:prstGeom>
          <a:noFill/>
          <a:ln/>
        </p:spPr>
        <p:txBody>
          <a:bodyPr wrap="square" lIns="0" tIns="0" rIns="0" bIns="0" rtlCol="0" anchor="t"/>
          <a:lstStyle/>
          <a:p>
            <a:pPr algn="l" indent="0" marL="0">
              <a:buNone/>
            </a:pPr>
            <a:r>
              <a:rPr lang="en-US" sz="900" dirty="0">
                <a:solidFill>
                  <a:srgbClr val="000000"/>
                </a:solidFill>
                <a:latin typeface="Roboto" pitchFamily="34" charset="0"/>
                <a:ea typeface="Roboto" pitchFamily="34" charset="-122"/>
                <a:cs typeface="Roboto" pitchFamily="34" charset="-120"/>
              </a:rPr>
              <a:t>Defining a parameter that technology cannot support (e.g., requiring 15-character passwords on a legacy system that only supports 8). Always validate feasibility.</a:t>
            </a:r>
            <a:endParaRPr lang="en-US" sz="900" dirty="0"/>
          </a:p>
        </p:txBody>
      </p:sp>
      <p:sp>
        <p:nvSpPr>
          <p:cNvPr id="64" name="Shape 51"/>
          <p:cNvSpPr/>
          <p:nvPr/>
        </p:nvSpPr>
        <p:spPr>
          <a:xfrm>
            <a:off x="0" y="9525305"/>
            <a:ext cx="12191695" cy="381305"/>
          </a:xfrm>
          <a:prstGeom prst="rect">
            <a:avLst/>
          </a:prstGeom>
          <a:solidFill>
            <a:srgbClr val="F1F5F9"/>
          </a:solidFill>
          <a:ln/>
        </p:spPr>
      </p:sp>
      <p:sp>
        <p:nvSpPr>
          <p:cNvPr id="65" name="Shape 52"/>
          <p:cNvSpPr/>
          <p:nvPr/>
        </p:nvSpPr>
        <p:spPr>
          <a:xfrm>
            <a:off x="0" y="9525305"/>
            <a:ext cx="12191695" cy="9144"/>
          </a:xfrm>
          <a:prstGeom prst="rect">
            <a:avLst/>
          </a:prstGeom>
          <a:solidFill>
            <a:srgbClr val="E2E8F0"/>
          </a:solidFill>
          <a:ln w="12700">
            <a:solidFill>
              <a:srgbClr val="E2E8F0">
                <a:alpha val="0"/>
              </a:srgbClr>
            </a:solidFill>
            <a:prstDash val="solid"/>
          </a:ln>
        </p:spPr>
      </p:sp>
      <p:sp>
        <p:nvSpPr>
          <p:cNvPr id="66" name="Text 53"/>
          <p:cNvSpPr txBox="1"/>
          <p:nvPr/>
        </p:nvSpPr>
        <p:spPr>
          <a:xfrm>
            <a:off x="571500" y="962954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7" name="Text 54"/>
          <p:cNvSpPr txBox="1"/>
          <p:nvPr/>
        </p:nvSpPr>
        <p:spPr>
          <a:xfrm>
            <a:off x="11177626" y="9629546"/>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21</a:t>
            </a:r>
            <a:endParaRPr lang="en-US"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86207"/>
            <a:ext cx="171907" cy="152705"/>
          </a:xfrm>
          <a:prstGeom prst="rect">
            <a:avLst/>
          </a:prstGeom>
        </p:spPr>
      </p:pic>
      <p:sp>
        <p:nvSpPr>
          <p:cNvPr id="7" name="Text 4"/>
          <p:cNvSpPr txBox="1"/>
          <p:nvPr/>
        </p:nvSpPr>
        <p:spPr>
          <a:xfrm>
            <a:off x="819302" y="286207"/>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8" name="Text 5"/>
          <p:cNvSpPr txBox="1"/>
          <p:nvPr/>
        </p:nvSpPr>
        <p:spPr>
          <a:xfrm>
            <a:off x="571500" y="476402"/>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Discussions &amp; Related Controls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0" r="0" t="-1" b="-1"/>
          <a:stretch/>
        </p:blipFill>
        <p:spPr>
          <a:xfrm>
            <a:off x="0" y="1143000"/>
            <a:ext cx="12191695" cy="6838798"/>
          </a:xfrm>
          <a:prstGeom prst="rect">
            <a:avLst/>
          </a:prstGeom>
        </p:spPr>
      </p:pic>
      <p:sp>
        <p:nvSpPr>
          <p:cNvPr id="11" name="Shape 6"/>
          <p:cNvSpPr/>
          <p:nvPr/>
        </p:nvSpPr>
        <p:spPr>
          <a:xfrm>
            <a:off x="571500" y="1962302"/>
            <a:ext cx="5286146"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57" r="-57" t="0" b="0"/>
          <a:stretch/>
        </p:blipFill>
        <p:spPr>
          <a:xfrm>
            <a:off x="571500" y="1580998"/>
            <a:ext cx="200254" cy="228600"/>
          </a:xfrm>
          <a:prstGeom prst="rect">
            <a:avLst/>
          </a:prstGeom>
        </p:spPr>
      </p:pic>
      <p:sp>
        <p:nvSpPr>
          <p:cNvPr id="13" name="Text 7"/>
          <p:cNvSpPr txBox="1"/>
          <p:nvPr/>
        </p:nvSpPr>
        <p:spPr>
          <a:xfrm>
            <a:off x="886054" y="1524305"/>
            <a:ext cx="3343961" cy="457200"/>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Interpreting Discussions</a:t>
            </a:r>
            <a:endParaRPr lang="en-US" sz="1800" dirty="0"/>
          </a:p>
        </p:txBody>
      </p:sp>
      <p:sp>
        <p:nvSpPr>
          <p:cNvPr id="14" name="Shape 8"/>
          <p:cNvSpPr/>
          <p:nvPr/>
        </p:nvSpPr>
        <p:spPr>
          <a:xfrm>
            <a:off x="571500" y="2171700"/>
            <a:ext cx="5286146" cy="5238598"/>
          </a:xfrm>
          <a:prstGeom prst="roundRect">
            <a:avLst>
              <a:gd name="adj" fmla="val 254"/>
            </a:avLst>
          </a:prstGeom>
          <a:solidFill>
            <a:srgbClr val="FFFFFF"/>
          </a:solidFill>
          <a:ln/>
          <a:effectLst>
            <a:outerShdw sx="100000" sy="100000" kx="0" ky="0" algn="bl" rotWithShape="0" blurRad="63500" dist="38100" dir="16200000">
              <a:srgbClr val="000000">
                <a:alpha val="10000"/>
              </a:srgbClr>
            </a:outerShdw>
          </a:effectLst>
        </p:spPr>
      </p:sp>
      <p:sp>
        <p:nvSpPr>
          <p:cNvPr id="15" name="Shape 9"/>
          <p:cNvSpPr/>
          <p:nvPr/>
        </p:nvSpPr>
        <p:spPr>
          <a:xfrm>
            <a:off x="571500" y="2171700"/>
            <a:ext cx="47549" cy="5238598"/>
          </a:xfrm>
          <a:prstGeom prst="roundRect">
            <a:avLst>
              <a:gd name="adj" fmla="val 27972"/>
            </a:avLst>
          </a:prstGeom>
          <a:solidFill>
            <a:srgbClr val="3B82F6"/>
          </a:solidFill>
          <a:ln w="12700">
            <a:solidFill>
              <a:srgbClr val="3B82F6">
                <a:alpha val="0"/>
              </a:srgbClr>
            </a:solidFill>
            <a:prstDash val="solid"/>
          </a:ln>
        </p:spPr>
      </p:sp>
      <p:sp>
        <p:nvSpPr>
          <p:cNvPr id="16" name="Text 10"/>
          <p:cNvSpPr txBox="1"/>
          <p:nvPr/>
        </p:nvSpPr>
        <p:spPr>
          <a:xfrm>
            <a:off x="847649" y="2400300"/>
            <a:ext cx="4858207" cy="685800"/>
          </a:xfrm>
          <a:prstGeom prst="rect">
            <a:avLst/>
          </a:prstGeom>
          <a:noFill/>
          <a:ln/>
        </p:spPr>
        <p:txBody>
          <a:bodyPr wrap="square" lIns="0" tIns="0" rIns="0" bIns="0" rtlCol="0" anchor="t"/>
          <a:lstStyle/>
          <a:p>
            <a:pPr algn="l" indent="0" marL="0">
              <a:buNone/>
            </a:pPr>
            <a:r>
              <a:rPr lang="en-US" sz="1200" dirty="0">
                <a:solidFill>
                  <a:srgbClr val="374151"/>
                </a:solidFill>
                <a:latin typeface="Roboto" pitchFamily="34" charset="0"/>
                <a:ea typeface="Roboto" pitchFamily="34" charset="-122"/>
                <a:cs typeface="Roboto" pitchFamily="34" charset="-120"/>
              </a:rPr>
              <a:t>The "Discussion" section provides crucial context, intent, and implementation guidance for each control. It is not normative (requirements) but explanatory.</a:t>
            </a:r>
            <a:endParaRPr lang="en-US" sz="1200" dirty="0"/>
          </a:p>
        </p:txBody>
      </p:sp>
      <p:sp>
        <p:nvSpPr>
          <p:cNvPr id="17" name="Shape 11"/>
          <p:cNvSpPr/>
          <p:nvPr/>
        </p:nvSpPr>
        <p:spPr>
          <a:xfrm>
            <a:off x="847649" y="3258007"/>
            <a:ext cx="304495" cy="304495"/>
          </a:xfrm>
          <a:prstGeom prst="ellipse">
            <a:avLst/>
          </a:prstGeom>
          <a:solidFill>
            <a:srgbClr val="DBEAFE"/>
          </a:solidFill>
          <a:ln w="12700">
            <a:solidFill>
              <a:srgbClr val="FFFFFF">
                <a:alpha val="0"/>
              </a:srgbClr>
            </a:solidFill>
            <a:prstDash val="solid"/>
          </a:ln>
        </p:spPr>
      </p:sp>
      <p:pic>
        <p:nvPicPr>
          <p:cNvPr id="18" name="Image 4" descr="preencoded.png">    </p:cNvPr>
          <p:cNvPicPr>
            <a:picLocks noChangeAspect="1"/>
          </p:cNvPicPr>
          <p:nvPr/>
        </p:nvPicPr>
        <p:blipFill>
          <a:blip r:embed="rId5"/>
          <a:srcRect l="0" r="0" t="-100" b="-100"/>
          <a:stretch/>
        </p:blipFill>
        <p:spPr>
          <a:xfrm>
            <a:off x="942746" y="3333902"/>
            <a:ext cx="114300" cy="152705"/>
          </a:xfrm>
          <a:prstGeom prst="rect">
            <a:avLst/>
          </a:prstGeom>
        </p:spPr>
      </p:pic>
      <p:sp>
        <p:nvSpPr>
          <p:cNvPr id="19" name="Text 12"/>
          <p:cNvSpPr txBox="1"/>
          <p:nvPr/>
        </p:nvSpPr>
        <p:spPr>
          <a:xfrm>
            <a:off x="1295705" y="3238805"/>
            <a:ext cx="4448556"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Clarifies Intent</a:t>
            </a:r>
            <a:endParaRPr lang="en-US" sz="1200" dirty="0"/>
          </a:p>
        </p:txBody>
      </p:sp>
      <p:sp>
        <p:nvSpPr>
          <p:cNvPr id="20" name="Text 13"/>
          <p:cNvSpPr txBox="1"/>
          <p:nvPr/>
        </p:nvSpPr>
        <p:spPr>
          <a:xfrm>
            <a:off x="1295705" y="3516782"/>
            <a:ext cx="441015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Explains </a:t>
            </a:r>
            <a:pPr algn="l" indent="0" marL="0">
              <a:buNone/>
            </a:pPr>
            <a:r>
              <a:rPr lang="en-US" sz="1000" i="1" dirty="0">
                <a:solidFill>
                  <a:srgbClr val="64748B"/>
                </a:solidFill>
                <a:latin typeface="Roboto" pitchFamily="34" charset="0"/>
                <a:ea typeface="Roboto" pitchFamily="34" charset="-122"/>
                <a:cs typeface="Roboto" pitchFamily="34" charset="-120"/>
              </a:rPr>
              <a:t>why</a:t>
            </a:r>
            <a:pPr algn="l" indent="0" marL="0">
              <a:buNone/>
            </a:pPr>
            <a:r>
              <a:rPr lang="en-US" sz="1000" dirty="0">
                <a:solidFill>
                  <a:srgbClr val="64748B"/>
                </a:solidFill>
                <a:latin typeface="Roboto" pitchFamily="34" charset="0"/>
                <a:ea typeface="Roboto" pitchFamily="34" charset="-122"/>
                <a:cs typeface="Roboto" pitchFamily="34" charset="-120"/>
              </a:rPr>
              <a:t> the control exists and what risk it addresses, helping practitioners understand the "spirit" of the requirement.</a:t>
            </a:r>
            <a:endParaRPr lang="en-US" sz="1000" dirty="0"/>
          </a:p>
        </p:txBody>
      </p:sp>
      <p:sp>
        <p:nvSpPr>
          <p:cNvPr id="21" name="Shape 14"/>
          <p:cNvSpPr/>
          <p:nvPr/>
        </p:nvSpPr>
        <p:spPr>
          <a:xfrm>
            <a:off x="847649" y="4071823"/>
            <a:ext cx="304495" cy="304495"/>
          </a:xfrm>
          <a:prstGeom prst="ellipse">
            <a:avLst/>
          </a:prstGeom>
          <a:solidFill>
            <a:srgbClr val="DBEAFE"/>
          </a:solidFill>
          <a:ln w="12700">
            <a:solidFill>
              <a:srgbClr val="FFFFFF">
                <a:alpha val="0"/>
              </a:srgbClr>
            </a:solidFill>
            <a:prstDash val="solid"/>
          </a:ln>
        </p:spPr>
      </p:sp>
      <p:pic>
        <p:nvPicPr>
          <p:cNvPr id="22" name="Image 5" descr="preencoded.png">    </p:cNvPr>
          <p:cNvPicPr>
            <a:picLocks noChangeAspect="1"/>
          </p:cNvPicPr>
          <p:nvPr/>
        </p:nvPicPr>
        <p:blipFill>
          <a:blip r:embed="rId6"/>
          <a:srcRect l="0" r="0" t="0" b="0"/>
          <a:stretch/>
        </p:blipFill>
        <p:spPr>
          <a:xfrm>
            <a:off x="923544" y="4148633"/>
            <a:ext cx="152705" cy="152705"/>
          </a:xfrm>
          <a:prstGeom prst="rect">
            <a:avLst/>
          </a:prstGeom>
        </p:spPr>
      </p:pic>
      <p:sp>
        <p:nvSpPr>
          <p:cNvPr id="23" name="Text 15"/>
          <p:cNvSpPr txBox="1"/>
          <p:nvPr/>
        </p:nvSpPr>
        <p:spPr>
          <a:xfrm>
            <a:off x="1295705" y="4052621"/>
            <a:ext cx="4448556"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Implementation Guidance</a:t>
            </a:r>
            <a:endParaRPr lang="en-US" sz="1200" dirty="0"/>
          </a:p>
        </p:txBody>
      </p:sp>
      <p:sp>
        <p:nvSpPr>
          <p:cNvPr id="24" name="Text 16"/>
          <p:cNvSpPr txBox="1"/>
          <p:nvPr/>
        </p:nvSpPr>
        <p:spPr>
          <a:xfrm>
            <a:off x="1295705" y="4331513"/>
            <a:ext cx="441015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Offers examples of technologies, procedures, or practices that satisfy the control requirements.</a:t>
            </a:r>
            <a:endParaRPr lang="en-US" sz="1000" dirty="0"/>
          </a:p>
        </p:txBody>
      </p:sp>
      <p:sp>
        <p:nvSpPr>
          <p:cNvPr id="25" name="Shape 17"/>
          <p:cNvSpPr/>
          <p:nvPr/>
        </p:nvSpPr>
        <p:spPr>
          <a:xfrm>
            <a:off x="847649" y="4886554"/>
            <a:ext cx="304495" cy="304495"/>
          </a:xfrm>
          <a:prstGeom prst="ellipse">
            <a:avLst/>
          </a:prstGeom>
          <a:solidFill>
            <a:srgbClr val="DBEAFE"/>
          </a:solidFill>
          <a:ln w="12700">
            <a:solidFill>
              <a:srgbClr val="FFFFFF">
                <a:alpha val="0"/>
              </a:srgbClr>
            </a:solidFill>
            <a:prstDash val="solid"/>
          </a:ln>
        </p:spPr>
      </p:sp>
      <p:pic>
        <p:nvPicPr>
          <p:cNvPr id="26" name="Image 6" descr="preencoded.png">    </p:cNvPr>
          <p:cNvPicPr>
            <a:picLocks noChangeAspect="1"/>
          </p:cNvPicPr>
          <p:nvPr/>
        </p:nvPicPr>
        <p:blipFill>
          <a:blip r:embed="rId7"/>
          <a:srcRect l="0" r="0" t="0" b="0"/>
          <a:stretch/>
        </p:blipFill>
        <p:spPr>
          <a:xfrm>
            <a:off x="923544" y="4962449"/>
            <a:ext cx="152705" cy="152705"/>
          </a:xfrm>
          <a:prstGeom prst="rect">
            <a:avLst/>
          </a:prstGeom>
        </p:spPr>
      </p:pic>
      <p:sp>
        <p:nvSpPr>
          <p:cNvPr id="27" name="Text 18"/>
          <p:cNvSpPr txBox="1"/>
          <p:nvPr/>
        </p:nvSpPr>
        <p:spPr>
          <a:xfrm>
            <a:off x="1295705" y="4867351"/>
            <a:ext cx="4448556"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Scope &amp; Applicability</a:t>
            </a:r>
            <a:endParaRPr lang="en-US" sz="1200" dirty="0"/>
          </a:p>
        </p:txBody>
      </p:sp>
      <p:sp>
        <p:nvSpPr>
          <p:cNvPr id="28" name="Text 19"/>
          <p:cNvSpPr txBox="1"/>
          <p:nvPr/>
        </p:nvSpPr>
        <p:spPr>
          <a:xfrm>
            <a:off x="1295705" y="5145329"/>
            <a:ext cx="441015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Defines what system components or organizational units the control typically applies to.</a:t>
            </a:r>
            <a:endParaRPr lang="en-US" sz="1000" dirty="0"/>
          </a:p>
        </p:txBody>
      </p:sp>
      <p:sp>
        <p:nvSpPr>
          <p:cNvPr id="29" name="Shape 20"/>
          <p:cNvSpPr/>
          <p:nvPr/>
        </p:nvSpPr>
        <p:spPr>
          <a:xfrm>
            <a:off x="847649" y="5672938"/>
            <a:ext cx="4781398" cy="1514246"/>
          </a:xfrm>
          <a:prstGeom prst="roundRect">
            <a:avLst>
              <a:gd name="adj" fmla="val 2279"/>
            </a:avLst>
          </a:prstGeom>
          <a:solidFill>
            <a:srgbClr val="F8FAFC"/>
          </a:solidFill>
          <a:ln w="12700">
            <a:solidFill>
              <a:srgbClr val="E2E8F0"/>
            </a:solidFill>
            <a:prstDash val="solid"/>
          </a:ln>
        </p:spPr>
      </p:sp>
      <p:sp>
        <p:nvSpPr>
          <p:cNvPr id="30" name="Shape 21"/>
          <p:cNvSpPr/>
          <p:nvPr/>
        </p:nvSpPr>
        <p:spPr>
          <a:xfrm>
            <a:off x="4867351" y="5576926"/>
            <a:ext cx="599846" cy="198425"/>
          </a:xfrm>
          <a:prstGeom prst="roundRect">
            <a:avLst>
              <a:gd name="adj" fmla="val 88634"/>
            </a:avLst>
          </a:prstGeom>
          <a:solidFill>
            <a:srgbClr val="E2E8F0"/>
          </a:solidFill>
          <a:ln w="12700">
            <a:solidFill>
              <a:srgbClr val="FFFFFF">
                <a:alpha val="0"/>
              </a:srgbClr>
            </a:solidFill>
            <a:prstDash val="solid"/>
          </a:ln>
        </p:spPr>
      </p:sp>
      <p:sp>
        <p:nvSpPr>
          <p:cNvPr id="31" name="Text 22"/>
          <p:cNvSpPr txBox="1"/>
          <p:nvPr/>
        </p:nvSpPr>
        <p:spPr>
          <a:xfrm>
            <a:off x="1000354" y="5824728"/>
            <a:ext cx="4591202" cy="200254"/>
          </a:xfrm>
          <a:prstGeom prst="rect">
            <a:avLst/>
          </a:prstGeom>
          <a:noFill/>
          <a:ln/>
        </p:spPr>
        <p:txBody>
          <a:bodyPr wrap="square" lIns="0" tIns="0" rIns="0" bIns="0" rtlCol="0" anchor="ctr"/>
          <a:lstStyle/>
          <a:p>
            <a:pPr algn="l" indent="0" marL="0">
              <a:buNone/>
            </a:pPr>
            <a:r>
              <a:rPr lang="en-US" sz="1000" b="1" dirty="0">
                <a:solidFill>
                  <a:srgbClr val="374151"/>
                </a:solidFill>
                <a:latin typeface="Courier New" pitchFamily="34" charset="0"/>
                <a:ea typeface="Courier New" pitchFamily="34" charset="-122"/>
                <a:cs typeface="Courier New" pitchFamily="34" charset="-120"/>
              </a:rPr>
              <a:t>From AC-2 (Account Management):</a:t>
            </a:r>
            <a:endParaRPr lang="en-US" sz="1000" dirty="0"/>
          </a:p>
        </p:txBody>
      </p:sp>
      <p:sp>
        <p:nvSpPr>
          <p:cNvPr id="32" name="Text 23"/>
          <p:cNvSpPr txBox="1"/>
          <p:nvPr/>
        </p:nvSpPr>
        <p:spPr>
          <a:xfrm>
            <a:off x="1000354" y="6057900"/>
            <a:ext cx="4553712" cy="981151"/>
          </a:xfrm>
          <a:prstGeom prst="rect">
            <a:avLst/>
          </a:prstGeom>
          <a:noFill/>
          <a:ln/>
        </p:spPr>
        <p:txBody>
          <a:bodyPr wrap="square" lIns="0" tIns="0" rIns="0" bIns="0" rtlCol="0" anchor="t"/>
          <a:lstStyle/>
          <a:p>
            <a:pPr algn="l" indent="0" marL="0">
              <a:buNone/>
            </a:pPr>
            <a:r>
              <a:rPr lang="en-US" sz="1000" dirty="0">
                <a:solidFill>
                  <a:srgbClr val="475569"/>
                </a:solidFill>
                <a:latin typeface="Courier New" pitchFamily="34" charset="0"/>
                <a:ea typeface="Courier New" pitchFamily="34" charset="-122"/>
                <a:cs typeface="Courier New" pitchFamily="34" charset="-120"/>
              </a:rPr>
              <a:t>"Account management includes the identification of account types (e.g., individual, group, system, application, guest, and temporary)... organization-defined personnel or roles are responsible for ensuring that the account management process is followed..."</a:t>
            </a:r>
            <a:endParaRPr lang="en-US" sz="1000" dirty="0"/>
          </a:p>
        </p:txBody>
      </p:sp>
      <p:sp>
        <p:nvSpPr>
          <p:cNvPr id="33" name="Shape 24"/>
          <p:cNvSpPr/>
          <p:nvPr/>
        </p:nvSpPr>
        <p:spPr>
          <a:xfrm>
            <a:off x="6334049" y="1962302"/>
            <a:ext cx="5286146" cy="19202"/>
          </a:xfrm>
          <a:prstGeom prst="rect">
            <a:avLst/>
          </a:prstGeom>
          <a:solidFill>
            <a:srgbClr val="E2E8F0"/>
          </a:solidFill>
          <a:ln w="12700">
            <a:solidFill>
              <a:srgbClr val="E2E8F0">
                <a:alpha val="0"/>
              </a:srgbClr>
            </a:solidFill>
            <a:prstDash val="solid"/>
          </a:ln>
        </p:spPr>
      </p:sp>
      <p:pic>
        <p:nvPicPr>
          <p:cNvPr id="34" name="Image 7" descr="preencoded.png">    </p:cNvPr>
          <p:cNvPicPr>
            <a:picLocks noChangeAspect="1"/>
          </p:cNvPicPr>
          <p:nvPr/>
        </p:nvPicPr>
        <p:blipFill>
          <a:blip r:embed="rId8"/>
          <a:srcRect l="0" r="0" t="-45" b="-45"/>
          <a:stretch/>
        </p:blipFill>
        <p:spPr>
          <a:xfrm>
            <a:off x="6334049" y="1580998"/>
            <a:ext cx="256946" cy="228600"/>
          </a:xfrm>
          <a:prstGeom prst="rect">
            <a:avLst/>
          </a:prstGeom>
        </p:spPr>
      </p:pic>
      <p:sp>
        <p:nvSpPr>
          <p:cNvPr id="35" name="Text 25"/>
          <p:cNvSpPr txBox="1"/>
          <p:nvPr/>
        </p:nvSpPr>
        <p:spPr>
          <a:xfrm>
            <a:off x="6705295" y="1524305"/>
            <a:ext cx="3784702" cy="457200"/>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Leveraging Related Controls</a:t>
            </a:r>
            <a:endParaRPr lang="en-US" sz="1800" dirty="0"/>
          </a:p>
        </p:txBody>
      </p:sp>
      <p:sp>
        <p:nvSpPr>
          <p:cNvPr id="36" name="Shape 26"/>
          <p:cNvSpPr/>
          <p:nvPr/>
        </p:nvSpPr>
        <p:spPr>
          <a:xfrm>
            <a:off x="6334049" y="2171700"/>
            <a:ext cx="5286146" cy="5238598"/>
          </a:xfrm>
          <a:prstGeom prst="roundRect">
            <a:avLst>
              <a:gd name="adj" fmla="val 254"/>
            </a:avLst>
          </a:prstGeom>
          <a:solidFill>
            <a:srgbClr val="FFFFFF"/>
          </a:solidFill>
          <a:ln/>
          <a:effectLst>
            <a:outerShdw sx="100000" sy="100000" kx="0" ky="0" algn="bl" rotWithShape="0" blurRad="63500" dist="38100" dir="16200000">
              <a:srgbClr val="000000">
                <a:alpha val="10000"/>
              </a:srgbClr>
            </a:outerShdw>
          </a:effectLst>
        </p:spPr>
      </p:sp>
      <p:sp>
        <p:nvSpPr>
          <p:cNvPr id="37" name="Shape 27"/>
          <p:cNvSpPr/>
          <p:nvPr/>
        </p:nvSpPr>
        <p:spPr>
          <a:xfrm>
            <a:off x="6334049" y="2171700"/>
            <a:ext cx="47549" cy="5238598"/>
          </a:xfrm>
          <a:prstGeom prst="roundRect">
            <a:avLst>
              <a:gd name="adj" fmla="val 27972"/>
            </a:avLst>
          </a:prstGeom>
          <a:solidFill>
            <a:srgbClr val="059669"/>
          </a:solidFill>
          <a:ln w="12700">
            <a:solidFill>
              <a:srgbClr val="059669">
                <a:alpha val="0"/>
              </a:srgbClr>
            </a:solidFill>
            <a:prstDash val="solid"/>
          </a:ln>
        </p:spPr>
      </p:sp>
      <p:sp>
        <p:nvSpPr>
          <p:cNvPr id="38" name="Text 28"/>
          <p:cNvSpPr txBox="1"/>
          <p:nvPr/>
        </p:nvSpPr>
        <p:spPr>
          <a:xfrm>
            <a:off x="6610198" y="2400300"/>
            <a:ext cx="4858207" cy="457200"/>
          </a:xfrm>
          <a:prstGeom prst="rect">
            <a:avLst/>
          </a:prstGeom>
          <a:noFill/>
          <a:ln/>
        </p:spPr>
        <p:txBody>
          <a:bodyPr wrap="square" lIns="0" tIns="0" rIns="0" bIns="0" rtlCol="0" anchor="t"/>
          <a:lstStyle/>
          <a:p>
            <a:pPr algn="l" indent="0" marL="0">
              <a:buNone/>
            </a:pPr>
            <a:r>
              <a:rPr lang="en-US" sz="1200" dirty="0">
                <a:solidFill>
                  <a:srgbClr val="374151"/>
                </a:solidFill>
                <a:latin typeface="Roboto" pitchFamily="34" charset="0"/>
                <a:ea typeface="Roboto" pitchFamily="34" charset="-122"/>
                <a:cs typeface="Roboto" pitchFamily="34" charset="-120"/>
              </a:rPr>
              <a:t>Controls rarely operate in isolation. The "Related Controls" section identifies dependencies and synergies across families.</a:t>
            </a:r>
            <a:endParaRPr lang="en-US" sz="1200" dirty="0"/>
          </a:p>
        </p:txBody>
      </p:sp>
      <p:sp>
        <p:nvSpPr>
          <p:cNvPr id="39" name="Shape 29"/>
          <p:cNvSpPr/>
          <p:nvPr/>
        </p:nvSpPr>
        <p:spPr>
          <a:xfrm>
            <a:off x="6610198" y="3010205"/>
            <a:ext cx="4781398" cy="2038198"/>
          </a:xfrm>
          <a:prstGeom prst="roundRect">
            <a:avLst>
              <a:gd name="adj" fmla="val 1677"/>
            </a:avLst>
          </a:prstGeom>
          <a:solidFill>
            <a:srgbClr val="ECFDF5"/>
          </a:solidFill>
          <a:ln w="12700">
            <a:solidFill>
              <a:srgbClr val="D1FAE5"/>
            </a:solidFill>
            <a:prstDash val="solid"/>
          </a:ln>
        </p:spPr>
      </p:sp>
      <p:sp>
        <p:nvSpPr>
          <p:cNvPr id="40" name="Text 30"/>
          <p:cNvSpPr txBox="1"/>
          <p:nvPr/>
        </p:nvSpPr>
        <p:spPr>
          <a:xfrm>
            <a:off x="7077456" y="3209544"/>
            <a:ext cx="4229100" cy="228600"/>
          </a:xfrm>
          <a:prstGeom prst="rect">
            <a:avLst/>
          </a:prstGeom>
          <a:noFill/>
          <a:ln/>
        </p:spPr>
        <p:txBody>
          <a:bodyPr wrap="square" lIns="0" tIns="0" rIns="0" bIns="0" rtlCol="0" anchor="ctr"/>
          <a:lstStyle/>
          <a:p>
            <a:pPr algn="l" indent="0" marL="0">
              <a:buNone/>
            </a:pPr>
            <a:r>
              <a:rPr lang="en-US" sz="1200" b="1" dirty="0">
                <a:solidFill>
                  <a:srgbClr val="065F46"/>
                </a:solidFill>
                <a:latin typeface="Roboto" pitchFamily="34" charset="0"/>
                <a:ea typeface="Roboto" pitchFamily="34" charset="-122"/>
                <a:cs typeface="Roboto" pitchFamily="34" charset="-120"/>
              </a:rPr>
              <a:t> Why Cross-Reference?</a:t>
            </a:r>
            <a:endParaRPr lang="en-US" sz="1200" dirty="0"/>
          </a:p>
        </p:txBody>
      </p:sp>
      <p:pic>
        <p:nvPicPr>
          <p:cNvPr id="41" name="Image 8" descr="preencoded.png">    </p:cNvPr>
          <p:cNvPicPr>
            <a:picLocks noChangeAspect="1"/>
          </p:cNvPicPr>
          <p:nvPr/>
        </p:nvPicPr>
        <p:blipFill>
          <a:blip r:embed="rId9"/>
          <a:srcRect l="0" r="0" t="-180" b="-180"/>
          <a:stretch/>
        </p:blipFill>
        <p:spPr>
          <a:xfrm>
            <a:off x="6810451" y="3247949"/>
            <a:ext cx="190195" cy="152705"/>
          </a:xfrm>
          <a:prstGeom prst="rect">
            <a:avLst/>
          </a:prstGeom>
        </p:spPr>
      </p:pic>
      <p:sp>
        <p:nvSpPr>
          <p:cNvPr id="42" name="Text 31"/>
          <p:cNvSpPr txBox="1"/>
          <p:nvPr/>
        </p:nvSpPr>
        <p:spPr>
          <a:xfrm>
            <a:off x="6810451" y="3552444"/>
            <a:ext cx="4457700" cy="381305"/>
          </a:xfrm>
          <a:prstGeom prst="rect">
            <a:avLst/>
          </a:prstGeom>
          <a:noFill/>
          <a:ln/>
        </p:spPr>
        <p:txBody>
          <a:bodyPr wrap="square" lIns="0" tIns="0" rIns="0" bIns="0" rtlCol="0" anchor="t"/>
          <a:lstStyle/>
          <a:p>
            <a:pPr algn="l" indent="0" marL="0">
              <a:buNone/>
            </a:pPr>
            <a:r>
              <a:rPr lang="en-US" sz="1000" b="1" dirty="0">
                <a:solidFill>
                  <a:srgbClr val="374151"/>
                </a:solidFill>
                <a:latin typeface="Roboto" pitchFamily="34" charset="0"/>
                <a:ea typeface="Roboto" pitchFamily="34" charset="-122"/>
                <a:cs typeface="Roboto" pitchFamily="34" charset="-120"/>
              </a:rPr>
              <a:t>Identify Dependencies:</a:t>
            </a:r>
            <a:pPr algn="l" indent="0" marL="0">
              <a:buNone/>
            </a:pPr>
            <a:r>
              <a:rPr lang="en-US" sz="1000" dirty="0">
                <a:solidFill>
                  <a:srgbClr val="374151"/>
                </a:solidFill>
                <a:latin typeface="Roboto" pitchFamily="34" charset="0"/>
                <a:ea typeface="Roboto" pitchFamily="34" charset="-122"/>
                <a:cs typeface="Roboto" pitchFamily="34" charset="-120"/>
              </a:rPr>
              <a:t> Controls that must be in place for the current control to function (e.g., IA-2 is needed for AC-3).</a:t>
            </a:r>
            <a:endParaRPr lang="en-US" sz="1000" dirty="0"/>
          </a:p>
        </p:txBody>
      </p:sp>
      <p:sp>
        <p:nvSpPr>
          <p:cNvPr id="43" name="Text 32"/>
          <p:cNvSpPr txBox="1"/>
          <p:nvPr/>
        </p:nvSpPr>
        <p:spPr>
          <a:xfrm>
            <a:off x="6810451" y="4009644"/>
            <a:ext cx="4457700" cy="381305"/>
          </a:xfrm>
          <a:prstGeom prst="rect">
            <a:avLst/>
          </a:prstGeom>
          <a:noFill/>
          <a:ln/>
        </p:spPr>
        <p:txBody>
          <a:bodyPr wrap="square" lIns="0" tIns="0" rIns="0" bIns="0" rtlCol="0" anchor="t"/>
          <a:lstStyle/>
          <a:p>
            <a:pPr algn="l" indent="0" marL="0">
              <a:buNone/>
            </a:pPr>
            <a:r>
              <a:rPr lang="en-US" sz="1000" b="1" dirty="0">
                <a:solidFill>
                  <a:srgbClr val="374151"/>
                </a:solidFill>
                <a:latin typeface="Roboto" pitchFamily="34" charset="0"/>
                <a:ea typeface="Roboto" pitchFamily="34" charset="-122"/>
                <a:cs typeface="Roboto" pitchFamily="34" charset="-120"/>
              </a:rPr>
              <a:t>Avoid Duplication:</a:t>
            </a:r>
            <a:pPr algn="l" indent="0" marL="0">
              <a:buNone/>
            </a:pPr>
            <a:r>
              <a:rPr lang="en-US" sz="1000" dirty="0">
                <a:solidFill>
                  <a:srgbClr val="374151"/>
                </a:solidFill>
                <a:latin typeface="Roboto" pitchFamily="34" charset="0"/>
                <a:ea typeface="Roboto" pitchFamily="34" charset="-122"/>
                <a:cs typeface="Roboto" pitchFamily="34" charset="-120"/>
              </a:rPr>
              <a:t> Understand where a requirement might be partially satisfied by another mechanism.</a:t>
            </a:r>
            <a:endParaRPr lang="en-US" sz="1000" dirty="0"/>
          </a:p>
        </p:txBody>
      </p:sp>
      <p:sp>
        <p:nvSpPr>
          <p:cNvPr id="44" name="Text 33"/>
          <p:cNvSpPr txBox="1"/>
          <p:nvPr/>
        </p:nvSpPr>
        <p:spPr>
          <a:xfrm>
            <a:off x="6810451" y="4466844"/>
            <a:ext cx="4457700" cy="381305"/>
          </a:xfrm>
          <a:prstGeom prst="rect">
            <a:avLst/>
          </a:prstGeom>
          <a:noFill/>
          <a:ln/>
        </p:spPr>
        <p:txBody>
          <a:bodyPr wrap="square" lIns="0" tIns="0" rIns="0" bIns="0" rtlCol="0" anchor="t"/>
          <a:lstStyle/>
          <a:p>
            <a:pPr algn="l" indent="0" marL="0">
              <a:buNone/>
            </a:pPr>
            <a:r>
              <a:rPr lang="en-US" sz="1000" b="1" dirty="0">
                <a:solidFill>
                  <a:srgbClr val="374151"/>
                </a:solidFill>
                <a:latin typeface="Roboto" pitchFamily="34" charset="0"/>
                <a:ea typeface="Roboto" pitchFamily="34" charset="-122"/>
                <a:cs typeface="Roboto" pitchFamily="34" charset="-120"/>
              </a:rPr>
              <a:t>Holistic Defense:</a:t>
            </a:r>
            <a:pPr algn="l" indent="0" marL="0">
              <a:buNone/>
            </a:pPr>
            <a:r>
              <a:rPr lang="en-US" sz="1000" dirty="0">
                <a:solidFill>
                  <a:srgbClr val="374151"/>
                </a:solidFill>
                <a:latin typeface="Roboto" pitchFamily="34" charset="0"/>
                <a:ea typeface="Roboto" pitchFamily="34" charset="-122"/>
                <a:cs typeface="Roboto" pitchFamily="34" charset="-120"/>
              </a:rPr>
              <a:t> Build defense-in-depth strategies by combining complementary controls.</a:t>
            </a:r>
            <a:endParaRPr lang="en-US" sz="1000" dirty="0"/>
          </a:p>
        </p:txBody>
      </p:sp>
      <p:sp>
        <p:nvSpPr>
          <p:cNvPr id="45" name="Shape 34"/>
          <p:cNvSpPr/>
          <p:nvPr/>
        </p:nvSpPr>
        <p:spPr>
          <a:xfrm>
            <a:off x="6610198" y="5238598"/>
            <a:ext cx="4781398" cy="1733702"/>
          </a:xfrm>
          <a:prstGeom prst="roundRect">
            <a:avLst>
              <a:gd name="adj" fmla="val 1159"/>
            </a:avLst>
          </a:prstGeom>
          <a:solidFill>
            <a:srgbClr val="F9FAFB"/>
          </a:solidFill>
          <a:ln w="12700">
            <a:solidFill>
              <a:srgbClr val="E5E7EB"/>
            </a:solidFill>
            <a:prstDash val="solid"/>
          </a:ln>
        </p:spPr>
      </p:sp>
      <p:sp>
        <p:nvSpPr>
          <p:cNvPr id="46" name="Text 35"/>
          <p:cNvSpPr txBox="1"/>
          <p:nvPr/>
        </p:nvSpPr>
        <p:spPr>
          <a:xfrm>
            <a:off x="6772046" y="5400446"/>
            <a:ext cx="4572000" cy="191110"/>
          </a:xfrm>
          <a:prstGeom prst="rect">
            <a:avLst/>
          </a:prstGeom>
          <a:noFill/>
          <a:ln/>
        </p:spPr>
        <p:txBody>
          <a:bodyPr wrap="square" lIns="0" tIns="0" rIns="0" bIns="0" rtlCol="0" anchor="ctr"/>
          <a:lstStyle/>
          <a:p>
            <a:pPr algn="l" indent="0" marL="0">
              <a:buNone/>
            </a:pPr>
            <a:r>
              <a:rPr lang="en-US" sz="1000" b="1" spc="26" kern="0" dirty="0">
                <a:solidFill>
                  <a:srgbClr val="4B5563"/>
                </a:solidFill>
                <a:latin typeface="Roboto" pitchFamily="34" charset="0"/>
                <a:ea typeface="Roboto" pitchFamily="34" charset="-122"/>
                <a:cs typeface="Roboto" pitchFamily="34" charset="-120"/>
              </a:rPr>
              <a:t>Example: AC-3 (Access Enforcement)</a:t>
            </a:r>
            <a:endParaRPr lang="en-US" sz="1000" dirty="0"/>
          </a:p>
        </p:txBody>
      </p:sp>
      <p:sp>
        <p:nvSpPr>
          <p:cNvPr id="47" name="Text 36"/>
          <p:cNvSpPr txBox="1"/>
          <p:nvPr/>
        </p:nvSpPr>
        <p:spPr>
          <a:xfrm>
            <a:off x="7028993" y="5667451"/>
            <a:ext cx="477317" cy="30541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AC-2</a:t>
            </a:r>
            <a:endParaRPr lang="en-US" sz="1000" dirty="0"/>
          </a:p>
        </p:txBody>
      </p:sp>
      <p:pic>
        <p:nvPicPr>
          <p:cNvPr id="48" name="Image 9" descr="preencoded.png">    </p:cNvPr>
          <p:cNvPicPr>
            <a:picLocks noChangeAspect="1"/>
          </p:cNvPicPr>
          <p:nvPr/>
        </p:nvPicPr>
        <p:blipFill>
          <a:blip r:embed="rId10"/>
          <a:srcRect l="0" r="0" t="0" b="0"/>
          <a:stretch/>
        </p:blipFill>
        <p:spPr>
          <a:xfrm>
            <a:off x="6877202" y="5760720"/>
            <a:ext cx="114300" cy="114300"/>
          </a:xfrm>
          <a:prstGeom prst="rect">
            <a:avLst/>
          </a:prstGeom>
        </p:spPr>
      </p:pic>
      <p:sp>
        <p:nvSpPr>
          <p:cNvPr id="49" name="Text 37"/>
          <p:cNvSpPr txBox="1"/>
          <p:nvPr/>
        </p:nvSpPr>
        <p:spPr>
          <a:xfrm>
            <a:off x="7795260" y="5667451"/>
            <a:ext cx="476402" cy="30541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AC-4</a:t>
            </a:r>
            <a:endParaRPr lang="en-US" sz="1000" dirty="0"/>
          </a:p>
        </p:txBody>
      </p:sp>
      <p:pic>
        <p:nvPicPr>
          <p:cNvPr id="50" name="Image 10" descr="preencoded.png">    </p:cNvPr>
          <p:cNvPicPr>
            <a:picLocks noChangeAspect="1"/>
          </p:cNvPicPr>
          <p:nvPr/>
        </p:nvPicPr>
        <p:blipFill>
          <a:blip r:embed="rId11"/>
          <a:srcRect l="-1911" r="-1911" t="0" b="0"/>
          <a:stretch/>
        </p:blipFill>
        <p:spPr>
          <a:xfrm>
            <a:off x="7624267" y="5760720"/>
            <a:ext cx="133502" cy="114300"/>
          </a:xfrm>
          <a:prstGeom prst="rect">
            <a:avLst/>
          </a:prstGeom>
        </p:spPr>
      </p:pic>
      <p:sp>
        <p:nvSpPr>
          <p:cNvPr id="51" name="Text 38"/>
          <p:cNvSpPr txBox="1"/>
          <p:nvPr/>
        </p:nvSpPr>
        <p:spPr>
          <a:xfrm>
            <a:off x="8571586" y="5667451"/>
            <a:ext cx="476402" cy="30541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AC-5</a:t>
            </a:r>
            <a:endParaRPr lang="en-US" sz="1000" dirty="0"/>
          </a:p>
        </p:txBody>
      </p:sp>
      <p:pic>
        <p:nvPicPr>
          <p:cNvPr id="52" name="Image 11" descr="preencoded.png">    </p:cNvPr>
          <p:cNvPicPr>
            <a:picLocks noChangeAspect="1"/>
          </p:cNvPicPr>
          <p:nvPr/>
        </p:nvPicPr>
        <p:blipFill>
          <a:blip r:embed="rId12"/>
          <a:srcRect l="0" r="0" t="-80" b="-80"/>
          <a:stretch/>
        </p:blipFill>
        <p:spPr>
          <a:xfrm>
            <a:off x="8389620" y="5760720"/>
            <a:ext cx="142646" cy="114300"/>
          </a:xfrm>
          <a:prstGeom prst="rect">
            <a:avLst/>
          </a:prstGeom>
        </p:spPr>
      </p:pic>
      <p:sp>
        <p:nvSpPr>
          <p:cNvPr id="53" name="Text 39"/>
          <p:cNvSpPr txBox="1"/>
          <p:nvPr/>
        </p:nvSpPr>
        <p:spPr>
          <a:xfrm>
            <a:off x="9346997" y="5667451"/>
            <a:ext cx="476402" cy="30541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AC-6</a:t>
            </a:r>
            <a:endParaRPr lang="en-US" sz="1000" dirty="0"/>
          </a:p>
        </p:txBody>
      </p:sp>
      <p:pic>
        <p:nvPicPr>
          <p:cNvPr id="54" name="Image 12" descr="preencoded.png">    </p:cNvPr>
          <p:cNvPicPr>
            <a:picLocks noChangeAspect="1"/>
          </p:cNvPicPr>
          <p:nvPr/>
        </p:nvPicPr>
        <p:blipFill>
          <a:blip r:embed="rId13"/>
          <a:srcRect l="0" r="0" t="-80" b="-80"/>
          <a:stretch/>
        </p:blipFill>
        <p:spPr>
          <a:xfrm>
            <a:off x="9165031" y="5760720"/>
            <a:ext cx="142646" cy="114300"/>
          </a:xfrm>
          <a:prstGeom prst="rect">
            <a:avLst/>
          </a:prstGeom>
        </p:spPr>
      </p:pic>
      <p:sp>
        <p:nvSpPr>
          <p:cNvPr id="55" name="Text 40"/>
          <p:cNvSpPr txBox="1"/>
          <p:nvPr/>
        </p:nvSpPr>
        <p:spPr>
          <a:xfrm>
            <a:off x="10093147" y="5667451"/>
            <a:ext cx="428854" cy="30541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IA-2</a:t>
            </a:r>
            <a:endParaRPr lang="en-US" sz="1000" dirty="0"/>
          </a:p>
        </p:txBody>
      </p:sp>
      <p:pic>
        <p:nvPicPr>
          <p:cNvPr id="56" name="Image 13" descr="preencoded.png">    </p:cNvPr>
          <p:cNvPicPr>
            <a:picLocks noChangeAspect="1"/>
          </p:cNvPicPr>
          <p:nvPr/>
        </p:nvPicPr>
        <p:blipFill>
          <a:blip r:embed="rId14"/>
          <a:srcRect l="0" r="0" t="0" b="0"/>
          <a:stretch/>
        </p:blipFill>
        <p:spPr>
          <a:xfrm>
            <a:off x="9940442" y="5760720"/>
            <a:ext cx="114300" cy="114300"/>
          </a:xfrm>
          <a:prstGeom prst="rect">
            <a:avLst/>
          </a:prstGeom>
        </p:spPr>
      </p:pic>
      <p:sp>
        <p:nvSpPr>
          <p:cNvPr id="57" name="Text 41"/>
          <p:cNvSpPr txBox="1"/>
          <p:nvPr/>
        </p:nvSpPr>
        <p:spPr>
          <a:xfrm>
            <a:off x="7028993" y="6044184"/>
            <a:ext cx="467258" cy="305410"/>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SC-7</a:t>
            </a:r>
            <a:endParaRPr lang="en-US" sz="1000" dirty="0"/>
          </a:p>
        </p:txBody>
      </p:sp>
      <p:pic>
        <p:nvPicPr>
          <p:cNvPr id="58" name="Image 14" descr="preencoded.png">    </p:cNvPr>
          <p:cNvPicPr>
            <a:picLocks noChangeAspect="1"/>
          </p:cNvPicPr>
          <p:nvPr/>
        </p:nvPicPr>
        <p:blipFill>
          <a:blip r:embed="rId15"/>
          <a:srcRect l="0" r="0" t="0" b="0"/>
          <a:stretch/>
        </p:blipFill>
        <p:spPr>
          <a:xfrm>
            <a:off x="6877202" y="6137453"/>
            <a:ext cx="114300" cy="114300"/>
          </a:xfrm>
          <a:prstGeom prst="rect">
            <a:avLst/>
          </a:prstGeom>
        </p:spPr>
      </p:pic>
      <p:sp>
        <p:nvSpPr>
          <p:cNvPr id="59" name="Text 42"/>
          <p:cNvSpPr txBox="1"/>
          <p:nvPr/>
        </p:nvSpPr>
        <p:spPr>
          <a:xfrm>
            <a:off x="6772046" y="6497726"/>
            <a:ext cx="4534510" cy="305410"/>
          </a:xfrm>
          <a:prstGeom prst="rect">
            <a:avLst/>
          </a:prstGeom>
          <a:noFill/>
          <a:ln/>
        </p:spPr>
        <p:txBody>
          <a:bodyPr wrap="square" lIns="0" tIns="0" rIns="0" bIns="0" rtlCol="0" anchor="t"/>
          <a:lstStyle/>
          <a:p>
            <a:pPr algn="l" indent="0" marL="0">
              <a:buNone/>
            </a:pPr>
            <a:r>
              <a:rPr lang="en-US" sz="900" i="1" dirty="0">
                <a:solidFill>
                  <a:srgbClr val="6B7280"/>
                </a:solidFill>
                <a:latin typeface="Roboto" pitchFamily="34" charset="0"/>
                <a:ea typeface="Roboto" pitchFamily="34" charset="-122"/>
                <a:cs typeface="Roboto" pitchFamily="34" charset="-120"/>
              </a:rPr>
              <a:t>Practitioner Tip: When implementing AC-3, verify IA-2 (Identification &amp; Authentication) is robust, as access enforcement relies on valid identities.</a:t>
            </a:r>
            <a:endParaRPr lang="en-US" sz="900" dirty="0"/>
          </a:p>
        </p:txBody>
      </p:sp>
      <p:sp>
        <p:nvSpPr>
          <p:cNvPr id="60" name="Shape 43"/>
          <p:cNvSpPr/>
          <p:nvPr/>
        </p:nvSpPr>
        <p:spPr>
          <a:xfrm>
            <a:off x="0" y="7981798"/>
            <a:ext cx="12191695" cy="200254"/>
          </a:xfrm>
          <a:prstGeom prst="rect">
            <a:avLst/>
          </a:prstGeom>
          <a:solidFill>
            <a:srgbClr val="F1F5F9"/>
          </a:solidFill>
          <a:ln/>
        </p:spPr>
      </p:sp>
      <p:sp>
        <p:nvSpPr>
          <p:cNvPr id="61" name="Shape 44"/>
          <p:cNvSpPr/>
          <p:nvPr/>
        </p:nvSpPr>
        <p:spPr>
          <a:xfrm>
            <a:off x="0" y="7981798"/>
            <a:ext cx="12191695" cy="9144"/>
          </a:xfrm>
          <a:prstGeom prst="rect">
            <a:avLst/>
          </a:prstGeom>
          <a:solidFill>
            <a:srgbClr val="E2E8F0"/>
          </a:solidFill>
          <a:ln w="12700">
            <a:solidFill>
              <a:srgbClr val="E2E8F0">
                <a:alpha val="0"/>
              </a:srgbClr>
            </a:solidFill>
            <a:prstDash val="solid"/>
          </a:ln>
        </p:spPr>
      </p:sp>
      <p:sp>
        <p:nvSpPr>
          <p:cNvPr id="62" name="Text 45"/>
          <p:cNvSpPr txBox="1"/>
          <p:nvPr/>
        </p:nvSpPr>
        <p:spPr>
          <a:xfrm>
            <a:off x="571500" y="7990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46"/>
          <p:cNvSpPr txBox="1"/>
          <p:nvPr/>
        </p:nvSpPr>
        <p:spPr>
          <a:xfrm>
            <a:off x="11177626" y="7990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22</a:t>
            </a:r>
            <a:endParaRPr lang="en-US" sz="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2" b="-2"/>
          <a:stretch/>
        </p:blipFill>
        <p:spPr>
          <a:xfrm>
            <a:off x="0" y="1143000"/>
            <a:ext cx="12191695" cy="5907938"/>
          </a:xfrm>
          <a:prstGeom prst="rect">
            <a:avLst/>
          </a:prstGeom>
        </p:spPr>
      </p:pic>
      <p:sp>
        <p:nvSpPr>
          <p:cNvPr id="5" name="Text 2"/>
          <p:cNvSpPr txBox="1"/>
          <p:nvPr/>
        </p:nvSpPr>
        <p:spPr>
          <a:xfrm>
            <a:off x="1772107" y="1524305"/>
            <a:ext cx="8649310" cy="505663"/>
          </a:xfrm>
          <a:prstGeom prst="rect">
            <a:avLst/>
          </a:prstGeom>
          <a:noFill/>
          <a:ln/>
        </p:spPr>
        <p:txBody>
          <a:bodyPr wrap="square" lIns="0" tIns="0" rIns="0" bIns="0" rtlCol="0" anchor="t"/>
          <a:lstStyle/>
          <a:p>
            <a:pPr algn="ctr" indent="0" marL="0">
              <a:buNone/>
            </a:pPr>
            <a:r>
              <a:rPr lang="en-US" sz="1300" dirty="0">
                <a:solidFill>
                  <a:srgbClr val="475569"/>
                </a:solidFill>
                <a:latin typeface="Roboto" pitchFamily="34" charset="0"/>
                <a:ea typeface="Roboto" pitchFamily="34" charset="-122"/>
                <a:cs typeface="Roboto" pitchFamily="34" charset="-120"/>
              </a:rPr>
              <a:t>NIST SP 800-53 Rev. 5 shifts from entity-based responsibility to outcome-based statements, generalizing controls to improve applicability across diverse systems and communities.</a:t>
            </a:r>
            <a:endParaRPr lang="en-US" sz="1300" dirty="0"/>
          </a:p>
        </p:txBody>
      </p:sp>
      <p:sp>
        <p:nvSpPr>
          <p:cNvPr id="6" name="Shape 3"/>
          <p:cNvSpPr/>
          <p:nvPr/>
        </p:nvSpPr>
        <p:spPr>
          <a:xfrm>
            <a:off x="571500" y="2312518"/>
            <a:ext cx="5333695" cy="4362602"/>
          </a:xfrm>
          <a:prstGeom prst="roundRect">
            <a:avLst>
              <a:gd name="adj" fmla="val 549"/>
            </a:avLst>
          </a:prstGeom>
          <a:solidFill>
            <a:srgbClr val="FFFFFF"/>
          </a:solidFill>
          <a:ln/>
          <a:effectLst>
            <a:outerShdw sx="100000" sy="100000" kx="0" ky="0" algn="bl" rotWithShape="0" blurRad="63500" dist="38100" dir="16200000">
              <a:srgbClr val="000000">
                <a:alpha val="10000"/>
              </a:srgbClr>
            </a:outerShdw>
          </a:effectLst>
        </p:spPr>
      </p:sp>
      <p:sp>
        <p:nvSpPr>
          <p:cNvPr id="7" name="Shape 4"/>
          <p:cNvSpPr/>
          <p:nvPr/>
        </p:nvSpPr>
        <p:spPr>
          <a:xfrm>
            <a:off x="571500" y="2312518"/>
            <a:ext cx="5333695" cy="57607"/>
          </a:xfrm>
          <a:prstGeom prst="roundRect">
            <a:avLst>
              <a:gd name="adj" fmla="val 41589"/>
            </a:avLst>
          </a:prstGeom>
          <a:solidFill>
            <a:srgbClr val="64748B"/>
          </a:solidFill>
          <a:ln w="12700">
            <a:solidFill>
              <a:srgbClr val="64748B">
                <a:alpha val="0"/>
              </a:srgbClr>
            </a:solidFill>
            <a:prstDash val="solid"/>
          </a:ln>
        </p:spPr>
      </p:sp>
      <p:sp>
        <p:nvSpPr>
          <p:cNvPr id="8" name="Shape 5"/>
          <p:cNvSpPr/>
          <p:nvPr/>
        </p:nvSpPr>
        <p:spPr>
          <a:xfrm>
            <a:off x="857707" y="3151022"/>
            <a:ext cx="4762195" cy="9144"/>
          </a:xfrm>
          <a:prstGeom prst="rect">
            <a:avLst/>
          </a:prstGeom>
          <a:solidFill>
            <a:srgbClr val="000000">
              <a:alpha val="10000"/>
            </a:srgbClr>
          </a:solidFill>
          <a:ln w="12700">
            <a:solidFill>
              <a:srgbClr val="000000">
                <a:alpha val="0"/>
              </a:srgbClr>
            </a:solidFill>
            <a:prstDash val="solid"/>
          </a:ln>
        </p:spPr>
      </p:sp>
      <p:pic>
        <p:nvPicPr>
          <p:cNvPr id="9" name="Image 1" descr="preencoded.png">    </p:cNvPr>
          <p:cNvPicPr>
            <a:picLocks noChangeAspect="1"/>
          </p:cNvPicPr>
          <p:nvPr/>
        </p:nvPicPr>
        <p:blipFill>
          <a:blip r:embed="rId2"/>
          <a:srcRect l="0" r="0" t="0" b="0"/>
          <a:stretch/>
        </p:blipFill>
        <p:spPr>
          <a:xfrm>
            <a:off x="857707" y="2674620"/>
            <a:ext cx="304495" cy="304495"/>
          </a:xfrm>
          <a:prstGeom prst="rect">
            <a:avLst/>
          </a:prstGeom>
        </p:spPr>
      </p:pic>
      <p:sp>
        <p:nvSpPr>
          <p:cNvPr id="10" name="Text 6"/>
          <p:cNvSpPr txBox="1"/>
          <p:nvPr/>
        </p:nvSpPr>
        <p:spPr>
          <a:xfrm>
            <a:off x="1314907" y="2655418"/>
            <a:ext cx="1872691" cy="505663"/>
          </a:xfrm>
          <a:prstGeom prst="rect">
            <a:avLst/>
          </a:prstGeom>
          <a:noFill/>
          <a:ln/>
        </p:spPr>
        <p:txBody>
          <a:bodyPr wrap="square" lIns="0" tIns="0" rIns="0" bIns="0" rtlCol="0" anchor="ctr"/>
          <a:lstStyle/>
          <a:p>
            <a:pPr algn="l" indent="0" marL="0">
              <a:buNone/>
            </a:pPr>
            <a:r>
              <a:rPr lang="en-US" sz="1800" b="1" dirty="0">
                <a:solidFill>
                  <a:srgbClr val="4B5563"/>
                </a:solidFill>
                <a:latin typeface="Merriweather" pitchFamily="34" charset="0"/>
                <a:ea typeface="Merriweather" pitchFamily="34" charset="-122"/>
                <a:cs typeface="Merriweather" pitchFamily="34" charset="-120"/>
              </a:rPr>
              <a:t>Rev. 4 Approach</a:t>
            </a:r>
            <a:endParaRPr lang="en-US" sz="1800" dirty="0"/>
          </a:p>
        </p:txBody>
      </p:sp>
      <p:pic>
        <p:nvPicPr>
          <p:cNvPr id="11" name="Image 2" descr="preencoded.png">    </p:cNvPr>
          <p:cNvPicPr>
            <a:picLocks noChangeAspect="1"/>
          </p:cNvPicPr>
          <p:nvPr/>
        </p:nvPicPr>
        <p:blipFill>
          <a:blip r:embed="rId3"/>
          <a:srcRect l="0" r="0" t="-180" b="-180"/>
          <a:stretch/>
        </p:blipFill>
        <p:spPr>
          <a:xfrm>
            <a:off x="952805" y="3522269"/>
            <a:ext cx="190195" cy="152705"/>
          </a:xfrm>
          <a:prstGeom prst="rect">
            <a:avLst/>
          </a:prstGeom>
        </p:spPr>
      </p:pic>
      <p:sp>
        <p:nvSpPr>
          <p:cNvPr id="12" name="Text 7"/>
          <p:cNvSpPr txBox="1"/>
          <p:nvPr/>
        </p:nvSpPr>
        <p:spPr>
          <a:xfrm>
            <a:off x="1257300" y="3694176"/>
            <a:ext cx="4343400" cy="428854"/>
          </a:xfrm>
          <a:prstGeom prst="rect">
            <a:avLst/>
          </a:prstGeom>
          <a:noFill/>
          <a:ln/>
        </p:spPr>
        <p:txBody>
          <a:bodyPr wrap="square" lIns="0" tIns="0" rIns="0" bIns="0" rtlCol="0" anchor="t"/>
          <a:lstStyle/>
          <a:p>
            <a:pPr algn="l" indent="0" marL="0">
              <a:buNone/>
            </a:pPr>
            <a:r>
              <a:rPr lang="en-US" sz="1200" dirty="0">
                <a:solidFill>
                  <a:srgbClr val="374151"/>
                </a:solidFill>
                <a:latin typeface="Roboto" pitchFamily="34" charset="0"/>
                <a:ea typeface="Roboto" pitchFamily="34" charset="-122"/>
                <a:cs typeface="Roboto" pitchFamily="34" charset="-120"/>
              </a:rPr>
              <a:t>Explicitly assigned responsibility to "The organization" or "The information system."</a:t>
            </a:r>
            <a:endParaRPr lang="en-US" sz="1200" dirty="0"/>
          </a:p>
        </p:txBody>
      </p:sp>
      <p:pic>
        <p:nvPicPr>
          <p:cNvPr id="13" name="Image 3" descr="preencoded.png">    </p:cNvPr>
          <p:cNvPicPr>
            <a:picLocks noChangeAspect="1"/>
          </p:cNvPicPr>
          <p:nvPr/>
        </p:nvPicPr>
        <p:blipFill>
          <a:blip r:embed="rId4"/>
          <a:srcRect l="-33" r="-33" t="0" b="0"/>
          <a:stretch/>
        </p:blipFill>
        <p:spPr>
          <a:xfrm>
            <a:off x="952805" y="4501591"/>
            <a:ext cx="171907" cy="152705"/>
          </a:xfrm>
          <a:prstGeom prst="rect">
            <a:avLst/>
          </a:prstGeom>
        </p:spPr>
      </p:pic>
      <p:sp>
        <p:nvSpPr>
          <p:cNvPr id="14" name="Text 8"/>
          <p:cNvSpPr txBox="1"/>
          <p:nvPr/>
        </p:nvSpPr>
        <p:spPr>
          <a:xfrm>
            <a:off x="1238098" y="4673498"/>
            <a:ext cx="4362602" cy="428854"/>
          </a:xfrm>
          <a:prstGeom prst="rect">
            <a:avLst/>
          </a:prstGeom>
          <a:noFill/>
          <a:ln/>
        </p:spPr>
        <p:txBody>
          <a:bodyPr wrap="square" lIns="0" tIns="0" rIns="0" bIns="0" rtlCol="0" anchor="t"/>
          <a:lstStyle/>
          <a:p>
            <a:pPr algn="l" indent="0" marL="0">
              <a:buNone/>
            </a:pPr>
            <a:r>
              <a:rPr lang="en-US" sz="1200" dirty="0">
                <a:solidFill>
                  <a:srgbClr val="374151"/>
                </a:solidFill>
                <a:latin typeface="Roboto" pitchFamily="34" charset="0"/>
                <a:ea typeface="Roboto" pitchFamily="34" charset="-122"/>
                <a:cs typeface="Roboto" pitchFamily="34" charset="-120"/>
              </a:rPr>
              <a:t>Language heavily tailored to traditional IT systems, limiting broader application.</a:t>
            </a:r>
            <a:endParaRPr lang="en-US" sz="1200" dirty="0"/>
          </a:p>
        </p:txBody>
      </p:sp>
      <p:pic>
        <p:nvPicPr>
          <p:cNvPr id="15" name="Image 4" descr="preencoded.png">    </p:cNvPr>
          <p:cNvPicPr>
            <a:picLocks noChangeAspect="1"/>
          </p:cNvPicPr>
          <p:nvPr/>
        </p:nvPicPr>
        <p:blipFill>
          <a:blip r:embed="rId5"/>
          <a:srcRect l="0" r="0" t="-180" b="-180"/>
          <a:stretch/>
        </p:blipFill>
        <p:spPr>
          <a:xfrm>
            <a:off x="952805" y="5480914"/>
            <a:ext cx="190195" cy="152705"/>
          </a:xfrm>
          <a:prstGeom prst="rect">
            <a:avLst/>
          </a:prstGeom>
        </p:spPr>
      </p:pic>
      <p:sp>
        <p:nvSpPr>
          <p:cNvPr id="16" name="Shape 9"/>
          <p:cNvSpPr/>
          <p:nvPr/>
        </p:nvSpPr>
        <p:spPr>
          <a:xfrm>
            <a:off x="1257300" y="5709514"/>
            <a:ext cx="4267505" cy="580644"/>
          </a:xfrm>
          <a:prstGeom prst="roundRect">
            <a:avLst>
              <a:gd name="adj" fmla="val 15490"/>
            </a:avLst>
          </a:prstGeom>
          <a:solidFill>
            <a:srgbClr val="F1F5F9"/>
          </a:solidFill>
          <a:ln/>
        </p:spPr>
      </p:sp>
      <p:sp>
        <p:nvSpPr>
          <p:cNvPr id="17" name="Shape 10"/>
          <p:cNvSpPr/>
          <p:nvPr/>
        </p:nvSpPr>
        <p:spPr>
          <a:xfrm>
            <a:off x="1257300" y="5709514"/>
            <a:ext cx="38405" cy="580644"/>
          </a:xfrm>
          <a:prstGeom prst="roundRect">
            <a:avLst>
              <a:gd name="adj" fmla="val 234191"/>
            </a:avLst>
          </a:prstGeom>
          <a:solidFill>
            <a:srgbClr val="64748B"/>
          </a:solidFill>
          <a:ln w="12700">
            <a:solidFill>
              <a:srgbClr val="64748B">
                <a:alpha val="0"/>
              </a:srgbClr>
            </a:solidFill>
            <a:prstDash val="solid"/>
          </a:ln>
        </p:spPr>
      </p:sp>
      <p:sp>
        <p:nvSpPr>
          <p:cNvPr id="18" name="Text 11"/>
          <p:cNvSpPr txBox="1"/>
          <p:nvPr/>
        </p:nvSpPr>
        <p:spPr>
          <a:xfrm>
            <a:off x="1390802" y="5804611"/>
            <a:ext cx="4114800" cy="391363"/>
          </a:xfrm>
          <a:prstGeom prst="rect">
            <a:avLst/>
          </a:prstGeom>
          <a:noFill/>
          <a:ln/>
        </p:spPr>
        <p:txBody>
          <a:bodyPr wrap="square" lIns="0" tIns="0" rIns="0" bIns="0" rtlCol="0" anchor="t"/>
          <a:lstStyle/>
          <a:p>
            <a:pPr algn="l" indent="0" marL="0">
              <a:buNone/>
            </a:pPr>
            <a:r>
              <a:rPr lang="en-US" sz="1000" dirty="0">
                <a:solidFill>
                  <a:srgbClr val="475569"/>
                </a:solidFill>
                <a:latin typeface="Courier New" pitchFamily="34" charset="0"/>
                <a:ea typeface="Courier New" pitchFamily="34" charset="-122"/>
                <a:cs typeface="Courier New" pitchFamily="34" charset="-120"/>
              </a:rPr>
              <a:t>"The information system enforces approved authorizations for logical access..."</a:t>
            </a:r>
            <a:endParaRPr lang="en-US" sz="1000" dirty="0"/>
          </a:p>
        </p:txBody>
      </p:sp>
      <p:sp>
        <p:nvSpPr>
          <p:cNvPr id="19" name="Shape 12"/>
          <p:cNvSpPr/>
          <p:nvPr/>
        </p:nvSpPr>
        <p:spPr>
          <a:xfrm>
            <a:off x="6286500" y="2312518"/>
            <a:ext cx="5333695" cy="4362602"/>
          </a:xfrm>
          <a:prstGeom prst="roundRect">
            <a:avLst>
              <a:gd name="adj" fmla="val 549"/>
            </a:avLst>
          </a:prstGeom>
          <a:solidFill>
            <a:srgbClr val="EFF6FF"/>
          </a:solidFill>
          <a:ln/>
          <a:effectLst>
            <a:outerShdw sx="100000" sy="100000" kx="0" ky="0" algn="bl" rotWithShape="0" blurRad="63500" dist="38100" dir="16200000">
              <a:srgbClr val="000000">
                <a:alpha val="10000"/>
              </a:srgbClr>
            </a:outerShdw>
          </a:effectLst>
        </p:spPr>
      </p:sp>
      <p:sp>
        <p:nvSpPr>
          <p:cNvPr id="20" name="Shape 13"/>
          <p:cNvSpPr/>
          <p:nvPr/>
        </p:nvSpPr>
        <p:spPr>
          <a:xfrm>
            <a:off x="6286500" y="2312518"/>
            <a:ext cx="5333695" cy="57607"/>
          </a:xfrm>
          <a:prstGeom prst="roundRect">
            <a:avLst>
              <a:gd name="adj" fmla="val 41589"/>
            </a:avLst>
          </a:prstGeom>
          <a:solidFill>
            <a:srgbClr val="2563EB"/>
          </a:solidFill>
          <a:ln w="12700">
            <a:solidFill>
              <a:srgbClr val="2563EB">
                <a:alpha val="0"/>
              </a:srgbClr>
            </a:solidFill>
            <a:prstDash val="solid"/>
          </a:ln>
        </p:spPr>
      </p:sp>
      <p:sp>
        <p:nvSpPr>
          <p:cNvPr id="21" name="Shape 14"/>
          <p:cNvSpPr/>
          <p:nvPr/>
        </p:nvSpPr>
        <p:spPr>
          <a:xfrm>
            <a:off x="6572707" y="3151022"/>
            <a:ext cx="4762195" cy="9144"/>
          </a:xfrm>
          <a:prstGeom prst="rect">
            <a:avLst/>
          </a:prstGeom>
          <a:solidFill>
            <a:srgbClr val="000000">
              <a:alpha val="10000"/>
            </a:srgbClr>
          </a:solidFill>
          <a:ln w="12700">
            <a:solidFill>
              <a:srgbClr val="000000">
                <a:alpha val="0"/>
              </a:srgbClr>
            </a:solidFill>
            <a:prstDash val="solid"/>
          </a:ln>
        </p:spPr>
      </p:sp>
      <p:pic>
        <p:nvPicPr>
          <p:cNvPr id="22" name="Image 5" descr="preencoded.png">    </p:cNvPr>
          <p:cNvPicPr>
            <a:picLocks noChangeAspect="1"/>
          </p:cNvPicPr>
          <p:nvPr/>
        </p:nvPicPr>
        <p:blipFill>
          <a:blip r:embed="rId6"/>
          <a:srcRect l="0" r="0" t="0" b="0"/>
          <a:stretch/>
        </p:blipFill>
        <p:spPr>
          <a:xfrm>
            <a:off x="6572707" y="2674620"/>
            <a:ext cx="304495" cy="304495"/>
          </a:xfrm>
          <a:prstGeom prst="rect">
            <a:avLst/>
          </a:prstGeom>
        </p:spPr>
      </p:pic>
      <p:sp>
        <p:nvSpPr>
          <p:cNvPr id="23" name="Text 15"/>
          <p:cNvSpPr txBox="1"/>
          <p:nvPr/>
        </p:nvSpPr>
        <p:spPr>
          <a:xfrm>
            <a:off x="7029907" y="2655418"/>
            <a:ext cx="1862633" cy="505663"/>
          </a:xfrm>
          <a:prstGeom prst="rect">
            <a:avLst/>
          </a:prstGeom>
          <a:noFill/>
          <a:ln/>
        </p:spPr>
        <p:txBody>
          <a:bodyPr wrap="square" lIns="0" tIns="0" rIns="0" bIns="0" rtlCol="0" anchor="ctr"/>
          <a:lstStyle/>
          <a:p>
            <a:pPr algn="l" indent="0" marL="0">
              <a:buNone/>
            </a:pPr>
            <a:r>
              <a:rPr lang="en-US" sz="1800" b="1" dirty="0">
                <a:solidFill>
                  <a:srgbClr val="1D4ED8"/>
                </a:solidFill>
                <a:latin typeface="Merriweather" pitchFamily="34" charset="0"/>
                <a:ea typeface="Merriweather" pitchFamily="34" charset="-122"/>
                <a:cs typeface="Merriweather" pitchFamily="34" charset="-120"/>
              </a:rPr>
              <a:t>Rev. 5 Approach</a:t>
            </a:r>
            <a:endParaRPr lang="en-US" sz="1800" dirty="0"/>
          </a:p>
        </p:txBody>
      </p:sp>
      <p:pic>
        <p:nvPicPr>
          <p:cNvPr id="24" name="Image 6" descr="preencoded.png">    </p:cNvPr>
          <p:cNvPicPr>
            <a:picLocks noChangeAspect="1"/>
          </p:cNvPicPr>
          <p:nvPr/>
        </p:nvPicPr>
        <p:blipFill>
          <a:blip r:embed="rId7"/>
          <a:srcRect l="0" r="0" t="0" b="0"/>
          <a:stretch/>
        </p:blipFill>
        <p:spPr>
          <a:xfrm>
            <a:off x="6667805" y="3522269"/>
            <a:ext cx="152705" cy="152705"/>
          </a:xfrm>
          <a:prstGeom prst="rect">
            <a:avLst/>
          </a:prstGeom>
        </p:spPr>
      </p:pic>
      <p:sp>
        <p:nvSpPr>
          <p:cNvPr id="25" name="Text 16"/>
          <p:cNvSpPr txBox="1"/>
          <p:nvPr/>
        </p:nvSpPr>
        <p:spPr>
          <a:xfrm>
            <a:off x="6933895" y="3694176"/>
            <a:ext cx="4381805" cy="428854"/>
          </a:xfrm>
          <a:prstGeom prst="rect">
            <a:avLst/>
          </a:prstGeom>
          <a:noFill/>
          <a:ln/>
        </p:spPr>
        <p:txBody>
          <a:bodyPr wrap="square" lIns="0" tIns="0" rIns="0" bIns="0" rtlCol="0" anchor="t"/>
          <a:lstStyle/>
          <a:p>
            <a:pPr algn="l" indent="0" marL="0">
              <a:buNone/>
            </a:pPr>
            <a:r>
              <a:rPr lang="en-US" sz="1200" dirty="0">
                <a:solidFill>
                  <a:srgbClr val="1E40AF"/>
                </a:solidFill>
                <a:latin typeface="Roboto" pitchFamily="34" charset="0"/>
                <a:ea typeface="Roboto" pitchFamily="34" charset="-122"/>
                <a:cs typeface="Roboto" pitchFamily="34" charset="-120"/>
              </a:rPr>
              <a:t>Removes the entity responsibility to focus purely on the desired security/privacy outcome.</a:t>
            </a:r>
            <a:endParaRPr lang="en-US" sz="1200" dirty="0"/>
          </a:p>
        </p:txBody>
      </p:sp>
      <p:pic>
        <p:nvPicPr>
          <p:cNvPr id="26" name="Image 7" descr="preencoded.png">    </p:cNvPr>
          <p:cNvPicPr>
            <a:picLocks noChangeAspect="1"/>
          </p:cNvPicPr>
          <p:nvPr/>
        </p:nvPicPr>
        <p:blipFill>
          <a:blip r:embed="rId8"/>
          <a:srcRect l="0" r="0" t="-180" b="-180"/>
          <a:stretch/>
        </p:blipFill>
        <p:spPr>
          <a:xfrm>
            <a:off x="6667805" y="4501591"/>
            <a:ext cx="190195" cy="152705"/>
          </a:xfrm>
          <a:prstGeom prst="rect">
            <a:avLst/>
          </a:prstGeom>
        </p:spPr>
      </p:pic>
      <p:sp>
        <p:nvSpPr>
          <p:cNvPr id="27" name="Text 17"/>
          <p:cNvSpPr txBox="1"/>
          <p:nvPr/>
        </p:nvSpPr>
        <p:spPr>
          <a:xfrm>
            <a:off x="6972300" y="4673498"/>
            <a:ext cx="4343400" cy="428854"/>
          </a:xfrm>
          <a:prstGeom prst="rect">
            <a:avLst/>
          </a:prstGeom>
          <a:noFill/>
          <a:ln/>
        </p:spPr>
        <p:txBody>
          <a:bodyPr wrap="square" lIns="0" tIns="0" rIns="0" bIns="0" rtlCol="0" anchor="t"/>
          <a:lstStyle/>
          <a:p>
            <a:pPr algn="l" indent="0" marL="0">
              <a:buNone/>
            </a:pPr>
            <a:r>
              <a:rPr lang="en-US" sz="1200" dirty="0">
                <a:solidFill>
                  <a:srgbClr val="1E40AF"/>
                </a:solidFill>
                <a:latin typeface="Roboto" pitchFamily="34" charset="0"/>
                <a:ea typeface="Roboto" pitchFamily="34" charset="-122"/>
                <a:cs typeface="Roboto" pitchFamily="34" charset="-120"/>
              </a:rPr>
              <a:t>Applies equally to IoT, ICS, cloud, and diverse organizational structures.</a:t>
            </a:r>
            <a:endParaRPr lang="en-US" sz="1200" dirty="0"/>
          </a:p>
        </p:txBody>
      </p:sp>
      <p:pic>
        <p:nvPicPr>
          <p:cNvPr id="28" name="Image 8" descr="preencoded.png">    </p:cNvPr>
          <p:cNvPicPr>
            <a:picLocks noChangeAspect="1"/>
          </p:cNvPicPr>
          <p:nvPr/>
        </p:nvPicPr>
        <p:blipFill>
          <a:blip r:embed="rId9"/>
          <a:srcRect l="0" r="0" t="-180" b="-180"/>
          <a:stretch/>
        </p:blipFill>
        <p:spPr>
          <a:xfrm>
            <a:off x="6667805" y="5480914"/>
            <a:ext cx="190195" cy="152705"/>
          </a:xfrm>
          <a:prstGeom prst="rect">
            <a:avLst/>
          </a:prstGeom>
        </p:spPr>
      </p:pic>
      <p:sp>
        <p:nvSpPr>
          <p:cNvPr id="29" name="Shape 18"/>
          <p:cNvSpPr/>
          <p:nvPr/>
        </p:nvSpPr>
        <p:spPr>
          <a:xfrm>
            <a:off x="6972300" y="5709514"/>
            <a:ext cx="4267505" cy="580644"/>
          </a:xfrm>
          <a:prstGeom prst="roundRect">
            <a:avLst>
              <a:gd name="adj" fmla="val 15490"/>
            </a:avLst>
          </a:prstGeom>
          <a:solidFill>
            <a:srgbClr val="DBEAFE"/>
          </a:solidFill>
          <a:ln/>
        </p:spPr>
      </p:sp>
      <p:sp>
        <p:nvSpPr>
          <p:cNvPr id="30" name="Shape 19"/>
          <p:cNvSpPr/>
          <p:nvPr/>
        </p:nvSpPr>
        <p:spPr>
          <a:xfrm>
            <a:off x="6972300" y="5709514"/>
            <a:ext cx="38405" cy="580644"/>
          </a:xfrm>
          <a:prstGeom prst="roundRect">
            <a:avLst>
              <a:gd name="adj" fmla="val 234191"/>
            </a:avLst>
          </a:prstGeom>
          <a:solidFill>
            <a:srgbClr val="2563EB"/>
          </a:solidFill>
          <a:ln w="12700">
            <a:solidFill>
              <a:srgbClr val="2563EB">
                <a:alpha val="0"/>
              </a:srgbClr>
            </a:solidFill>
            <a:prstDash val="solid"/>
          </a:ln>
        </p:spPr>
      </p:sp>
      <p:sp>
        <p:nvSpPr>
          <p:cNvPr id="31" name="Text 20"/>
          <p:cNvSpPr txBox="1"/>
          <p:nvPr/>
        </p:nvSpPr>
        <p:spPr>
          <a:xfrm>
            <a:off x="7105802" y="5804611"/>
            <a:ext cx="4114800" cy="391363"/>
          </a:xfrm>
          <a:prstGeom prst="rect">
            <a:avLst/>
          </a:prstGeom>
          <a:noFill/>
          <a:ln/>
        </p:spPr>
        <p:txBody>
          <a:bodyPr wrap="square" lIns="0" tIns="0" rIns="0" bIns="0" rtlCol="0" anchor="t"/>
          <a:lstStyle/>
          <a:p>
            <a:pPr algn="l" indent="0" marL="0">
              <a:buNone/>
            </a:pPr>
            <a:r>
              <a:rPr lang="en-US" sz="1000" dirty="0">
                <a:solidFill>
                  <a:srgbClr val="1E40AF"/>
                </a:solidFill>
                <a:latin typeface="Courier New" pitchFamily="34" charset="0"/>
                <a:ea typeface="Courier New" pitchFamily="34" charset="-122"/>
                <a:cs typeface="Courier New" pitchFamily="34" charset="-120"/>
              </a:rPr>
              <a:t>"Enforce approved authorizations for logical access to information and system resources..."</a:t>
            </a:r>
            <a:endParaRPr lang="en-US" sz="1000" dirty="0"/>
          </a:p>
        </p:txBody>
      </p:sp>
      <p:sp>
        <p:nvSpPr>
          <p:cNvPr id="32" name="Shape 21"/>
          <p:cNvSpPr/>
          <p:nvPr/>
        </p:nvSpPr>
        <p:spPr>
          <a:xfrm>
            <a:off x="0" y="7050938"/>
            <a:ext cx="12191695" cy="200254"/>
          </a:xfrm>
          <a:prstGeom prst="rect">
            <a:avLst/>
          </a:prstGeom>
          <a:solidFill>
            <a:srgbClr val="F1F5F9"/>
          </a:solidFill>
          <a:ln/>
        </p:spPr>
      </p:sp>
      <p:sp>
        <p:nvSpPr>
          <p:cNvPr id="33" name="Shape 22"/>
          <p:cNvSpPr/>
          <p:nvPr/>
        </p:nvSpPr>
        <p:spPr>
          <a:xfrm>
            <a:off x="0" y="7050938"/>
            <a:ext cx="12191695" cy="9144"/>
          </a:xfrm>
          <a:prstGeom prst="rect">
            <a:avLst/>
          </a:prstGeom>
          <a:solidFill>
            <a:srgbClr val="E2E8F0"/>
          </a:solidFill>
          <a:ln w="12700">
            <a:solidFill>
              <a:srgbClr val="E2E8F0">
                <a:alpha val="0"/>
              </a:srgbClr>
            </a:solidFill>
            <a:prstDash val="solid"/>
          </a:ln>
        </p:spPr>
      </p:sp>
      <p:sp>
        <p:nvSpPr>
          <p:cNvPr id="34" name="Text 23"/>
          <p:cNvSpPr txBox="1"/>
          <p:nvPr/>
        </p:nvSpPr>
        <p:spPr>
          <a:xfrm>
            <a:off x="571500" y="706008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35" name="Text 24"/>
          <p:cNvSpPr txBox="1"/>
          <p:nvPr/>
        </p:nvSpPr>
        <p:spPr>
          <a:xfrm>
            <a:off x="11177626" y="706008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23</a:t>
            </a:r>
            <a:endParaRPr lang="en-US" sz="900" dirty="0"/>
          </a:p>
        </p:txBody>
      </p:sp>
      <p:sp>
        <p:nvSpPr>
          <p:cNvPr id="36" name="Shape 25"/>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37" name="Shape 26"/>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38" name="Image 9" descr="preencoded.png">    </p:cNvPr>
          <p:cNvPicPr>
            <a:picLocks noChangeAspect="1"/>
          </p:cNvPicPr>
          <p:nvPr/>
        </p:nvPicPr>
        <p:blipFill>
          <a:blip r:embed="rId10"/>
          <a:srcRect l="-33" r="-33" t="0" b="0"/>
          <a:stretch/>
        </p:blipFill>
        <p:spPr>
          <a:xfrm>
            <a:off x="571500" y="286207"/>
            <a:ext cx="171907" cy="152705"/>
          </a:xfrm>
          <a:prstGeom prst="rect">
            <a:avLst/>
          </a:prstGeom>
        </p:spPr>
      </p:pic>
      <p:sp>
        <p:nvSpPr>
          <p:cNvPr id="39" name="Text 27"/>
          <p:cNvSpPr txBox="1"/>
          <p:nvPr/>
        </p:nvSpPr>
        <p:spPr>
          <a:xfrm>
            <a:off x="819302" y="286207"/>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40" name="Text 28"/>
          <p:cNvSpPr txBox="1"/>
          <p:nvPr/>
        </p:nvSpPr>
        <p:spPr>
          <a:xfrm>
            <a:off x="571500" y="476402"/>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Outcome-Based Control Language</a:t>
            </a:r>
            <a:endParaRPr lang="en-US" sz="2700" dirty="0"/>
          </a:p>
        </p:txBody>
      </p:sp>
      <p:pic>
        <p:nvPicPr>
          <p:cNvPr id="41" name="Image 10" descr="preencoded.png">    </p:cNvPr>
          <p:cNvPicPr>
            <a:picLocks noChangeAspect="1"/>
          </p:cNvPicPr>
          <p:nvPr/>
        </p:nvPicPr>
        <p:blipFill>
          <a:blip r:embed="rId11">
            <a:alphaModFix amt="80000"/>
          </a:blip>
          <a:srcRect l="0" r="0" t="0" b="0"/>
          <a:stretch/>
        </p:blipFill>
        <p:spPr>
          <a:xfrm>
            <a:off x="11048695" y="338328"/>
            <a:ext cx="571500" cy="457200"/>
          </a:xfrm>
          <a:prstGeom prst="rect">
            <a:avLst/>
          </a:prstGeom>
        </p:spPr>
      </p:pic>
      <p:sp>
        <p:nvSpPr>
          <p:cNvPr id="42" name="Text 29"/>
          <p:cNvSpPr txBox="1"/>
          <p:nvPr/>
        </p:nvSpPr>
        <p:spPr>
          <a:xfrm>
            <a:off x="5781751" y="4205326"/>
            <a:ext cx="629107" cy="571500"/>
          </a:xfrm>
          <a:prstGeom prst="rect">
            <a:avLst/>
          </a:prstGeom>
          <a:solidFill>
            <a:srgbClr val="FBBF24"/>
          </a:solidFill>
          <a:ln w="50800">
            <a:solidFill>
              <a:srgbClr val="FFFFFF"/>
            </a:solid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VS</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5934456"/>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extLst>
              <a:ext uri="{96DAC541-7B7A-43D3-8B79-37D633B846F1}">
                <asvg:svgBlip xmlns:asvg="http://schemas.microsoft.com/office/drawing/2016/SVG/main" r:embed="rId2"/>
              </a:ext>
            </a:extLst>
          </a:blip>
          <a:srcRect l="0" r="0" t="25662" b="25662"/>
          <a:stretch/>
        </p:blipFill>
        <p:spPr>
          <a:xfrm>
            <a:off x="0" y="1143000"/>
            <a:ext cx="12191695" cy="5934456"/>
          </a:xfrm>
          <a:prstGeom prst="rect">
            <a:avLst/>
          </a:prstGeom>
        </p:spPr>
      </p:pic>
      <p:pic>
        <p:nvPicPr>
          <p:cNvPr id="6" name="Image 1" descr="preencoded.png">    </p:cNvPr>
          <p:cNvPicPr>
            <a:picLocks noChangeAspect="1"/>
          </p:cNvPicPr>
          <p:nvPr/>
        </p:nvPicPr>
        <p:blipFill>
          <a:blip r:embed="rId3"/>
          <a:srcRect l="0" r="0" t="-2" b="-2"/>
          <a:stretch/>
        </p:blipFill>
        <p:spPr>
          <a:xfrm>
            <a:off x="571500" y="1524305"/>
            <a:ext cx="4415638" cy="5166360"/>
          </a:xfrm>
          <a:prstGeom prst="rect">
            <a:avLst/>
          </a:prstGeom>
        </p:spPr>
      </p:pic>
      <p:sp>
        <p:nvSpPr>
          <p:cNvPr id="7" name="Text 3"/>
          <p:cNvSpPr txBox="1"/>
          <p:nvPr/>
        </p:nvSpPr>
        <p:spPr>
          <a:xfrm>
            <a:off x="714146" y="1723644"/>
            <a:ext cx="4134002" cy="267005"/>
          </a:xfrm>
          <a:prstGeom prst="rect">
            <a:avLst/>
          </a:prstGeom>
          <a:noFill/>
          <a:ln/>
        </p:spPr>
        <p:txBody>
          <a:bodyPr wrap="square" lIns="0" tIns="0" rIns="0" bIns="0" rtlCol="0" anchor="ctr"/>
          <a:lstStyle/>
          <a:p>
            <a:pPr algn="ctr" indent="0" marL="0">
              <a:buNone/>
            </a:pPr>
            <a:r>
              <a:rPr lang="en-US" sz="1300" b="1" spc="68" kern="0" dirty="0">
                <a:solidFill>
                  <a:srgbClr val="1E3A8A"/>
                </a:solidFill>
                <a:latin typeface="Roboto" pitchFamily="34" charset="0"/>
                <a:ea typeface="Roboto" pitchFamily="34" charset="-122"/>
                <a:cs typeface="Roboto" pitchFamily="34" charset="-120"/>
              </a:rPr>
              <a:t>Derivation Process</a:t>
            </a:r>
            <a:endParaRPr lang="en-US" sz="1300" dirty="0"/>
          </a:p>
        </p:txBody>
      </p:sp>
      <p:pic>
        <p:nvPicPr>
          <p:cNvPr id="8" name="Image 2" descr="preencoded.png">    </p:cNvPr>
          <p:cNvPicPr>
            <a:picLocks noChangeAspect="1"/>
          </p:cNvPicPr>
          <p:nvPr/>
        </p:nvPicPr>
        <p:blipFill>
          <a:blip r:embed="rId4"/>
          <a:srcRect l="0" r="0" t="0" b="0"/>
          <a:stretch/>
        </p:blipFill>
        <p:spPr>
          <a:xfrm>
            <a:off x="2665476" y="3379622"/>
            <a:ext cx="228600" cy="228600"/>
          </a:xfrm>
          <a:prstGeom prst="rect">
            <a:avLst/>
          </a:prstGeom>
        </p:spPr>
      </p:pic>
      <p:pic>
        <p:nvPicPr>
          <p:cNvPr id="9" name="Image 3" descr="preencoded.png">    </p:cNvPr>
          <p:cNvPicPr>
            <a:picLocks noChangeAspect="1"/>
          </p:cNvPicPr>
          <p:nvPr/>
        </p:nvPicPr>
        <p:blipFill>
          <a:blip r:embed="rId5"/>
          <a:srcRect l="0" r="0" t="0" b="0"/>
          <a:stretch/>
        </p:blipFill>
        <p:spPr>
          <a:xfrm>
            <a:off x="2665476" y="5006340"/>
            <a:ext cx="228600" cy="228600"/>
          </a:xfrm>
          <a:prstGeom prst="rect">
            <a:avLst/>
          </a:prstGeom>
        </p:spPr>
      </p:pic>
      <p:sp>
        <p:nvSpPr>
          <p:cNvPr id="10" name="Shape 4"/>
          <p:cNvSpPr/>
          <p:nvPr/>
        </p:nvSpPr>
        <p:spPr>
          <a:xfrm>
            <a:off x="961949" y="2143354"/>
            <a:ext cx="3638398" cy="1095451"/>
          </a:xfrm>
          <a:prstGeom prst="roundRect">
            <a:avLst>
              <a:gd name="adj" fmla="val 5807"/>
            </a:avLst>
          </a:prstGeom>
          <a:solidFill>
            <a:srgbClr val="F1F5F9"/>
          </a:solidFill>
          <a:ln w="25400">
            <a:solidFill>
              <a:srgbClr val="CBD5E1"/>
            </a:solidFill>
            <a:prstDash val="solid"/>
          </a:ln>
        </p:spPr>
      </p:sp>
      <p:sp>
        <p:nvSpPr>
          <p:cNvPr id="11" name="Shape 5"/>
          <p:cNvSpPr/>
          <p:nvPr/>
        </p:nvSpPr>
        <p:spPr>
          <a:xfrm>
            <a:off x="1123798" y="2305202"/>
            <a:ext cx="504749" cy="200254"/>
          </a:xfrm>
          <a:prstGeom prst="roundRect">
            <a:avLst>
              <a:gd name="adj" fmla="val 86975"/>
            </a:avLst>
          </a:prstGeom>
          <a:solidFill>
            <a:srgbClr val="FEF3C7"/>
          </a:solidFill>
          <a:ln w="12700">
            <a:solidFill>
              <a:srgbClr val="FFFFFF">
                <a:alpha val="0"/>
              </a:srgbClr>
            </a:solidFill>
            <a:prstDash val="solid"/>
          </a:ln>
        </p:spPr>
      </p:sp>
      <p:sp>
        <p:nvSpPr>
          <p:cNvPr id="12" name="Text 6"/>
          <p:cNvSpPr txBox="1"/>
          <p:nvPr/>
        </p:nvSpPr>
        <p:spPr>
          <a:xfrm>
            <a:off x="1123798" y="2305202"/>
            <a:ext cx="5815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92400E"/>
                </a:solidFill>
                <a:latin typeface="Roboto" pitchFamily="34" charset="0"/>
                <a:ea typeface="Roboto" pitchFamily="34" charset="-122"/>
                <a:cs typeface="Roboto" pitchFamily="34" charset="-120"/>
              </a:rPr>
              <a:t>Step 1</a:t>
            </a:r>
            <a:endParaRPr lang="en-US" sz="800" dirty="0"/>
          </a:p>
        </p:txBody>
      </p:sp>
      <p:pic>
        <p:nvPicPr>
          <p:cNvPr id="13" name="Image 4" descr="preencoded.png">    </p:cNvPr>
          <p:cNvPicPr>
            <a:picLocks noChangeAspect="1"/>
          </p:cNvPicPr>
          <p:nvPr/>
        </p:nvPicPr>
        <p:blipFill>
          <a:blip r:embed="rId6"/>
          <a:srcRect l="0" r="0" t="-100" b="-100"/>
          <a:stretch/>
        </p:blipFill>
        <p:spPr>
          <a:xfrm>
            <a:off x="4320540" y="2328062"/>
            <a:ext cx="114300" cy="152705"/>
          </a:xfrm>
          <a:prstGeom prst="rect">
            <a:avLst/>
          </a:prstGeom>
        </p:spPr>
      </p:pic>
      <p:sp>
        <p:nvSpPr>
          <p:cNvPr id="14" name="Text 7"/>
          <p:cNvSpPr txBox="1"/>
          <p:nvPr/>
        </p:nvSpPr>
        <p:spPr>
          <a:xfrm>
            <a:off x="1123798" y="2541118"/>
            <a:ext cx="342900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Define Requirements</a:t>
            </a:r>
            <a:endParaRPr lang="en-US" sz="1000" dirty="0"/>
          </a:p>
        </p:txBody>
      </p:sp>
      <p:sp>
        <p:nvSpPr>
          <p:cNvPr id="15" name="Text 8"/>
          <p:cNvSpPr txBox="1"/>
          <p:nvPr/>
        </p:nvSpPr>
        <p:spPr>
          <a:xfrm>
            <a:off x="1123798" y="2769718"/>
            <a:ext cx="3391510"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Identify high-level security &amp; privacy needs from laws, policies, and mission.</a:t>
            </a:r>
            <a:endParaRPr lang="en-US" sz="900" dirty="0"/>
          </a:p>
        </p:txBody>
      </p:sp>
      <p:sp>
        <p:nvSpPr>
          <p:cNvPr id="16" name="Shape 9"/>
          <p:cNvSpPr/>
          <p:nvPr/>
        </p:nvSpPr>
        <p:spPr>
          <a:xfrm>
            <a:off x="961949" y="3770071"/>
            <a:ext cx="3638398" cy="1095451"/>
          </a:xfrm>
          <a:prstGeom prst="roundRect">
            <a:avLst>
              <a:gd name="adj" fmla="val 5807"/>
            </a:avLst>
          </a:prstGeom>
          <a:solidFill>
            <a:srgbClr val="EFF6FF"/>
          </a:solidFill>
          <a:ln w="25400">
            <a:solidFill>
              <a:srgbClr val="3B82F6"/>
            </a:solidFill>
            <a:prstDash val="solid"/>
          </a:ln>
        </p:spPr>
      </p:sp>
      <p:sp>
        <p:nvSpPr>
          <p:cNvPr id="17" name="Shape 10"/>
          <p:cNvSpPr/>
          <p:nvPr/>
        </p:nvSpPr>
        <p:spPr>
          <a:xfrm>
            <a:off x="1123798" y="3931920"/>
            <a:ext cx="504749" cy="200254"/>
          </a:xfrm>
          <a:prstGeom prst="roundRect">
            <a:avLst>
              <a:gd name="adj" fmla="val 86975"/>
            </a:avLst>
          </a:prstGeom>
          <a:solidFill>
            <a:srgbClr val="DBEAFE"/>
          </a:solidFill>
          <a:ln w="12700">
            <a:solidFill>
              <a:srgbClr val="FFFFFF">
                <a:alpha val="0"/>
              </a:srgbClr>
            </a:solidFill>
            <a:prstDash val="solid"/>
          </a:ln>
        </p:spPr>
      </p:sp>
      <p:sp>
        <p:nvSpPr>
          <p:cNvPr id="18" name="Text 11"/>
          <p:cNvSpPr txBox="1"/>
          <p:nvPr/>
        </p:nvSpPr>
        <p:spPr>
          <a:xfrm>
            <a:off x="1123798" y="3931920"/>
            <a:ext cx="5815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1E40AF"/>
                </a:solidFill>
                <a:latin typeface="Roboto" pitchFamily="34" charset="0"/>
                <a:ea typeface="Roboto" pitchFamily="34" charset="-122"/>
                <a:cs typeface="Roboto" pitchFamily="34" charset="-120"/>
              </a:rPr>
              <a:t>Step 2</a:t>
            </a:r>
            <a:endParaRPr lang="en-US" sz="800" dirty="0"/>
          </a:p>
        </p:txBody>
      </p:sp>
      <p:pic>
        <p:nvPicPr>
          <p:cNvPr id="19" name="Image 5" descr="preencoded.png">    </p:cNvPr>
          <p:cNvPicPr>
            <a:picLocks noChangeAspect="1"/>
          </p:cNvPicPr>
          <p:nvPr/>
        </p:nvPicPr>
        <p:blipFill>
          <a:blip r:embed="rId7"/>
          <a:srcRect l="0" r="0" t="0" b="0"/>
          <a:stretch/>
        </p:blipFill>
        <p:spPr>
          <a:xfrm>
            <a:off x="4282135" y="3954780"/>
            <a:ext cx="152705" cy="152705"/>
          </a:xfrm>
          <a:prstGeom prst="rect">
            <a:avLst/>
          </a:prstGeom>
        </p:spPr>
      </p:pic>
      <p:sp>
        <p:nvSpPr>
          <p:cNvPr id="20" name="Text 12"/>
          <p:cNvSpPr txBox="1"/>
          <p:nvPr/>
        </p:nvSpPr>
        <p:spPr>
          <a:xfrm>
            <a:off x="1123798" y="4167835"/>
            <a:ext cx="3429000"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Select Candidate Controls</a:t>
            </a:r>
            <a:endParaRPr lang="en-US" sz="1000" dirty="0"/>
          </a:p>
        </p:txBody>
      </p:sp>
      <p:sp>
        <p:nvSpPr>
          <p:cNvPr id="21" name="Text 13"/>
          <p:cNvSpPr txBox="1"/>
          <p:nvPr/>
        </p:nvSpPr>
        <p:spPr>
          <a:xfrm>
            <a:off x="1123798" y="4396435"/>
            <a:ext cx="3391510"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Map requirements to 800-53 controls that provide necessary capability.</a:t>
            </a:r>
            <a:endParaRPr lang="en-US" sz="900" dirty="0"/>
          </a:p>
        </p:txBody>
      </p:sp>
      <p:sp>
        <p:nvSpPr>
          <p:cNvPr id="22" name="Shape 14"/>
          <p:cNvSpPr/>
          <p:nvPr/>
        </p:nvSpPr>
        <p:spPr>
          <a:xfrm>
            <a:off x="961949" y="5396789"/>
            <a:ext cx="3638398" cy="1095451"/>
          </a:xfrm>
          <a:prstGeom prst="roundRect">
            <a:avLst>
              <a:gd name="adj" fmla="val 5807"/>
            </a:avLst>
          </a:prstGeom>
          <a:solidFill>
            <a:srgbClr val="ECFDF5"/>
          </a:solidFill>
          <a:ln w="25400">
            <a:solidFill>
              <a:srgbClr val="10B981"/>
            </a:solidFill>
            <a:prstDash val="solid"/>
          </a:ln>
        </p:spPr>
      </p:sp>
      <p:sp>
        <p:nvSpPr>
          <p:cNvPr id="23" name="Shape 15"/>
          <p:cNvSpPr/>
          <p:nvPr/>
        </p:nvSpPr>
        <p:spPr>
          <a:xfrm>
            <a:off x="1123798" y="5558638"/>
            <a:ext cx="504749" cy="200254"/>
          </a:xfrm>
          <a:prstGeom prst="roundRect">
            <a:avLst>
              <a:gd name="adj" fmla="val 86975"/>
            </a:avLst>
          </a:prstGeom>
          <a:solidFill>
            <a:srgbClr val="D1FAE5"/>
          </a:solidFill>
          <a:ln w="12700">
            <a:solidFill>
              <a:srgbClr val="FFFFFF">
                <a:alpha val="0"/>
              </a:srgbClr>
            </a:solidFill>
            <a:prstDash val="solid"/>
          </a:ln>
        </p:spPr>
      </p:sp>
      <p:sp>
        <p:nvSpPr>
          <p:cNvPr id="24" name="Text 16"/>
          <p:cNvSpPr txBox="1"/>
          <p:nvPr/>
        </p:nvSpPr>
        <p:spPr>
          <a:xfrm>
            <a:off x="1123798" y="5558638"/>
            <a:ext cx="5815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065F46"/>
                </a:solidFill>
                <a:latin typeface="Roboto" pitchFamily="34" charset="0"/>
                <a:ea typeface="Roboto" pitchFamily="34" charset="-122"/>
                <a:cs typeface="Roboto" pitchFamily="34" charset="-120"/>
              </a:rPr>
              <a:t>Step 3</a:t>
            </a:r>
            <a:endParaRPr lang="en-US" sz="800" dirty="0"/>
          </a:p>
        </p:txBody>
      </p:sp>
      <p:pic>
        <p:nvPicPr>
          <p:cNvPr id="25" name="Image 6" descr="preencoded.png">    </p:cNvPr>
          <p:cNvPicPr>
            <a:picLocks noChangeAspect="1"/>
          </p:cNvPicPr>
          <p:nvPr/>
        </p:nvPicPr>
        <p:blipFill>
          <a:blip r:embed="rId8"/>
          <a:srcRect l="0" r="0" t="0" b="0"/>
          <a:stretch/>
        </p:blipFill>
        <p:spPr>
          <a:xfrm>
            <a:off x="4282135" y="5581498"/>
            <a:ext cx="152705" cy="152705"/>
          </a:xfrm>
          <a:prstGeom prst="rect">
            <a:avLst/>
          </a:prstGeom>
        </p:spPr>
      </p:pic>
      <p:sp>
        <p:nvSpPr>
          <p:cNvPr id="26" name="Text 17"/>
          <p:cNvSpPr txBox="1"/>
          <p:nvPr/>
        </p:nvSpPr>
        <p:spPr>
          <a:xfrm>
            <a:off x="1123798" y="5794553"/>
            <a:ext cx="3429000" cy="191110"/>
          </a:xfrm>
          <a:prstGeom prst="rect">
            <a:avLst/>
          </a:prstGeom>
          <a:noFill/>
          <a:ln/>
        </p:spPr>
        <p:txBody>
          <a:bodyPr wrap="square" lIns="0" tIns="0" rIns="0" bIns="0" rtlCol="0" anchor="ctr"/>
          <a:lstStyle/>
          <a:p>
            <a:pPr algn="l" indent="0" marL="0">
              <a:buNone/>
            </a:pPr>
            <a:r>
              <a:rPr lang="en-US" sz="1000" b="1" dirty="0">
                <a:solidFill>
                  <a:srgbClr val="064E3B"/>
                </a:solidFill>
                <a:latin typeface="Roboto" pitchFamily="34" charset="0"/>
                <a:ea typeface="Roboto" pitchFamily="34" charset="-122"/>
                <a:cs typeface="Roboto" pitchFamily="34" charset="-120"/>
              </a:rPr>
              <a:t>Implement &amp; Tailor</a:t>
            </a:r>
            <a:endParaRPr lang="en-US" sz="1000" dirty="0"/>
          </a:p>
        </p:txBody>
      </p:sp>
      <p:sp>
        <p:nvSpPr>
          <p:cNvPr id="27" name="Text 18"/>
          <p:cNvSpPr txBox="1"/>
          <p:nvPr/>
        </p:nvSpPr>
        <p:spPr>
          <a:xfrm>
            <a:off x="1123798" y="6023153"/>
            <a:ext cx="3391510"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Configure controls (parameters) to meet specific organizational context.</a:t>
            </a:r>
            <a:endParaRPr lang="en-US" sz="900" dirty="0"/>
          </a:p>
        </p:txBody>
      </p:sp>
      <p:pic>
        <p:nvPicPr>
          <p:cNvPr id="28" name="Image 7" descr="preencoded.png">    </p:cNvPr>
          <p:cNvPicPr>
            <a:picLocks noChangeAspect="1"/>
          </p:cNvPicPr>
          <p:nvPr/>
        </p:nvPicPr>
        <p:blipFill>
          <a:blip r:embed="rId9"/>
          <a:srcRect l="0" r="0" t="-18" b="-18"/>
          <a:stretch/>
        </p:blipFill>
        <p:spPr>
          <a:xfrm>
            <a:off x="5463540" y="1847088"/>
            <a:ext cx="6156655" cy="1157630"/>
          </a:xfrm>
          <a:prstGeom prst="rect">
            <a:avLst/>
          </a:prstGeom>
        </p:spPr>
      </p:pic>
      <p:sp>
        <p:nvSpPr>
          <p:cNvPr id="29" name="Text 19"/>
          <p:cNvSpPr txBox="1"/>
          <p:nvPr/>
        </p:nvSpPr>
        <p:spPr>
          <a:xfrm>
            <a:off x="5910682" y="2038198"/>
            <a:ext cx="5639105" cy="267005"/>
          </a:xfrm>
          <a:prstGeom prst="rect">
            <a:avLst/>
          </a:prstGeom>
          <a:noFill/>
          <a:ln/>
        </p:spPr>
        <p:txBody>
          <a:bodyPr wrap="square" lIns="0" tIns="0" rIns="0" bIns="0" rtlCol="0" anchor="ctr"/>
          <a:lstStyle/>
          <a:p>
            <a:pPr algn="l" indent="0" marL="0">
              <a:buNone/>
            </a:pPr>
            <a:r>
              <a:rPr lang="en-US" sz="1300" b="1" dirty="0">
                <a:solidFill>
                  <a:srgbClr val="1E3A8A"/>
                </a:solidFill>
                <a:latin typeface="Roboto" pitchFamily="34" charset="0"/>
                <a:ea typeface="Roboto" pitchFamily="34" charset="-122"/>
                <a:cs typeface="Roboto" pitchFamily="34" charset="-120"/>
              </a:rPr>
              <a:t> The "Why" Before The "How" </a:t>
            </a:r>
            <a:endParaRPr lang="en-US" sz="1300" dirty="0"/>
          </a:p>
        </p:txBody>
      </p:sp>
      <p:pic>
        <p:nvPicPr>
          <p:cNvPr id="30" name="Image 8" descr="preencoded.png">    </p:cNvPr>
          <p:cNvPicPr>
            <a:picLocks noChangeAspect="1"/>
          </p:cNvPicPr>
          <p:nvPr/>
        </p:nvPicPr>
        <p:blipFill>
          <a:blip r:embed="rId10"/>
          <a:srcRect l="-1773" r="-1773" t="0" b="0"/>
          <a:stretch/>
        </p:blipFill>
        <p:spPr>
          <a:xfrm>
            <a:off x="5701284" y="2085746"/>
            <a:ext cx="133502" cy="171907"/>
          </a:xfrm>
          <a:prstGeom prst="rect">
            <a:avLst/>
          </a:prstGeom>
        </p:spPr>
      </p:pic>
      <p:sp>
        <p:nvSpPr>
          <p:cNvPr id="31" name="Text 20"/>
          <p:cNvSpPr txBox="1"/>
          <p:nvPr/>
        </p:nvSpPr>
        <p:spPr>
          <a:xfrm>
            <a:off x="5701284" y="2381098"/>
            <a:ext cx="5811012" cy="438912"/>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 Controls are not arbitrary checklists; they are technical or administrative solutions to specific requirements. Always trace a control back to the </a:t>
            </a:r>
            <a:pPr algn="l" indent="0" marL="0">
              <a:buNone/>
            </a:pPr>
            <a:r>
              <a:rPr lang="en-US" sz="1000" b="1" dirty="0">
                <a:solidFill>
                  <a:srgbClr val="374151"/>
                </a:solidFill>
                <a:latin typeface="Roboto" pitchFamily="34" charset="0"/>
                <a:ea typeface="Roboto" pitchFamily="34" charset="-122"/>
                <a:cs typeface="Roboto" pitchFamily="34" charset="-120"/>
              </a:rPr>
              <a:t>requirement</a:t>
            </a:r>
            <a:pPr algn="l" indent="0" marL="0">
              <a:buNone/>
            </a:pPr>
            <a:r>
              <a:rPr lang="en-US" sz="1000" dirty="0">
                <a:solidFill>
                  <a:srgbClr val="374151"/>
                </a:solidFill>
                <a:latin typeface="Roboto" pitchFamily="34" charset="0"/>
                <a:ea typeface="Roboto" pitchFamily="34" charset="-122"/>
                <a:cs typeface="Roboto" pitchFamily="34" charset="-120"/>
              </a:rPr>
              <a:t> that necessitates it. </a:t>
            </a:r>
            <a:endParaRPr lang="en-US" sz="1000" dirty="0"/>
          </a:p>
        </p:txBody>
      </p:sp>
      <p:sp>
        <p:nvSpPr>
          <p:cNvPr id="32" name="Shape 21"/>
          <p:cNvSpPr/>
          <p:nvPr/>
        </p:nvSpPr>
        <p:spPr>
          <a:xfrm>
            <a:off x="5463540" y="3194914"/>
            <a:ext cx="6163056" cy="2048256"/>
          </a:xfrm>
          <a:prstGeom prst="roundRect">
            <a:avLst>
              <a:gd name="adj" fmla="val 1661"/>
            </a:avLst>
          </a:prstGeom>
          <a:solidFill>
            <a:srgbClr val="FFFFFF"/>
          </a:solidFill>
          <a:ln w="12700">
            <a:solidFill>
              <a:srgbClr val="E2E8F0"/>
            </a:solidFill>
            <a:prstDash val="solid"/>
          </a:ln>
        </p:spPr>
      </p:sp>
      <p:sp>
        <p:nvSpPr>
          <p:cNvPr id="33" name="Shape 22"/>
          <p:cNvSpPr/>
          <p:nvPr/>
        </p:nvSpPr>
        <p:spPr>
          <a:xfrm>
            <a:off x="5663794" y="3662172"/>
            <a:ext cx="5762549" cy="9144"/>
          </a:xfrm>
          <a:prstGeom prst="rect">
            <a:avLst/>
          </a:prstGeom>
          <a:solidFill>
            <a:srgbClr val="E5E7EB"/>
          </a:solidFill>
          <a:ln w="12700">
            <a:solidFill>
              <a:srgbClr val="E5E7EB">
                <a:alpha val="0"/>
              </a:srgbClr>
            </a:solidFill>
            <a:prstDash val="solid"/>
          </a:ln>
        </p:spPr>
      </p:sp>
      <p:sp>
        <p:nvSpPr>
          <p:cNvPr id="34" name="Text 23"/>
          <p:cNvSpPr txBox="1"/>
          <p:nvPr/>
        </p:nvSpPr>
        <p:spPr>
          <a:xfrm>
            <a:off x="5663794" y="3395167"/>
            <a:ext cx="5839358" cy="19202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F2937"/>
                </a:solidFill>
                <a:latin typeface="Roboto" pitchFamily="34" charset="0"/>
                <a:ea typeface="Roboto" pitchFamily="34" charset="-122"/>
                <a:cs typeface="Roboto" pitchFamily="34" charset="-120"/>
              </a:rPr>
              <a:t>Common Requirement Sources</a:t>
            </a:r>
            <a:endParaRPr lang="en-US" sz="1000" dirty="0"/>
          </a:p>
        </p:txBody>
      </p:sp>
      <p:pic>
        <p:nvPicPr>
          <p:cNvPr id="35" name="Image 9" descr="preencoded.png">    </p:cNvPr>
          <p:cNvPicPr>
            <a:picLocks noChangeAspect="1"/>
          </p:cNvPicPr>
          <p:nvPr/>
        </p:nvPicPr>
        <p:blipFill>
          <a:blip r:embed="rId11"/>
          <a:srcRect l="0" r="0" t="0" b="0"/>
          <a:stretch/>
        </p:blipFill>
        <p:spPr>
          <a:xfrm>
            <a:off x="5663794" y="3824021"/>
            <a:ext cx="152705" cy="152705"/>
          </a:xfrm>
          <a:prstGeom prst="rect">
            <a:avLst/>
          </a:prstGeom>
        </p:spPr>
      </p:pic>
      <p:sp>
        <p:nvSpPr>
          <p:cNvPr id="36" name="Text 24"/>
          <p:cNvSpPr txBox="1"/>
          <p:nvPr/>
        </p:nvSpPr>
        <p:spPr>
          <a:xfrm>
            <a:off x="5929884" y="3785616"/>
            <a:ext cx="1762963"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Laws &amp; Regulations</a:t>
            </a:r>
            <a:endParaRPr lang="en-US" sz="1000" dirty="0"/>
          </a:p>
        </p:txBody>
      </p:sp>
      <p:sp>
        <p:nvSpPr>
          <p:cNvPr id="37" name="Text 25"/>
          <p:cNvSpPr txBox="1"/>
          <p:nvPr/>
        </p:nvSpPr>
        <p:spPr>
          <a:xfrm>
            <a:off x="5929884" y="3975811"/>
            <a:ext cx="2007108"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FISMA, Privacy Act, HIPAA, GDPR</a:t>
            </a:r>
            <a:endParaRPr lang="en-US" sz="900" dirty="0"/>
          </a:p>
        </p:txBody>
      </p:sp>
      <p:pic>
        <p:nvPicPr>
          <p:cNvPr id="38" name="Image 10" descr="preencoded.png">    </p:cNvPr>
          <p:cNvPicPr>
            <a:picLocks noChangeAspect="1"/>
          </p:cNvPicPr>
          <p:nvPr/>
        </p:nvPicPr>
        <p:blipFill>
          <a:blip r:embed="rId12"/>
          <a:srcRect l="0" r="0" t="0" b="0"/>
          <a:stretch/>
        </p:blipFill>
        <p:spPr>
          <a:xfrm>
            <a:off x="5663794" y="4281221"/>
            <a:ext cx="152705" cy="152705"/>
          </a:xfrm>
          <a:prstGeom prst="rect">
            <a:avLst/>
          </a:prstGeom>
        </p:spPr>
      </p:pic>
      <p:sp>
        <p:nvSpPr>
          <p:cNvPr id="39" name="Text 26"/>
          <p:cNvSpPr txBox="1"/>
          <p:nvPr/>
        </p:nvSpPr>
        <p:spPr>
          <a:xfrm>
            <a:off x="5929884" y="4242816"/>
            <a:ext cx="2873045"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Directives &amp; Policies</a:t>
            </a:r>
            <a:endParaRPr lang="en-US" sz="1000" dirty="0"/>
          </a:p>
        </p:txBody>
      </p:sp>
      <p:sp>
        <p:nvSpPr>
          <p:cNvPr id="40" name="Text 27"/>
          <p:cNvSpPr txBox="1"/>
          <p:nvPr/>
        </p:nvSpPr>
        <p:spPr>
          <a:xfrm>
            <a:off x="5929884" y="4433011"/>
            <a:ext cx="3287268"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OMB Circular A-130, Executive Orders, Agency Policies</a:t>
            </a:r>
            <a:endParaRPr lang="en-US" sz="900" dirty="0"/>
          </a:p>
        </p:txBody>
      </p:sp>
      <p:pic>
        <p:nvPicPr>
          <p:cNvPr id="41" name="Image 11" descr="preencoded.png">    </p:cNvPr>
          <p:cNvPicPr>
            <a:picLocks noChangeAspect="1"/>
          </p:cNvPicPr>
          <p:nvPr/>
        </p:nvPicPr>
        <p:blipFill>
          <a:blip r:embed="rId13"/>
          <a:srcRect l="0" r="0" t="0" b="0"/>
          <a:stretch/>
        </p:blipFill>
        <p:spPr>
          <a:xfrm>
            <a:off x="5663794" y="4738421"/>
            <a:ext cx="152705" cy="152705"/>
          </a:xfrm>
          <a:prstGeom prst="rect">
            <a:avLst/>
          </a:prstGeom>
        </p:spPr>
      </p:pic>
      <p:sp>
        <p:nvSpPr>
          <p:cNvPr id="42" name="Text 28"/>
          <p:cNvSpPr txBox="1"/>
          <p:nvPr/>
        </p:nvSpPr>
        <p:spPr>
          <a:xfrm>
            <a:off x="5929884" y="4700016"/>
            <a:ext cx="304861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Mission/Business Needs</a:t>
            </a:r>
            <a:endParaRPr lang="en-US" sz="1000" dirty="0"/>
          </a:p>
        </p:txBody>
      </p:sp>
      <p:sp>
        <p:nvSpPr>
          <p:cNvPr id="43" name="Text 29"/>
          <p:cNvSpPr txBox="1"/>
          <p:nvPr/>
        </p:nvSpPr>
        <p:spPr>
          <a:xfrm>
            <a:off x="5929884" y="4890211"/>
            <a:ext cx="3488436"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Intellectual property protection, system availability targets</a:t>
            </a:r>
            <a:endParaRPr lang="en-US" sz="900" dirty="0"/>
          </a:p>
        </p:txBody>
      </p:sp>
      <p:sp>
        <p:nvSpPr>
          <p:cNvPr id="44" name="Shape 30"/>
          <p:cNvSpPr/>
          <p:nvPr/>
        </p:nvSpPr>
        <p:spPr>
          <a:xfrm>
            <a:off x="5463540" y="5394960"/>
            <a:ext cx="6163056" cy="972007"/>
          </a:xfrm>
          <a:prstGeom prst="roundRect">
            <a:avLst>
              <a:gd name="adj" fmla="val 7378"/>
            </a:avLst>
          </a:prstGeom>
          <a:solidFill>
            <a:srgbClr val="F9FAFB"/>
          </a:solidFill>
          <a:ln w="12700">
            <a:solidFill>
              <a:srgbClr val="E5E7EB"/>
            </a:solidFill>
            <a:prstDash val="solid"/>
          </a:ln>
        </p:spPr>
      </p:sp>
      <p:sp>
        <p:nvSpPr>
          <p:cNvPr id="45" name="Text 31"/>
          <p:cNvSpPr txBox="1"/>
          <p:nvPr/>
        </p:nvSpPr>
        <p:spPr>
          <a:xfrm>
            <a:off x="5586984" y="5519318"/>
            <a:ext cx="6029554" cy="152705"/>
          </a:xfrm>
          <a:prstGeom prst="rect">
            <a:avLst/>
          </a:prstGeom>
          <a:noFill/>
          <a:ln/>
        </p:spPr>
        <p:txBody>
          <a:bodyPr wrap="square" lIns="0" tIns="0" rIns="0" bIns="0" rtlCol="0" anchor="ctr"/>
          <a:lstStyle/>
          <a:p>
            <a:pPr algn="l" indent="0" marL="0">
              <a:buNone/>
            </a:pPr>
            <a:r>
              <a:rPr lang="en-US" sz="900" b="1" spc="22" kern="0" dirty="0">
                <a:solidFill>
                  <a:srgbClr val="6B7280"/>
                </a:solidFill>
                <a:latin typeface="Roboto" pitchFamily="34" charset="0"/>
                <a:ea typeface="Roboto" pitchFamily="34" charset="-122"/>
                <a:cs typeface="Roboto" pitchFamily="34" charset="-120"/>
              </a:rPr>
              <a:t>Practical Mapping Example</a:t>
            </a:r>
            <a:endParaRPr lang="en-US" sz="900" dirty="0"/>
          </a:p>
        </p:txBody>
      </p:sp>
      <p:sp>
        <p:nvSpPr>
          <p:cNvPr id="46" name="Shape 32"/>
          <p:cNvSpPr/>
          <p:nvPr/>
        </p:nvSpPr>
        <p:spPr>
          <a:xfrm>
            <a:off x="7549286" y="5747918"/>
            <a:ext cx="9144" cy="495605"/>
          </a:xfrm>
          <a:prstGeom prst="rect">
            <a:avLst/>
          </a:prstGeom>
          <a:solidFill>
            <a:srgbClr val="D1D5DB"/>
          </a:solidFill>
          <a:ln w="12700">
            <a:solidFill>
              <a:srgbClr val="D1D5DB">
                <a:alpha val="0"/>
              </a:srgbClr>
            </a:solidFill>
            <a:prstDash val="solid"/>
          </a:ln>
        </p:spPr>
      </p:sp>
      <p:sp>
        <p:nvSpPr>
          <p:cNvPr id="47" name="Text 33"/>
          <p:cNvSpPr txBox="1"/>
          <p:nvPr/>
        </p:nvSpPr>
        <p:spPr>
          <a:xfrm>
            <a:off x="5586984" y="5747918"/>
            <a:ext cx="196230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Requirement</a:t>
            </a:r>
            <a:endParaRPr lang="en-US" sz="1000" dirty="0"/>
          </a:p>
        </p:txBody>
      </p:sp>
      <p:sp>
        <p:nvSpPr>
          <p:cNvPr id="48" name="Text 34"/>
          <p:cNvSpPr txBox="1"/>
          <p:nvPr/>
        </p:nvSpPr>
        <p:spPr>
          <a:xfrm>
            <a:off x="5586984" y="5938114"/>
            <a:ext cx="1961388"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"Only authorized users may access the system."</a:t>
            </a:r>
            <a:endParaRPr lang="en-US" sz="900" dirty="0"/>
          </a:p>
        </p:txBody>
      </p:sp>
      <p:sp>
        <p:nvSpPr>
          <p:cNvPr id="49" name="Shape 35"/>
          <p:cNvSpPr/>
          <p:nvPr/>
        </p:nvSpPr>
        <p:spPr>
          <a:xfrm>
            <a:off x="9518904" y="5823814"/>
            <a:ext cx="9144" cy="342900"/>
          </a:xfrm>
          <a:prstGeom prst="rect">
            <a:avLst/>
          </a:prstGeom>
          <a:solidFill>
            <a:srgbClr val="D1D5DB"/>
          </a:solidFill>
          <a:ln w="12700">
            <a:solidFill>
              <a:srgbClr val="D1D5DB">
                <a:alpha val="0"/>
              </a:srgbClr>
            </a:solidFill>
            <a:prstDash val="solid"/>
          </a:ln>
        </p:spPr>
      </p:sp>
      <p:sp>
        <p:nvSpPr>
          <p:cNvPr id="50" name="Text 36"/>
          <p:cNvSpPr txBox="1"/>
          <p:nvPr/>
        </p:nvSpPr>
        <p:spPr>
          <a:xfrm>
            <a:off x="7633411" y="5823814"/>
            <a:ext cx="1886407" cy="191110"/>
          </a:xfrm>
          <a:prstGeom prst="rect">
            <a:avLst/>
          </a:prstGeom>
          <a:noFill/>
          <a:ln/>
        </p:spPr>
        <p:txBody>
          <a:bodyPr wrap="square" lIns="0" tIns="0" rIns="0" bIns="0" rtlCol="0" anchor="ctr"/>
          <a:lstStyle/>
          <a:p>
            <a:pPr algn="l" indent="0" marL="0">
              <a:buNone/>
            </a:pPr>
            <a:r>
              <a:rPr lang="en-US" sz="1000" b="1" dirty="0">
                <a:solidFill>
                  <a:srgbClr val="1E40AF"/>
                </a:solidFill>
                <a:latin typeface="Roboto" pitchFamily="34" charset="0"/>
                <a:ea typeface="Roboto" pitchFamily="34" charset="-122"/>
                <a:cs typeface="Roboto" pitchFamily="34" charset="-120"/>
              </a:rPr>
              <a:t>Candidate Control</a:t>
            </a:r>
            <a:endParaRPr lang="en-US" sz="1000" dirty="0"/>
          </a:p>
        </p:txBody>
      </p:sp>
      <p:sp>
        <p:nvSpPr>
          <p:cNvPr id="51" name="Text 37"/>
          <p:cNvSpPr txBox="1"/>
          <p:nvPr/>
        </p:nvSpPr>
        <p:spPr>
          <a:xfrm>
            <a:off x="7633411" y="6014009"/>
            <a:ext cx="1886407" cy="152705"/>
          </a:xfrm>
          <a:prstGeom prst="rect">
            <a:avLst/>
          </a:prstGeom>
          <a:noFill/>
          <a:ln/>
        </p:spPr>
        <p:txBody>
          <a:bodyPr wrap="square" lIns="0" tIns="0" rIns="0" bIns="0" rtlCol="0" anchor="ctr"/>
          <a:lstStyle/>
          <a:p>
            <a:pPr algn="l" indent="0" marL="0">
              <a:buNone/>
            </a:pPr>
            <a:r>
              <a:rPr lang="en-US" sz="900" dirty="0">
                <a:solidFill>
                  <a:srgbClr val="2563EB"/>
                </a:solidFill>
                <a:latin typeface="Roboto" pitchFamily="34" charset="0"/>
                <a:ea typeface="Roboto" pitchFamily="34" charset="-122"/>
                <a:cs typeface="Roboto" pitchFamily="34" charset="-120"/>
              </a:rPr>
              <a:t>AC-2: Account Management</a:t>
            </a:r>
            <a:endParaRPr lang="en-US" sz="900" dirty="0"/>
          </a:p>
        </p:txBody>
      </p:sp>
      <p:sp>
        <p:nvSpPr>
          <p:cNvPr id="52" name="Text 38"/>
          <p:cNvSpPr txBox="1"/>
          <p:nvPr/>
        </p:nvSpPr>
        <p:spPr>
          <a:xfrm>
            <a:off x="9603029" y="5747918"/>
            <a:ext cx="1972361" cy="191110"/>
          </a:xfrm>
          <a:prstGeom prst="rect">
            <a:avLst/>
          </a:prstGeom>
          <a:noFill/>
          <a:ln/>
        </p:spPr>
        <p:txBody>
          <a:bodyPr wrap="square" lIns="0" tIns="0" rIns="0" bIns="0" rtlCol="0" anchor="ctr"/>
          <a:lstStyle/>
          <a:p>
            <a:pPr algn="l" indent="0" marL="0">
              <a:buNone/>
            </a:pPr>
            <a:r>
              <a:rPr lang="en-US" sz="1000" b="1" dirty="0">
                <a:solidFill>
                  <a:srgbClr val="065F46"/>
                </a:solidFill>
                <a:latin typeface="Roboto" pitchFamily="34" charset="0"/>
                <a:ea typeface="Roboto" pitchFamily="34" charset="-122"/>
                <a:cs typeface="Roboto" pitchFamily="34" charset="-120"/>
              </a:rPr>
              <a:t>Implementation</a:t>
            </a:r>
            <a:endParaRPr lang="en-US" sz="1000" dirty="0"/>
          </a:p>
        </p:txBody>
      </p:sp>
      <p:sp>
        <p:nvSpPr>
          <p:cNvPr id="53" name="Text 39"/>
          <p:cNvSpPr txBox="1"/>
          <p:nvPr/>
        </p:nvSpPr>
        <p:spPr>
          <a:xfrm>
            <a:off x="9603029" y="5938114"/>
            <a:ext cx="1971446" cy="305410"/>
          </a:xfrm>
          <a:prstGeom prst="rect">
            <a:avLst/>
          </a:prstGeom>
          <a:noFill/>
          <a:ln/>
        </p:spPr>
        <p:txBody>
          <a:bodyPr wrap="square" lIns="0" tIns="0" rIns="0" bIns="0" rtlCol="0" anchor="t"/>
          <a:lstStyle/>
          <a:p>
            <a:pPr algn="l" indent="0" marL="0">
              <a:buNone/>
            </a:pPr>
            <a:r>
              <a:rPr lang="en-US" sz="900" dirty="0">
                <a:solidFill>
                  <a:srgbClr val="059669"/>
                </a:solidFill>
                <a:latin typeface="Roboto" pitchFamily="34" charset="0"/>
                <a:ea typeface="Roboto" pitchFamily="34" charset="-122"/>
                <a:cs typeface="Roboto" pitchFamily="34" charset="-120"/>
              </a:rPr>
              <a:t>AD integration with automated provisioning</a:t>
            </a:r>
            <a:endParaRPr lang="en-US" sz="900" dirty="0"/>
          </a:p>
        </p:txBody>
      </p:sp>
      <p:sp>
        <p:nvSpPr>
          <p:cNvPr id="54" name="Shape 40"/>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5" name="Shape 41"/>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56" name="Image 12" descr="preencoded.png">    </p:cNvPr>
          <p:cNvPicPr>
            <a:picLocks noChangeAspect="1"/>
          </p:cNvPicPr>
          <p:nvPr/>
        </p:nvPicPr>
        <p:blipFill>
          <a:blip r:embed="rId14"/>
          <a:srcRect l="-33" r="-33" t="0" b="0"/>
          <a:stretch/>
        </p:blipFill>
        <p:spPr>
          <a:xfrm>
            <a:off x="571500" y="286207"/>
            <a:ext cx="171907" cy="152705"/>
          </a:xfrm>
          <a:prstGeom prst="rect">
            <a:avLst/>
          </a:prstGeom>
        </p:spPr>
      </p:pic>
      <p:sp>
        <p:nvSpPr>
          <p:cNvPr id="57" name="Text 42"/>
          <p:cNvSpPr txBox="1"/>
          <p:nvPr/>
        </p:nvSpPr>
        <p:spPr>
          <a:xfrm>
            <a:off x="819302" y="286207"/>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58" name="Text 43"/>
          <p:cNvSpPr txBox="1"/>
          <p:nvPr/>
        </p:nvSpPr>
        <p:spPr>
          <a:xfrm>
            <a:off x="571500" y="476402"/>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From Requirements to Controls</a:t>
            </a:r>
            <a:endParaRPr lang="en-US" sz="2700" dirty="0"/>
          </a:p>
        </p:txBody>
      </p:sp>
      <p:sp>
        <p:nvSpPr>
          <p:cNvPr id="59" name="Text 44"/>
          <p:cNvSpPr txBox="1"/>
          <p:nvPr/>
        </p:nvSpPr>
        <p:spPr>
          <a:xfrm>
            <a:off x="10099548" y="362102"/>
            <a:ext cx="1530706"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a:t>
            </a:r>
            <a:endParaRPr lang="en-US" sz="1000" dirty="0"/>
          </a:p>
        </p:txBody>
      </p:sp>
      <p:sp>
        <p:nvSpPr>
          <p:cNvPr id="60" name="Text 45"/>
          <p:cNvSpPr txBox="1"/>
          <p:nvPr/>
        </p:nvSpPr>
        <p:spPr>
          <a:xfrm>
            <a:off x="10160813" y="552298"/>
            <a:ext cx="1469441"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Mapping Process</a:t>
            </a:r>
            <a:endParaRPr lang="en-US" sz="1200" dirty="0"/>
          </a:p>
        </p:txBody>
      </p:sp>
      <p:sp>
        <p:nvSpPr>
          <p:cNvPr id="61" name="Shape 46"/>
          <p:cNvSpPr/>
          <p:nvPr/>
        </p:nvSpPr>
        <p:spPr>
          <a:xfrm>
            <a:off x="0" y="7071055"/>
            <a:ext cx="12191695" cy="200254"/>
          </a:xfrm>
          <a:prstGeom prst="rect">
            <a:avLst/>
          </a:prstGeom>
          <a:solidFill>
            <a:srgbClr val="F1F5F9"/>
          </a:solidFill>
          <a:ln/>
        </p:spPr>
      </p:sp>
      <p:sp>
        <p:nvSpPr>
          <p:cNvPr id="62" name="Shape 47"/>
          <p:cNvSpPr/>
          <p:nvPr/>
        </p:nvSpPr>
        <p:spPr>
          <a:xfrm>
            <a:off x="0" y="7071055"/>
            <a:ext cx="12191695" cy="9144"/>
          </a:xfrm>
          <a:prstGeom prst="rect">
            <a:avLst/>
          </a:prstGeom>
          <a:solidFill>
            <a:srgbClr val="E2E8F0"/>
          </a:solidFill>
          <a:ln w="12700">
            <a:solidFill>
              <a:srgbClr val="E2E8F0">
                <a:alpha val="0"/>
              </a:srgbClr>
            </a:solidFill>
            <a:prstDash val="solid"/>
          </a:ln>
        </p:spPr>
      </p:sp>
      <p:sp>
        <p:nvSpPr>
          <p:cNvPr id="63" name="Text 48"/>
          <p:cNvSpPr txBox="1"/>
          <p:nvPr/>
        </p:nvSpPr>
        <p:spPr>
          <a:xfrm>
            <a:off x="571500" y="708111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4" name="Text 49"/>
          <p:cNvSpPr txBox="1"/>
          <p:nvPr/>
        </p:nvSpPr>
        <p:spPr>
          <a:xfrm>
            <a:off x="11177626" y="708111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24</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524805"/>
          </a:xfrm>
          <a:prstGeom prst="rect">
            <a:avLst/>
          </a:prstGeom>
          <a:solidFill>
            <a:srgbClr val="F8FAFC"/>
          </a:solidFill>
          <a:ln w="12700">
            <a:solidFill>
              <a:srgbClr val="FFFFFF">
                <a:alpha val="0"/>
              </a:srgbClr>
            </a:solidFill>
            <a:prstDash val="solid"/>
          </a:ln>
        </p:spPr>
      </p:sp>
      <p:sp>
        <p:nvSpPr>
          <p:cNvPr id="5" name="Text 3"/>
          <p:cNvSpPr txBox="1"/>
          <p:nvPr/>
        </p:nvSpPr>
        <p:spPr>
          <a:xfrm>
            <a:off x="514807" y="1333195"/>
            <a:ext cx="111639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From initial categorization to a fully documented System Security Plan (SSP)</a:t>
            </a:r>
            <a:endParaRPr lang="en-US" sz="1300" dirty="0"/>
          </a:p>
        </p:txBody>
      </p:sp>
      <p:pic>
        <p:nvPicPr>
          <p:cNvPr id="6" name="Image 0" descr="preencoded.png">    </p:cNvPr>
          <p:cNvPicPr>
            <a:picLocks noChangeAspect="1"/>
          </p:cNvPicPr>
          <p:nvPr/>
        </p:nvPicPr>
        <p:blipFill>
          <a:blip r:embed="rId1"/>
          <a:srcRect l="-20" r="-20" t="0" b="0"/>
          <a:stretch/>
        </p:blipFill>
        <p:spPr>
          <a:xfrm>
            <a:off x="571500" y="5309921"/>
            <a:ext cx="11048695" cy="785470"/>
          </a:xfrm>
          <a:prstGeom prst="rect">
            <a:avLst/>
          </a:prstGeom>
        </p:spPr>
      </p:pic>
      <p:sp>
        <p:nvSpPr>
          <p:cNvPr id="7" name="Shape 4"/>
          <p:cNvSpPr/>
          <p:nvPr/>
        </p:nvSpPr>
        <p:spPr>
          <a:xfrm>
            <a:off x="733349" y="5471770"/>
            <a:ext cx="371246" cy="466344"/>
          </a:xfrm>
          <a:prstGeom prst="roundRect">
            <a:avLst>
              <a:gd name="adj" fmla="val 246306"/>
            </a:avLst>
          </a:prstGeom>
          <a:solidFill>
            <a:srgbClr val="DBEAFE"/>
          </a:solidFill>
          <a:ln w="12700">
            <a:solidFill>
              <a:srgbClr val="FFFFFF">
                <a:alpha val="0"/>
              </a:srgbClr>
            </a:solidFill>
            <a:prstDash val="solid"/>
          </a:ln>
        </p:spPr>
      </p:sp>
      <p:pic>
        <p:nvPicPr>
          <p:cNvPr id="8" name="Image 1" descr="preencoded.png">    </p:cNvPr>
          <p:cNvPicPr>
            <a:picLocks noChangeAspect="1"/>
          </p:cNvPicPr>
          <p:nvPr/>
        </p:nvPicPr>
        <p:blipFill>
          <a:blip r:embed="rId2"/>
          <a:srcRect l="0" r="0" t="0" b="0"/>
          <a:stretch/>
        </p:blipFill>
        <p:spPr>
          <a:xfrm>
            <a:off x="847649" y="5586070"/>
            <a:ext cx="142646" cy="190195"/>
          </a:xfrm>
          <a:prstGeom prst="rect">
            <a:avLst/>
          </a:prstGeom>
        </p:spPr>
      </p:pic>
      <p:sp>
        <p:nvSpPr>
          <p:cNvPr id="9" name="Text 5"/>
          <p:cNvSpPr txBox="1"/>
          <p:nvPr/>
        </p:nvSpPr>
        <p:spPr>
          <a:xfrm>
            <a:off x="1257300" y="5512918"/>
            <a:ext cx="79726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Key Takeaway</a:t>
            </a:r>
            <a:endParaRPr lang="en-US" sz="1000" dirty="0"/>
          </a:p>
        </p:txBody>
      </p:sp>
      <p:sp>
        <p:nvSpPr>
          <p:cNvPr id="10" name="Text 6"/>
          <p:cNvSpPr txBox="1"/>
          <p:nvPr/>
        </p:nvSpPr>
        <p:spPr>
          <a:xfrm>
            <a:off x="1257300" y="5741518"/>
            <a:ext cx="8544154"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Control selection is an iterative process, not a one-time checklist. Tailoring ensures the controls match the specific risk profile and operational environment.</a:t>
            </a:r>
            <a:endParaRPr lang="en-US" sz="900" dirty="0"/>
          </a:p>
        </p:txBody>
      </p:sp>
      <p:sp>
        <p:nvSpPr>
          <p:cNvPr id="11" name="Text 7"/>
          <p:cNvSpPr txBox="1"/>
          <p:nvPr/>
        </p:nvSpPr>
        <p:spPr>
          <a:xfrm>
            <a:off x="10085832" y="5531206"/>
            <a:ext cx="1381658" cy="152705"/>
          </a:xfrm>
          <a:prstGeom prst="rect">
            <a:avLst/>
          </a:prstGeom>
          <a:noFill/>
          <a:ln/>
        </p:spPr>
        <p:txBody>
          <a:bodyPr wrap="square" lIns="0" tIns="0" rIns="0" bIns="0" rtlCol="0" anchor="ctr"/>
          <a:lstStyle/>
          <a:p>
            <a:pPr algn="r" indent="0" marL="0">
              <a:buNone/>
            </a:pPr>
            <a:r>
              <a:rPr lang="en-US" sz="900" b="1" spc="22" kern="0" dirty="0">
                <a:solidFill>
                  <a:srgbClr val="9CA3AF"/>
                </a:solidFill>
                <a:latin typeface="Roboto" pitchFamily="34" charset="0"/>
                <a:ea typeface="Roboto" pitchFamily="34" charset="-122"/>
                <a:cs typeface="Roboto" pitchFamily="34" charset="-120"/>
              </a:rPr>
              <a:t>Selection Phase</a:t>
            </a:r>
            <a:endParaRPr lang="en-US" sz="900" dirty="0"/>
          </a:p>
        </p:txBody>
      </p:sp>
      <p:sp>
        <p:nvSpPr>
          <p:cNvPr id="12" name="Text 8"/>
          <p:cNvSpPr txBox="1"/>
          <p:nvPr/>
        </p:nvSpPr>
        <p:spPr>
          <a:xfrm>
            <a:off x="9913925" y="5683910"/>
            <a:ext cx="1553566" cy="191110"/>
          </a:xfrm>
          <a:prstGeom prst="rect">
            <a:avLst/>
          </a:prstGeom>
          <a:noFill/>
          <a:ln/>
        </p:spPr>
        <p:txBody>
          <a:bodyPr wrap="square" lIns="0" tIns="0" rIns="0" bIns="0" rtlCol="0" anchor="ctr"/>
          <a:lstStyle/>
          <a:p>
            <a:pPr algn="r" indent="0" marL="0">
              <a:buNone/>
            </a:pPr>
            <a:r>
              <a:rPr lang="en-US" sz="1000" b="1" dirty="0">
                <a:solidFill>
                  <a:srgbClr val="1E40AF"/>
                </a:solidFill>
                <a:latin typeface="Roboto" pitchFamily="34" charset="0"/>
                <a:ea typeface="Roboto" pitchFamily="34" charset="-122"/>
                <a:cs typeface="Roboto" pitchFamily="34" charset="-120"/>
              </a:rPr>
              <a:t>Critical Planning Step</a:t>
            </a:r>
            <a:endParaRPr lang="en-US" sz="1000" dirty="0"/>
          </a:p>
        </p:txBody>
      </p:sp>
      <p:sp>
        <p:nvSpPr>
          <p:cNvPr id="13" name="Shape 9"/>
          <p:cNvSpPr/>
          <p:nvPr/>
        </p:nvSpPr>
        <p:spPr>
          <a:xfrm>
            <a:off x="0" y="6476695"/>
            <a:ext cx="12191695" cy="381305"/>
          </a:xfrm>
          <a:prstGeom prst="rect">
            <a:avLst/>
          </a:prstGeom>
          <a:solidFill>
            <a:srgbClr val="F1F5F9"/>
          </a:solidFill>
          <a:ln/>
        </p:spPr>
      </p:sp>
      <p:sp>
        <p:nvSpPr>
          <p:cNvPr id="14" name="Shape 10"/>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15" name="Text 11"/>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16" name="Text 12"/>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25</a:t>
            </a:r>
            <a:endParaRPr lang="en-US" sz="900" dirty="0"/>
          </a:p>
        </p:txBody>
      </p:sp>
      <p:pic>
        <p:nvPicPr>
          <p:cNvPr id="17" name="Image 2" descr="preencoded.png">    </p:cNvPr>
          <p:cNvPicPr>
            <a:picLocks noChangeAspect="1"/>
          </p:cNvPicPr>
          <p:nvPr/>
        </p:nvPicPr>
        <p:blipFill>
          <a:blip r:embed="rId3"/>
          <a:srcRect l="0" r="0" t="-402" b="-402"/>
          <a:stretch/>
        </p:blipFill>
        <p:spPr>
          <a:xfrm>
            <a:off x="1429207" y="2400300"/>
            <a:ext cx="9334195" cy="38405"/>
          </a:xfrm>
          <a:prstGeom prst="rect">
            <a:avLst/>
          </a:prstGeom>
        </p:spPr>
      </p:pic>
      <p:sp>
        <p:nvSpPr>
          <p:cNvPr id="18" name="Shape 13"/>
          <p:cNvSpPr/>
          <p:nvPr/>
        </p:nvSpPr>
        <p:spPr>
          <a:xfrm>
            <a:off x="666598" y="3357677"/>
            <a:ext cx="1714500" cy="1266444"/>
          </a:xfrm>
          <a:prstGeom prst="roundRect">
            <a:avLst>
              <a:gd name="adj" fmla="val 4343"/>
            </a:avLst>
          </a:prstGeom>
          <a:solidFill>
            <a:srgbClr val="FFFFFF"/>
          </a:solidFill>
          <a:ln/>
          <a:effectLst>
            <a:outerShdw sx="100000" sy="100000" kx="0" ky="0" algn="bl" rotWithShape="0" blurRad="63500" dist="38100" dir="16200000">
              <a:srgbClr val="000000">
                <a:alpha val="10000"/>
              </a:srgbClr>
            </a:outerShdw>
          </a:effectLst>
        </p:spPr>
      </p:sp>
      <p:sp>
        <p:nvSpPr>
          <p:cNvPr id="19" name="Shape 14"/>
          <p:cNvSpPr/>
          <p:nvPr/>
        </p:nvSpPr>
        <p:spPr>
          <a:xfrm>
            <a:off x="666598" y="3357677"/>
            <a:ext cx="1714500" cy="38405"/>
          </a:xfrm>
          <a:prstGeom prst="roundRect">
            <a:avLst>
              <a:gd name="adj" fmla="val 143214"/>
            </a:avLst>
          </a:prstGeom>
          <a:solidFill>
            <a:srgbClr val="64748B"/>
          </a:solidFill>
          <a:ln w="12700">
            <a:solidFill>
              <a:srgbClr val="64748B">
                <a:alpha val="0"/>
              </a:srgbClr>
            </a:solidFill>
            <a:prstDash val="solid"/>
          </a:ln>
        </p:spPr>
      </p:sp>
      <p:sp>
        <p:nvSpPr>
          <p:cNvPr id="20" name="Text 15"/>
          <p:cNvSpPr txBox="1"/>
          <p:nvPr/>
        </p:nvSpPr>
        <p:spPr>
          <a:xfrm>
            <a:off x="743407" y="3509467"/>
            <a:ext cx="15627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Categorize</a:t>
            </a:r>
            <a:endParaRPr lang="en-US" sz="1200" dirty="0"/>
          </a:p>
        </p:txBody>
      </p:sp>
      <p:sp>
        <p:nvSpPr>
          <p:cNvPr id="21" name="Text 16"/>
          <p:cNvSpPr txBox="1"/>
          <p:nvPr/>
        </p:nvSpPr>
        <p:spPr>
          <a:xfrm>
            <a:off x="751637" y="3795674"/>
            <a:ext cx="1546250" cy="514807"/>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Determine CIA impact levels (Low, Mod, High) per FIPS 199.</a:t>
            </a:r>
            <a:endParaRPr lang="en-US" sz="900" dirty="0"/>
          </a:p>
        </p:txBody>
      </p:sp>
      <p:sp>
        <p:nvSpPr>
          <p:cNvPr id="22" name="Shape 17"/>
          <p:cNvSpPr/>
          <p:nvPr/>
        </p:nvSpPr>
        <p:spPr>
          <a:xfrm>
            <a:off x="1138428" y="4307738"/>
            <a:ext cx="771754" cy="200254"/>
          </a:xfrm>
          <a:prstGeom prst="roundRect">
            <a:avLst>
              <a:gd name="adj" fmla="val 86975"/>
            </a:avLst>
          </a:prstGeom>
          <a:solidFill>
            <a:srgbClr val="F1F5F9"/>
          </a:solidFill>
          <a:ln w="12700">
            <a:solidFill>
              <a:srgbClr val="FFFFFF">
                <a:alpha val="0"/>
              </a:srgbClr>
            </a:solidFill>
            <a:prstDash val="solid"/>
          </a:ln>
        </p:spPr>
      </p:sp>
      <p:sp>
        <p:nvSpPr>
          <p:cNvPr id="23" name="Text 18"/>
          <p:cNvSpPr txBox="1"/>
          <p:nvPr/>
        </p:nvSpPr>
        <p:spPr>
          <a:xfrm>
            <a:off x="1100023" y="4307738"/>
            <a:ext cx="848563"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475569"/>
                </a:solidFill>
                <a:latin typeface="Roboto" pitchFamily="34" charset="0"/>
                <a:ea typeface="Roboto" pitchFamily="34" charset="-122"/>
                <a:cs typeface="Roboto" pitchFamily="34" charset="-120"/>
              </a:rPr>
              <a:t>FIPS 199/200</a:t>
            </a:r>
            <a:endParaRPr lang="en-US" sz="800" dirty="0"/>
          </a:p>
        </p:txBody>
      </p:sp>
      <p:pic>
        <p:nvPicPr>
          <p:cNvPr id="24" name="Image 3" descr="preencoded.png">    </p:cNvPr>
          <p:cNvPicPr>
            <a:picLocks noChangeAspect="1"/>
          </p:cNvPicPr>
          <p:nvPr/>
        </p:nvPicPr>
        <p:blipFill>
          <a:blip r:embed="rId4"/>
          <a:srcRect l="0" r="0" t="0" b="0"/>
          <a:stretch/>
        </p:blipFill>
        <p:spPr>
          <a:xfrm>
            <a:off x="1143000" y="2404872"/>
            <a:ext cx="761695" cy="761695"/>
          </a:xfrm>
          <a:prstGeom prst="rect">
            <a:avLst/>
          </a:prstGeom>
        </p:spPr>
      </p:pic>
      <p:pic>
        <p:nvPicPr>
          <p:cNvPr id="25" name="Image 4" descr="preencoded.png">    </p:cNvPr>
          <p:cNvPicPr>
            <a:picLocks noChangeAspect="1"/>
          </p:cNvPicPr>
          <p:nvPr/>
        </p:nvPicPr>
        <p:blipFill>
          <a:blip r:embed="rId5"/>
          <a:srcRect l="0" r="0" t="0" b="0"/>
          <a:stretch/>
        </p:blipFill>
        <p:spPr>
          <a:xfrm>
            <a:off x="1386230" y="2648102"/>
            <a:ext cx="276149" cy="276149"/>
          </a:xfrm>
          <a:prstGeom prst="rect">
            <a:avLst/>
          </a:prstGeom>
        </p:spPr>
      </p:pic>
      <p:sp>
        <p:nvSpPr>
          <p:cNvPr id="26" name="Text 19"/>
          <p:cNvSpPr txBox="1"/>
          <p:nvPr/>
        </p:nvSpPr>
        <p:spPr>
          <a:xfrm>
            <a:off x="1647749" y="239481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1</a:t>
            </a:r>
            <a:endParaRPr lang="en-US" sz="900" dirty="0"/>
          </a:p>
        </p:txBody>
      </p:sp>
      <p:pic>
        <p:nvPicPr>
          <p:cNvPr id="27" name="Image 5" descr="preencoded.png">    </p:cNvPr>
          <p:cNvPicPr>
            <a:picLocks noChangeAspect="1"/>
          </p:cNvPicPr>
          <p:nvPr/>
        </p:nvPicPr>
        <p:blipFill>
          <a:blip r:embed="rId6"/>
          <a:srcRect l="-505" r="-505" t="0" b="0"/>
          <a:stretch/>
        </p:blipFill>
        <p:spPr>
          <a:xfrm>
            <a:off x="2505456" y="2690165"/>
            <a:ext cx="114300" cy="181051"/>
          </a:xfrm>
          <a:prstGeom prst="rect">
            <a:avLst/>
          </a:prstGeom>
        </p:spPr>
      </p:pic>
      <p:sp>
        <p:nvSpPr>
          <p:cNvPr id="28" name="Shape 20"/>
          <p:cNvSpPr/>
          <p:nvPr/>
        </p:nvSpPr>
        <p:spPr>
          <a:xfrm>
            <a:off x="2495398" y="3357677"/>
            <a:ext cx="1714500" cy="1266444"/>
          </a:xfrm>
          <a:prstGeom prst="roundRect">
            <a:avLst>
              <a:gd name="adj" fmla="val 4343"/>
            </a:avLst>
          </a:prstGeom>
          <a:solidFill>
            <a:srgbClr val="FFFFFF"/>
          </a:solidFill>
          <a:ln/>
          <a:effectLst>
            <a:outerShdw sx="100000" sy="100000" kx="0" ky="0" algn="bl" rotWithShape="0" blurRad="63500" dist="38100" dir="16200000">
              <a:srgbClr val="000000">
                <a:alpha val="10000"/>
              </a:srgbClr>
            </a:outerShdw>
          </a:effectLst>
        </p:spPr>
      </p:sp>
      <p:sp>
        <p:nvSpPr>
          <p:cNvPr id="29" name="Shape 21"/>
          <p:cNvSpPr/>
          <p:nvPr/>
        </p:nvSpPr>
        <p:spPr>
          <a:xfrm>
            <a:off x="2495398" y="3357677"/>
            <a:ext cx="1714500" cy="38405"/>
          </a:xfrm>
          <a:prstGeom prst="roundRect">
            <a:avLst>
              <a:gd name="adj" fmla="val 143214"/>
            </a:avLst>
          </a:prstGeom>
          <a:solidFill>
            <a:srgbClr val="3B82F6"/>
          </a:solidFill>
          <a:ln w="12700">
            <a:solidFill>
              <a:srgbClr val="3B82F6">
                <a:alpha val="0"/>
              </a:srgbClr>
            </a:solidFill>
            <a:prstDash val="solid"/>
          </a:ln>
        </p:spPr>
      </p:sp>
      <p:sp>
        <p:nvSpPr>
          <p:cNvPr id="30" name="Text 22"/>
          <p:cNvSpPr txBox="1"/>
          <p:nvPr/>
        </p:nvSpPr>
        <p:spPr>
          <a:xfrm>
            <a:off x="2572207" y="3509467"/>
            <a:ext cx="15627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Select Baseline</a:t>
            </a:r>
            <a:endParaRPr lang="en-US" sz="1200" dirty="0"/>
          </a:p>
        </p:txBody>
      </p:sp>
      <p:sp>
        <p:nvSpPr>
          <p:cNvPr id="31" name="Text 23"/>
          <p:cNvSpPr txBox="1"/>
          <p:nvPr/>
        </p:nvSpPr>
        <p:spPr>
          <a:xfrm>
            <a:off x="2580437" y="3795674"/>
            <a:ext cx="1546250" cy="514807"/>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Choose initial control set (L/M/H + Privacy) as starting point.</a:t>
            </a:r>
            <a:endParaRPr lang="en-US" sz="900" dirty="0"/>
          </a:p>
        </p:txBody>
      </p:sp>
      <p:sp>
        <p:nvSpPr>
          <p:cNvPr id="32" name="Shape 24"/>
          <p:cNvSpPr/>
          <p:nvPr/>
        </p:nvSpPr>
        <p:spPr>
          <a:xfrm>
            <a:off x="3007462" y="4307738"/>
            <a:ext cx="694944" cy="200254"/>
          </a:xfrm>
          <a:prstGeom prst="roundRect">
            <a:avLst>
              <a:gd name="adj" fmla="val 86975"/>
            </a:avLst>
          </a:prstGeom>
          <a:solidFill>
            <a:srgbClr val="EFF6FF"/>
          </a:solidFill>
          <a:ln w="12700">
            <a:solidFill>
              <a:srgbClr val="FFFFFF">
                <a:alpha val="0"/>
              </a:srgbClr>
            </a:solidFill>
            <a:prstDash val="solid"/>
          </a:ln>
        </p:spPr>
      </p:sp>
      <p:sp>
        <p:nvSpPr>
          <p:cNvPr id="33" name="Text 25"/>
          <p:cNvSpPr txBox="1"/>
          <p:nvPr/>
        </p:nvSpPr>
        <p:spPr>
          <a:xfrm>
            <a:off x="2969057" y="4307738"/>
            <a:ext cx="771754"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1D4ED8"/>
                </a:solidFill>
                <a:latin typeface="Roboto" pitchFamily="34" charset="0"/>
                <a:ea typeface="Roboto" pitchFamily="34" charset="-122"/>
                <a:cs typeface="Roboto" pitchFamily="34" charset="-120"/>
              </a:rPr>
              <a:t>SP 800-53B</a:t>
            </a:r>
            <a:endParaRPr lang="en-US" sz="800" dirty="0"/>
          </a:p>
        </p:txBody>
      </p:sp>
      <p:pic>
        <p:nvPicPr>
          <p:cNvPr id="34" name="Image 6" descr="preencoded.png">    </p:cNvPr>
          <p:cNvPicPr>
            <a:picLocks noChangeAspect="1"/>
          </p:cNvPicPr>
          <p:nvPr/>
        </p:nvPicPr>
        <p:blipFill>
          <a:blip r:embed="rId7"/>
          <a:srcRect l="0" r="0" t="0" b="0"/>
          <a:stretch/>
        </p:blipFill>
        <p:spPr>
          <a:xfrm>
            <a:off x="2971800" y="2404872"/>
            <a:ext cx="761695" cy="761695"/>
          </a:xfrm>
          <a:prstGeom prst="rect">
            <a:avLst/>
          </a:prstGeom>
        </p:spPr>
      </p:pic>
      <p:pic>
        <p:nvPicPr>
          <p:cNvPr id="35" name="Image 7" descr="preencoded.png">    </p:cNvPr>
          <p:cNvPicPr>
            <a:picLocks noChangeAspect="1"/>
          </p:cNvPicPr>
          <p:nvPr/>
        </p:nvPicPr>
        <p:blipFill>
          <a:blip r:embed="rId8"/>
          <a:srcRect l="0" r="0" t="-1013" b="-1013"/>
          <a:stretch/>
        </p:blipFill>
        <p:spPr>
          <a:xfrm>
            <a:off x="3200400" y="2648102"/>
            <a:ext cx="304495" cy="276149"/>
          </a:xfrm>
          <a:prstGeom prst="rect">
            <a:avLst/>
          </a:prstGeom>
        </p:spPr>
      </p:pic>
      <p:sp>
        <p:nvSpPr>
          <p:cNvPr id="36" name="Text 26"/>
          <p:cNvSpPr txBox="1"/>
          <p:nvPr/>
        </p:nvSpPr>
        <p:spPr>
          <a:xfrm>
            <a:off x="3476549" y="239481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2</a:t>
            </a:r>
            <a:endParaRPr lang="en-US" sz="900" dirty="0"/>
          </a:p>
        </p:txBody>
      </p:sp>
      <p:pic>
        <p:nvPicPr>
          <p:cNvPr id="37" name="Image 8" descr="preencoded.png">    </p:cNvPr>
          <p:cNvPicPr>
            <a:picLocks noChangeAspect="1"/>
          </p:cNvPicPr>
          <p:nvPr/>
        </p:nvPicPr>
        <p:blipFill>
          <a:blip r:embed="rId9"/>
          <a:srcRect l="-505" r="-505" t="0" b="0"/>
          <a:stretch/>
        </p:blipFill>
        <p:spPr>
          <a:xfrm>
            <a:off x="4334256" y="2690165"/>
            <a:ext cx="114300" cy="181051"/>
          </a:xfrm>
          <a:prstGeom prst="rect">
            <a:avLst/>
          </a:prstGeom>
        </p:spPr>
      </p:pic>
      <p:sp>
        <p:nvSpPr>
          <p:cNvPr id="38" name="Shape 27"/>
          <p:cNvSpPr/>
          <p:nvPr/>
        </p:nvSpPr>
        <p:spPr>
          <a:xfrm>
            <a:off x="4324198" y="3357677"/>
            <a:ext cx="1714500" cy="1266444"/>
          </a:xfrm>
          <a:prstGeom prst="roundRect">
            <a:avLst>
              <a:gd name="adj" fmla="val 4343"/>
            </a:avLst>
          </a:prstGeom>
          <a:solidFill>
            <a:srgbClr val="FFFFFF"/>
          </a:solidFill>
          <a:ln/>
          <a:effectLst>
            <a:outerShdw sx="100000" sy="100000" kx="0" ky="0" algn="bl" rotWithShape="0" blurRad="63500" dist="38100" dir="16200000">
              <a:srgbClr val="000000">
                <a:alpha val="10000"/>
              </a:srgbClr>
            </a:outerShdw>
          </a:effectLst>
        </p:spPr>
      </p:sp>
      <p:sp>
        <p:nvSpPr>
          <p:cNvPr id="39" name="Shape 28"/>
          <p:cNvSpPr/>
          <p:nvPr/>
        </p:nvSpPr>
        <p:spPr>
          <a:xfrm>
            <a:off x="4324198" y="3357677"/>
            <a:ext cx="1714500" cy="38405"/>
          </a:xfrm>
          <a:prstGeom prst="roundRect">
            <a:avLst>
              <a:gd name="adj" fmla="val 143214"/>
            </a:avLst>
          </a:prstGeom>
          <a:solidFill>
            <a:srgbClr val="8B5CF6"/>
          </a:solidFill>
          <a:ln w="12700">
            <a:solidFill>
              <a:srgbClr val="8B5CF6">
                <a:alpha val="0"/>
              </a:srgbClr>
            </a:solidFill>
            <a:prstDash val="solid"/>
          </a:ln>
        </p:spPr>
      </p:sp>
      <p:sp>
        <p:nvSpPr>
          <p:cNvPr id="40" name="Text 29"/>
          <p:cNvSpPr txBox="1"/>
          <p:nvPr/>
        </p:nvSpPr>
        <p:spPr>
          <a:xfrm>
            <a:off x="4401007" y="3509467"/>
            <a:ext cx="15627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Tailor</a:t>
            </a:r>
            <a:endParaRPr lang="en-US" sz="1200" dirty="0"/>
          </a:p>
        </p:txBody>
      </p:sp>
      <p:sp>
        <p:nvSpPr>
          <p:cNvPr id="41" name="Text 30"/>
          <p:cNvSpPr txBox="1"/>
          <p:nvPr/>
        </p:nvSpPr>
        <p:spPr>
          <a:xfrm>
            <a:off x="4409237" y="3795674"/>
            <a:ext cx="1546250" cy="514807"/>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Scope, add overlays, and select compensating controls.</a:t>
            </a:r>
            <a:endParaRPr lang="en-US" sz="900" dirty="0"/>
          </a:p>
        </p:txBody>
      </p:sp>
      <p:sp>
        <p:nvSpPr>
          <p:cNvPr id="42" name="Shape 31"/>
          <p:cNvSpPr/>
          <p:nvPr/>
        </p:nvSpPr>
        <p:spPr>
          <a:xfrm>
            <a:off x="4702759" y="4307738"/>
            <a:ext cx="961949" cy="200254"/>
          </a:xfrm>
          <a:prstGeom prst="roundRect">
            <a:avLst>
              <a:gd name="adj" fmla="val 86975"/>
            </a:avLst>
          </a:prstGeom>
          <a:solidFill>
            <a:srgbClr val="F5F3FF"/>
          </a:solidFill>
          <a:ln w="12700">
            <a:solidFill>
              <a:srgbClr val="FFFFFF">
                <a:alpha val="0"/>
              </a:srgbClr>
            </a:solidFill>
            <a:prstDash val="solid"/>
          </a:ln>
        </p:spPr>
      </p:sp>
      <p:sp>
        <p:nvSpPr>
          <p:cNvPr id="43" name="Text 32"/>
          <p:cNvSpPr txBox="1"/>
          <p:nvPr/>
        </p:nvSpPr>
        <p:spPr>
          <a:xfrm>
            <a:off x="4611319" y="4307738"/>
            <a:ext cx="1144829"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6D28D9"/>
                </a:solidFill>
                <a:latin typeface="Roboto" pitchFamily="34" charset="0"/>
                <a:ea typeface="Roboto" pitchFamily="34" charset="-122"/>
                <a:cs typeface="Roboto" pitchFamily="34" charset="-120"/>
              </a:rPr>
              <a:t>Overlay / Scoping</a:t>
            </a:r>
            <a:endParaRPr lang="en-US" sz="800" dirty="0"/>
          </a:p>
        </p:txBody>
      </p:sp>
      <p:pic>
        <p:nvPicPr>
          <p:cNvPr id="44" name="Image 9" descr="preencoded.png">    </p:cNvPr>
          <p:cNvPicPr>
            <a:picLocks noChangeAspect="1"/>
          </p:cNvPicPr>
          <p:nvPr/>
        </p:nvPicPr>
        <p:blipFill>
          <a:blip r:embed="rId10"/>
          <a:srcRect l="0" r="0" t="0" b="0"/>
          <a:stretch/>
        </p:blipFill>
        <p:spPr>
          <a:xfrm>
            <a:off x="4800600" y="2404872"/>
            <a:ext cx="761695" cy="761695"/>
          </a:xfrm>
          <a:prstGeom prst="rect">
            <a:avLst/>
          </a:prstGeom>
        </p:spPr>
      </p:pic>
      <p:pic>
        <p:nvPicPr>
          <p:cNvPr id="45" name="Image 10" descr="preencoded.png">    </p:cNvPr>
          <p:cNvPicPr>
            <a:picLocks noChangeAspect="1"/>
          </p:cNvPicPr>
          <p:nvPr/>
        </p:nvPicPr>
        <p:blipFill>
          <a:blip r:embed="rId11"/>
          <a:srcRect l="0" r="0" t="0" b="0"/>
          <a:stretch/>
        </p:blipFill>
        <p:spPr>
          <a:xfrm>
            <a:off x="5043830" y="2648102"/>
            <a:ext cx="276149" cy="276149"/>
          </a:xfrm>
          <a:prstGeom prst="rect">
            <a:avLst/>
          </a:prstGeom>
        </p:spPr>
      </p:pic>
      <p:sp>
        <p:nvSpPr>
          <p:cNvPr id="46" name="Text 33"/>
          <p:cNvSpPr txBox="1"/>
          <p:nvPr/>
        </p:nvSpPr>
        <p:spPr>
          <a:xfrm>
            <a:off x="5305349" y="239481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3</a:t>
            </a:r>
            <a:endParaRPr lang="en-US" sz="900" dirty="0"/>
          </a:p>
        </p:txBody>
      </p:sp>
      <p:pic>
        <p:nvPicPr>
          <p:cNvPr id="47" name="Image 11" descr="preencoded.png">    </p:cNvPr>
          <p:cNvPicPr>
            <a:picLocks noChangeAspect="1"/>
          </p:cNvPicPr>
          <p:nvPr/>
        </p:nvPicPr>
        <p:blipFill>
          <a:blip r:embed="rId12"/>
          <a:srcRect l="-505" r="-505" t="0" b="0"/>
          <a:stretch/>
        </p:blipFill>
        <p:spPr>
          <a:xfrm>
            <a:off x="6163056" y="2690165"/>
            <a:ext cx="114300" cy="181051"/>
          </a:xfrm>
          <a:prstGeom prst="rect">
            <a:avLst/>
          </a:prstGeom>
        </p:spPr>
      </p:pic>
      <p:sp>
        <p:nvSpPr>
          <p:cNvPr id="48" name="Shape 34"/>
          <p:cNvSpPr/>
          <p:nvPr/>
        </p:nvSpPr>
        <p:spPr>
          <a:xfrm>
            <a:off x="6152998" y="3357677"/>
            <a:ext cx="1714500" cy="1266444"/>
          </a:xfrm>
          <a:prstGeom prst="roundRect">
            <a:avLst>
              <a:gd name="adj" fmla="val 4343"/>
            </a:avLst>
          </a:prstGeom>
          <a:solidFill>
            <a:srgbClr val="FFFFFF"/>
          </a:solidFill>
          <a:ln/>
          <a:effectLst>
            <a:outerShdw sx="100000" sy="100000" kx="0" ky="0" algn="bl" rotWithShape="0" blurRad="63500" dist="38100" dir="16200000">
              <a:srgbClr val="000000">
                <a:alpha val="10000"/>
              </a:srgbClr>
            </a:outerShdw>
          </a:effectLst>
        </p:spPr>
      </p:sp>
      <p:sp>
        <p:nvSpPr>
          <p:cNvPr id="49" name="Shape 35"/>
          <p:cNvSpPr/>
          <p:nvPr/>
        </p:nvSpPr>
        <p:spPr>
          <a:xfrm>
            <a:off x="6152998" y="3357677"/>
            <a:ext cx="1714500" cy="38405"/>
          </a:xfrm>
          <a:prstGeom prst="roundRect">
            <a:avLst>
              <a:gd name="adj" fmla="val 143214"/>
            </a:avLst>
          </a:prstGeom>
          <a:solidFill>
            <a:srgbClr val="EC4899"/>
          </a:solidFill>
          <a:ln w="12700">
            <a:solidFill>
              <a:srgbClr val="EC4899">
                <a:alpha val="0"/>
              </a:srgbClr>
            </a:solidFill>
            <a:prstDash val="solid"/>
          </a:ln>
        </p:spPr>
      </p:sp>
      <p:sp>
        <p:nvSpPr>
          <p:cNvPr id="50" name="Text 36"/>
          <p:cNvSpPr txBox="1"/>
          <p:nvPr/>
        </p:nvSpPr>
        <p:spPr>
          <a:xfrm>
            <a:off x="6229807" y="3509467"/>
            <a:ext cx="15627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Assign</a:t>
            </a:r>
            <a:endParaRPr lang="en-US" sz="1200" dirty="0"/>
          </a:p>
        </p:txBody>
      </p:sp>
      <p:sp>
        <p:nvSpPr>
          <p:cNvPr id="51" name="Text 37"/>
          <p:cNvSpPr txBox="1"/>
          <p:nvPr/>
        </p:nvSpPr>
        <p:spPr>
          <a:xfrm>
            <a:off x="6238037" y="3795674"/>
            <a:ext cx="1546250" cy="514807"/>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Designate Common, System-Specific, or Hybrid controls.</a:t>
            </a:r>
            <a:endParaRPr lang="en-US" sz="900" dirty="0"/>
          </a:p>
        </p:txBody>
      </p:sp>
      <p:sp>
        <p:nvSpPr>
          <p:cNvPr id="52" name="Shape 38"/>
          <p:cNvSpPr/>
          <p:nvPr/>
        </p:nvSpPr>
        <p:spPr>
          <a:xfrm>
            <a:off x="6682435" y="4307738"/>
            <a:ext cx="657454" cy="200254"/>
          </a:xfrm>
          <a:prstGeom prst="roundRect">
            <a:avLst>
              <a:gd name="adj" fmla="val 86975"/>
            </a:avLst>
          </a:prstGeom>
          <a:solidFill>
            <a:srgbClr val="FDF2F8"/>
          </a:solidFill>
          <a:ln w="12700">
            <a:solidFill>
              <a:srgbClr val="FFFFFF">
                <a:alpha val="0"/>
              </a:srgbClr>
            </a:solidFill>
            <a:prstDash val="solid"/>
          </a:ln>
        </p:spPr>
      </p:sp>
      <p:sp>
        <p:nvSpPr>
          <p:cNvPr id="53" name="Text 39"/>
          <p:cNvSpPr txBox="1"/>
          <p:nvPr/>
        </p:nvSpPr>
        <p:spPr>
          <a:xfrm>
            <a:off x="6633972" y="4307738"/>
            <a:ext cx="75438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BE185D"/>
                </a:solidFill>
                <a:latin typeface="Roboto" pitchFamily="34" charset="0"/>
                <a:ea typeface="Roboto" pitchFamily="34" charset="-122"/>
                <a:cs typeface="Roboto" pitchFamily="34" charset="-120"/>
              </a:rPr>
              <a:t>Inheritance</a:t>
            </a:r>
            <a:endParaRPr lang="en-US" sz="800" dirty="0"/>
          </a:p>
        </p:txBody>
      </p:sp>
      <p:pic>
        <p:nvPicPr>
          <p:cNvPr id="54" name="Image 12" descr="preencoded.png">    </p:cNvPr>
          <p:cNvPicPr>
            <a:picLocks noChangeAspect="1"/>
          </p:cNvPicPr>
          <p:nvPr/>
        </p:nvPicPr>
        <p:blipFill>
          <a:blip r:embed="rId13"/>
          <a:srcRect l="0" r="0" t="0" b="0"/>
          <a:stretch/>
        </p:blipFill>
        <p:spPr>
          <a:xfrm>
            <a:off x="6629400" y="2404872"/>
            <a:ext cx="761695" cy="761695"/>
          </a:xfrm>
          <a:prstGeom prst="rect">
            <a:avLst/>
          </a:prstGeom>
        </p:spPr>
      </p:pic>
      <p:pic>
        <p:nvPicPr>
          <p:cNvPr id="55" name="Image 13" descr="preencoded.png">    </p:cNvPr>
          <p:cNvPicPr>
            <a:picLocks noChangeAspect="1"/>
          </p:cNvPicPr>
          <p:nvPr/>
        </p:nvPicPr>
        <p:blipFill>
          <a:blip r:embed="rId14"/>
          <a:srcRect l="0" r="0" t="-333" b="-333"/>
          <a:stretch/>
        </p:blipFill>
        <p:spPr>
          <a:xfrm>
            <a:off x="6838798" y="2648102"/>
            <a:ext cx="342900" cy="276149"/>
          </a:xfrm>
          <a:prstGeom prst="rect">
            <a:avLst/>
          </a:prstGeom>
        </p:spPr>
      </p:pic>
      <p:sp>
        <p:nvSpPr>
          <p:cNvPr id="56" name="Text 40"/>
          <p:cNvSpPr txBox="1"/>
          <p:nvPr/>
        </p:nvSpPr>
        <p:spPr>
          <a:xfrm>
            <a:off x="7134149" y="239481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4</a:t>
            </a:r>
            <a:endParaRPr lang="en-US" sz="900" dirty="0"/>
          </a:p>
        </p:txBody>
      </p:sp>
      <p:pic>
        <p:nvPicPr>
          <p:cNvPr id="57" name="Image 14" descr="preencoded.png">    </p:cNvPr>
          <p:cNvPicPr>
            <a:picLocks noChangeAspect="1"/>
          </p:cNvPicPr>
          <p:nvPr/>
        </p:nvPicPr>
        <p:blipFill>
          <a:blip r:embed="rId15"/>
          <a:srcRect l="-505" r="-505" t="0" b="0"/>
          <a:stretch/>
        </p:blipFill>
        <p:spPr>
          <a:xfrm>
            <a:off x="7991856" y="2690165"/>
            <a:ext cx="114300" cy="181051"/>
          </a:xfrm>
          <a:prstGeom prst="rect">
            <a:avLst/>
          </a:prstGeom>
        </p:spPr>
      </p:pic>
      <p:sp>
        <p:nvSpPr>
          <p:cNvPr id="58" name="Shape 41"/>
          <p:cNvSpPr/>
          <p:nvPr/>
        </p:nvSpPr>
        <p:spPr>
          <a:xfrm>
            <a:off x="7981798" y="3357677"/>
            <a:ext cx="1714500" cy="1266444"/>
          </a:xfrm>
          <a:prstGeom prst="roundRect">
            <a:avLst>
              <a:gd name="adj" fmla="val 4343"/>
            </a:avLst>
          </a:prstGeom>
          <a:solidFill>
            <a:srgbClr val="FFFFFF"/>
          </a:solidFill>
          <a:ln/>
          <a:effectLst>
            <a:outerShdw sx="100000" sy="100000" kx="0" ky="0" algn="bl" rotWithShape="0" blurRad="63500" dist="38100" dir="16200000">
              <a:srgbClr val="000000">
                <a:alpha val="10000"/>
              </a:srgbClr>
            </a:outerShdw>
          </a:effectLst>
        </p:spPr>
      </p:sp>
      <p:sp>
        <p:nvSpPr>
          <p:cNvPr id="59" name="Shape 42"/>
          <p:cNvSpPr/>
          <p:nvPr/>
        </p:nvSpPr>
        <p:spPr>
          <a:xfrm>
            <a:off x="7981798" y="3357677"/>
            <a:ext cx="1714500" cy="38405"/>
          </a:xfrm>
          <a:prstGeom prst="roundRect">
            <a:avLst>
              <a:gd name="adj" fmla="val 143214"/>
            </a:avLst>
          </a:prstGeom>
          <a:solidFill>
            <a:srgbClr val="10B981"/>
          </a:solidFill>
          <a:ln w="12700">
            <a:solidFill>
              <a:srgbClr val="10B981">
                <a:alpha val="0"/>
              </a:srgbClr>
            </a:solidFill>
            <a:prstDash val="solid"/>
          </a:ln>
        </p:spPr>
      </p:sp>
      <p:sp>
        <p:nvSpPr>
          <p:cNvPr id="60" name="Text 43"/>
          <p:cNvSpPr txBox="1"/>
          <p:nvPr/>
        </p:nvSpPr>
        <p:spPr>
          <a:xfrm>
            <a:off x="8058607" y="3509467"/>
            <a:ext cx="15627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Define ODPs</a:t>
            </a:r>
            <a:endParaRPr lang="en-US" sz="1200" dirty="0"/>
          </a:p>
        </p:txBody>
      </p:sp>
      <p:sp>
        <p:nvSpPr>
          <p:cNvPr id="61" name="Text 44"/>
          <p:cNvSpPr txBox="1"/>
          <p:nvPr/>
        </p:nvSpPr>
        <p:spPr>
          <a:xfrm>
            <a:off x="8066837" y="3795674"/>
            <a:ext cx="1546250" cy="514807"/>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Specify values for Organization-Defined Parameters.</a:t>
            </a:r>
            <a:endParaRPr lang="en-US" sz="900" dirty="0"/>
          </a:p>
        </p:txBody>
      </p:sp>
      <p:sp>
        <p:nvSpPr>
          <p:cNvPr id="62" name="Shape 45"/>
          <p:cNvSpPr/>
          <p:nvPr/>
        </p:nvSpPr>
        <p:spPr>
          <a:xfrm>
            <a:off x="8503920" y="4307738"/>
            <a:ext cx="676656" cy="200254"/>
          </a:xfrm>
          <a:prstGeom prst="roundRect">
            <a:avLst>
              <a:gd name="adj" fmla="val 86975"/>
            </a:avLst>
          </a:prstGeom>
          <a:solidFill>
            <a:srgbClr val="ECFDF5"/>
          </a:solidFill>
          <a:ln w="12700">
            <a:solidFill>
              <a:srgbClr val="FFFFFF">
                <a:alpha val="0"/>
              </a:srgbClr>
            </a:solidFill>
            <a:prstDash val="solid"/>
          </a:ln>
        </p:spPr>
      </p:sp>
      <p:sp>
        <p:nvSpPr>
          <p:cNvPr id="63" name="Text 46"/>
          <p:cNvSpPr txBox="1"/>
          <p:nvPr/>
        </p:nvSpPr>
        <p:spPr>
          <a:xfrm>
            <a:off x="8465515" y="4307738"/>
            <a:ext cx="7525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047857"/>
                </a:solidFill>
                <a:latin typeface="Roboto" pitchFamily="34" charset="0"/>
                <a:ea typeface="Roboto" pitchFamily="34" charset="-122"/>
                <a:cs typeface="Roboto" pitchFamily="34" charset="-120"/>
              </a:rPr>
              <a:t>Parameters</a:t>
            </a:r>
            <a:endParaRPr lang="en-US" sz="800" dirty="0"/>
          </a:p>
        </p:txBody>
      </p:sp>
      <p:pic>
        <p:nvPicPr>
          <p:cNvPr id="64" name="Image 15" descr="preencoded.png">    </p:cNvPr>
          <p:cNvPicPr>
            <a:picLocks noChangeAspect="1"/>
          </p:cNvPicPr>
          <p:nvPr/>
        </p:nvPicPr>
        <p:blipFill>
          <a:blip r:embed="rId16"/>
          <a:srcRect l="0" r="0" t="0" b="0"/>
          <a:stretch/>
        </p:blipFill>
        <p:spPr>
          <a:xfrm>
            <a:off x="8458200" y="2404872"/>
            <a:ext cx="761695" cy="761695"/>
          </a:xfrm>
          <a:prstGeom prst="rect">
            <a:avLst/>
          </a:prstGeom>
        </p:spPr>
      </p:pic>
      <p:pic>
        <p:nvPicPr>
          <p:cNvPr id="65" name="Image 16" descr="preencoded.png">    </p:cNvPr>
          <p:cNvPicPr>
            <a:picLocks noChangeAspect="1"/>
          </p:cNvPicPr>
          <p:nvPr/>
        </p:nvPicPr>
        <p:blipFill>
          <a:blip r:embed="rId17"/>
          <a:srcRect l="0" r="0" t="0" b="0"/>
          <a:stretch/>
        </p:blipFill>
        <p:spPr>
          <a:xfrm>
            <a:off x="8701430" y="2648102"/>
            <a:ext cx="276149" cy="276149"/>
          </a:xfrm>
          <a:prstGeom prst="rect">
            <a:avLst/>
          </a:prstGeom>
        </p:spPr>
      </p:pic>
      <p:sp>
        <p:nvSpPr>
          <p:cNvPr id="66" name="Text 47"/>
          <p:cNvSpPr txBox="1"/>
          <p:nvPr/>
        </p:nvSpPr>
        <p:spPr>
          <a:xfrm>
            <a:off x="8962949" y="239481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5</a:t>
            </a:r>
            <a:endParaRPr lang="en-US" sz="900" dirty="0"/>
          </a:p>
        </p:txBody>
      </p:sp>
      <p:pic>
        <p:nvPicPr>
          <p:cNvPr id="67" name="Image 17" descr="preencoded.png">    </p:cNvPr>
          <p:cNvPicPr>
            <a:picLocks noChangeAspect="1"/>
          </p:cNvPicPr>
          <p:nvPr/>
        </p:nvPicPr>
        <p:blipFill>
          <a:blip r:embed="rId18"/>
          <a:srcRect l="-505" r="-505" t="0" b="0"/>
          <a:stretch/>
        </p:blipFill>
        <p:spPr>
          <a:xfrm>
            <a:off x="9820656" y="2690165"/>
            <a:ext cx="114300" cy="181051"/>
          </a:xfrm>
          <a:prstGeom prst="rect">
            <a:avLst/>
          </a:prstGeom>
        </p:spPr>
      </p:pic>
      <p:sp>
        <p:nvSpPr>
          <p:cNvPr id="68" name="Shape 48"/>
          <p:cNvSpPr/>
          <p:nvPr/>
        </p:nvSpPr>
        <p:spPr>
          <a:xfrm>
            <a:off x="9810598" y="3357677"/>
            <a:ext cx="1714500" cy="1266444"/>
          </a:xfrm>
          <a:prstGeom prst="roundRect">
            <a:avLst>
              <a:gd name="adj" fmla="val 4343"/>
            </a:avLst>
          </a:prstGeom>
          <a:solidFill>
            <a:srgbClr val="FFFFFF"/>
          </a:solidFill>
          <a:ln/>
          <a:effectLst>
            <a:outerShdw sx="100000" sy="100000" kx="0" ky="0" algn="bl" rotWithShape="0" blurRad="63500" dist="38100" dir="16200000">
              <a:srgbClr val="000000">
                <a:alpha val="10000"/>
              </a:srgbClr>
            </a:outerShdw>
          </a:effectLst>
        </p:spPr>
      </p:sp>
      <p:sp>
        <p:nvSpPr>
          <p:cNvPr id="69" name="Shape 49"/>
          <p:cNvSpPr/>
          <p:nvPr/>
        </p:nvSpPr>
        <p:spPr>
          <a:xfrm>
            <a:off x="9810598" y="3357677"/>
            <a:ext cx="1714500" cy="38405"/>
          </a:xfrm>
          <a:prstGeom prst="roundRect">
            <a:avLst>
              <a:gd name="adj" fmla="val 143214"/>
            </a:avLst>
          </a:prstGeom>
          <a:solidFill>
            <a:srgbClr val="F59E0B"/>
          </a:solidFill>
          <a:ln w="12700">
            <a:solidFill>
              <a:srgbClr val="F59E0B">
                <a:alpha val="0"/>
              </a:srgbClr>
            </a:solidFill>
            <a:prstDash val="solid"/>
          </a:ln>
        </p:spPr>
      </p:sp>
      <p:sp>
        <p:nvSpPr>
          <p:cNvPr id="70" name="Text 50"/>
          <p:cNvSpPr txBox="1"/>
          <p:nvPr/>
        </p:nvSpPr>
        <p:spPr>
          <a:xfrm>
            <a:off x="9887407" y="3509467"/>
            <a:ext cx="15627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Document</a:t>
            </a:r>
            <a:endParaRPr lang="en-US" sz="1200" dirty="0"/>
          </a:p>
        </p:txBody>
      </p:sp>
      <p:sp>
        <p:nvSpPr>
          <p:cNvPr id="71" name="Text 51"/>
          <p:cNvSpPr txBox="1"/>
          <p:nvPr/>
        </p:nvSpPr>
        <p:spPr>
          <a:xfrm>
            <a:off x="9895637" y="3795674"/>
            <a:ext cx="1546250" cy="514807"/>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Record decisions &amp; implementation details in SSP.</a:t>
            </a:r>
            <a:endParaRPr lang="en-US" sz="900" dirty="0"/>
          </a:p>
        </p:txBody>
      </p:sp>
      <p:sp>
        <p:nvSpPr>
          <p:cNvPr id="72" name="Shape 52"/>
          <p:cNvSpPr/>
          <p:nvPr/>
        </p:nvSpPr>
        <p:spPr>
          <a:xfrm>
            <a:off x="10350094" y="4307738"/>
            <a:ext cx="638251" cy="200254"/>
          </a:xfrm>
          <a:prstGeom prst="roundRect">
            <a:avLst>
              <a:gd name="adj" fmla="val 86975"/>
            </a:avLst>
          </a:prstGeom>
          <a:solidFill>
            <a:srgbClr val="FFFBEB"/>
          </a:solidFill>
          <a:ln w="12700">
            <a:solidFill>
              <a:srgbClr val="FFFFFF">
                <a:alpha val="0"/>
              </a:srgbClr>
            </a:solidFill>
            <a:prstDash val="solid"/>
          </a:ln>
        </p:spPr>
      </p:sp>
      <p:sp>
        <p:nvSpPr>
          <p:cNvPr id="73" name="Text 53"/>
          <p:cNvSpPr txBox="1"/>
          <p:nvPr/>
        </p:nvSpPr>
        <p:spPr>
          <a:xfrm>
            <a:off x="10311689" y="4307738"/>
            <a:ext cx="7150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B45309"/>
                </a:solidFill>
                <a:latin typeface="Roboto" pitchFamily="34" charset="0"/>
                <a:ea typeface="Roboto" pitchFamily="34" charset="-122"/>
                <a:cs typeface="Roboto" pitchFamily="34" charset="-120"/>
              </a:rPr>
              <a:t>PL-2 / SSP</a:t>
            </a:r>
            <a:endParaRPr lang="en-US" sz="800" dirty="0"/>
          </a:p>
        </p:txBody>
      </p:sp>
      <p:pic>
        <p:nvPicPr>
          <p:cNvPr id="74" name="Image 18" descr="preencoded.png">    </p:cNvPr>
          <p:cNvPicPr>
            <a:picLocks noChangeAspect="1"/>
          </p:cNvPicPr>
          <p:nvPr/>
        </p:nvPicPr>
        <p:blipFill>
          <a:blip r:embed="rId19"/>
          <a:srcRect l="0" r="0" t="0" b="0"/>
          <a:stretch/>
        </p:blipFill>
        <p:spPr>
          <a:xfrm>
            <a:off x="10287000" y="2404872"/>
            <a:ext cx="761695" cy="761695"/>
          </a:xfrm>
          <a:prstGeom prst="rect">
            <a:avLst/>
          </a:prstGeom>
        </p:spPr>
      </p:pic>
      <p:pic>
        <p:nvPicPr>
          <p:cNvPr id="75" name="Image 19" descr="preencoded.png">    </p:cNvPr>
          <p:cNvPicPr>
            <a:picLocks noChangeAspect="1"/>
          </p:cNvPicPr>
          <p:nvPr/>
        </p:nvPicPr>
        <p:blipFill>
          <a:blip r:embed="rId20"/>
          <a:srcRect l="-552" r="-552" t="0" b="0"/>
          <a:stretch/>
        </p:blipFill>
        <p:spPr>
          <a:xfrm>
            <a:off x="10563149" y="2648102"/>
            <a:ext cx="209398" cy="276149"/>
          </a:xfrm>
          <a:prstGeom prst="rect">
            <a:avLst/>
          </a:prstGeom>
        </p:spPr>
      </p:pic>
      <p:sp>
        <p:nvSpPr>
          <p:cNvPr id="76" name="Text 54"/>
          <p:cNvSpPr txBox="1"/>
          <p:nvPr/>
        </p:nvSpPr>
        <p:spPr>
          <a:xfrm>
            <a:off x="10791749" y="2394814"/>
            <a:ext cx="305410" cy="22860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6</a:t>
            </a:r>
            <a:endParaRPr lang="en-US" sz="900" dirty="0"/>
          </a:p>
        </p:txBody>
      </p:sp>
      <p:sp>
        <p:nvSpPr>
          <p:cNvPr id="77" name="Shape 55"/>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78" name="Shape 56"/>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79" name="Image 20" descr="preencoded.png">    </p:cNvPr>
          <p:cNvPicPr>
            <a:picLocks noChangeAspect="1"/>
          </p:cNvPicPr>
          <p:nvPr/>
        </p:nvPicPr>
        <p:blipFill>
          <a:blip r:embed="rId21"/>
          <a:srcRect l="0" r="0" t="0" b="0"/>
          <a:stretch/>
        </p:blipFill>
        <p:spPr>
          <a:xfrm>
            <a:off x="571500" y="190195"/>
            <a:ext cx="152705" cy="152705"/>
          </a:xfrm>
          <a:prstGeom prst="rect">
            <a:avLst/>
          </a:prstGeom>
        </p:spPr>
      </p:pic>
      <p:sp>
        <p:nvSpPr>
          <p:cNvPr id="80" name="Text 57"/>
          <p:cNvSpPr txBox="1"/>
          <p:nvPr/>
        </p:nvSpPr>
        <p:spPr>
          <a:xfrm>
            <a:off x="800100" y="190195"/>
            <a:ext cx="246247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Selection &amp; Tailoring</a:t>
            </a:r>
            <a:endParaRPr lang="en-US" sz="900" dirty="0"/>
          </a:p>
        </p:txBody>
      </p:sp>
      <p:sp>
        <p:nvSpPr>
          <p:cNvPr id="81" name="Text 58"/>
          <p:cNvSpPr txBox="1"/>
          <p:nvPr/>
        </p:nvSpPr>
        <p:spPr>
          <a:xfrm>
            <a:off x="571500" y="381305"/>
            <a:ext cx="571865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Control Selection Overview</a:t>
            </a:r>
            <a:endParaRPr lang="en-US" sz="2700" dirty="0"/>
          </a:p>
        </p:txBody>
      </p:sp>
      <p:pic>
        <p:nvPicPr>
          <p:cNvPr id="82" name="Image 21" descr="preencoded.png">    </p:cNvPr>
          <p:cNvPicPr>
            <a:picLocks noChangeAspect="1"/>
          </p:cNvPicPr>
          <p:nvPr/>
        </p:nvPicPr>
        <p:blipFill>
          <a:blip r:embed="rId22">
            <a:alphaModFix amt="80000"/>
          </a:blip>
          <a:srcRect l="0" r="0" t="0" b="0"/>
          <a:stretch/>
        </p:blipFill>
        <p:spPr>
          <a:xfrm>
            <a:off x="11277295" y="243230"/>
            <a:ext cx="342900" cy="457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100" b="-100"/>
          <a:stretch/>
        </p:blipFill>
        <p:spPr>
          <a:xfrm>
            <a:off x="571500" y="286207"/>
            <a:ext cx="114300" cy="152705"/>
          </a:xfrm>
          <a:prstGeom prst="rect">
            <a:avLst/>
          </a:prstGeom>
        </p:spPr>
      </p:pic>
      <p:sp>
        <p:nvSpPr>
          <p:cNvPr id="7" name="Text 4"/>
          <p:cNvSpPr txBox="1"/>
          <p:nvPr/>
        </p:nvSpPr>
        <p:spPr>
          <a:xfrm>
            <a:off x="761695" y="286207"/>
            <a:ext cx="2126894"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Catalog Structure</a:t>
            </a:r>
            <a:endParaRPr lang="en-US" sz="900" dirty="0"/>
          </a:p>
        </p:txBody>
      </p:sp>
      <p:sp>
        <p:nvSpPr>
          <p:cNvPr id="8" name="Text 5"/>
          <p:cNvSpPr txBox="1"/>
          <p:nvPr/>
        </p:nvSpPr>
        <p:spPr>
          <a:xfrm>
            <a:off x="571500" y="476402"/>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Documenting Controls in the SSP</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338328"/>
            <a:ext cx="514807" cy="457200"/>
          </a:xfrm>
          <a:prstGeom prst="rect">
            <a:avLst/>
          </a:prstGeom>
        </p:spPr>
      </p:pic>
      <p:sp>
        <p:nvSpPr>
          <p:cNvPr id="10" name="Shape 6"/>
          <p:cNvSpPr/>
          <p:nvPr/>
        </p:nvSpPr>
        <p:spPr>
          <a:xfrm>
            <a:off x="0" y="1143000"/>
            <a:ext cx="12191695" cy="6572707"/>
          </a:xfrm>
          <a:prstGeom prst="rect">
            <a:avLst/>
          </a:prstGeom>
          <a:solidFill>
            <a:srgbClr val="F8FAFC"/>
          </a:solidFill>
          <a:ln w="12700">
            <a:solidFill>
              <a:srgbClr val="FFFFFF">
                <a:alpha val="0"/>
              </a:srgbClr>
            </a:solidFill>
            <a:prstDash val="solid"/>
          </a:ln>
        </p:spPr>
      </p:sp>
      <p:sp>
        <p:nvSpPr>
          <p:cNvPr id="11" name="Shape 7"/>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2" descr="preencoded.png">    </p:cNvPr>
          <p:cNvPicPr>
            <a:picLocks noChangeAspect="1"/>
          </p:cNvPicPr>
          <p:nvPr/>
        </p:nvPicPr>
        <p:blipFill>
          <a:blip r:embed="rId3"/>
          <a:srcRect l="0" r="0" t="-45" b="-45"/>
          <a:stretch/>
        </p:blipFill>
        <p:spPr>
          <a:xfrm>
            <a:off x="571500" y="1676095"/>
            <a:ext cx="256946" cy="228600"/>
          </a:xfrm>
          <a:prstGeom prst="rect">
            <a:avLst/>
          </a:prstGeom>
        </p:spPr>
      </p:pic>
      <p:sp>
        <p:nvSpPr>
          <p:cNvPr id="13" name="Text 8"/>
          <p:cNvSpPr txBox="1"/>
          <p:nvPr/>
        </p:nvSpPr>
        <p:spPr>
          <a:xfrm>
            <a:off x="942746" y="1619402"/>
            <a:ext cx="2110435"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Critical SSP Fields</a:t>
            </a:r>
            <a:endParaRPr lang="en-US" sz="1800" dirty="0"/>
          </a:p>
        </p:txBody>
      </p:sp>
      <p:pic>
        <p:nvPicPr>
          <p:cNvPr id="14" name="Image 3" descr="preencoded.png">    </p:cNvPr>
          <p:cNvPicPr>
            <a:picLocks noChangeAspect="1"/>
          </p:cNvPicPr>
          <p:nvPr/>
        </p:nvPicPr>
        <p:blipFill>
          <a:blip r:embed="rId4"/>
          <a:srcRect l="0" r="0" t="-8" b="-8"/>
          <a:stretch/>
        </p:blipFill>
        <p:spPr>
          <a:xfrm>
            <a:off x="571500" y="2324405"/>
            <a:ext cx="5238598" cy="1436522"/>
          </a:xfrm>
          <a:prstGeom prst="rect">
            <a:avLst/>
          </a:prstGeom>
        </p:spPr>
      </p:pic>
      <p:sp>
        <p:nvSpPr>
          <p:cNvPr id="15" name="Text 9"/>
          <p:cNvSpPr txBox="1"/>
          <p:nvPr/>
        </p:nvSpPr>
        <p:spPr>
          <a:xfrm>
            <a:off x="1086307"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Why It Matters</a:t>
            </a:r>
            <a:endParaRPr lang="en-US" sz="1300" dirty="0"/>
          </a:p>
        </p:txBody>
      </p:sp>
      <p:pic>
        <p:nvPicPr>
          <p:cNvPr id="16" name="Image 4" descr="preencoded.png">    </p:cNvPr>
          <p:cNvPicPr>
            <a:picLocks noChangeAspect="1"/>
          </p:cNvPicPr>
          <p:nvPr/>
        </p:nvPicPr>
        <p:blipFill>
          <a:blip r:embed="rId5"/>
          <a:srcRect l="0" r="0" t="0" b="0"/>
          <a:stretch/>
        </p:blipFill>
        <p:spPr>
          <a:xfrm>
            <a:off x="838505" y="2592324"/>
            <a:ext cx="171907" cy="171907"/>
          </a:xfrm>
          <a:prstGeom prst="rect">
            <a:avLst/>
          </a:prstGeom>
        </p:spPr>
      </p:pic>
      <p:sp>
        <p:nvSpPr>
          <p:cNvPr id="17" name="Text 10"/>
          <p:cNvSpPr txBox="1"/>
          <p:nvPr/>
        </p:nvSpPr>
        <p:spPr>
          <a:xfrm>
            <a:off x="838505"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The System Security Plan (SSP) is the authoritative source for how security and privacy controls are implemented. It provides the "who, what, and how" for assessors and authorizing officials.</a:t>
            </a:r>
            <a:endParaRPr lang="en-US" sz="1100" dirty="0"/>
          </a:p>
        </p:txBody>
      </p:sp>
      <p:pic>
        <p:nvPicPr>
          <p:cNvPr id="18" name="Image 5" descr="preencoded.png">    </p:cNvPr>
          <p:cNvPicPr>
            <a:picLocks noChangeAspect="1"/>
          </p:cNvPicPr>
          <p:nvPr/>
        </p:nvPicPr>
        <p:blipFill>
          <a:blip r:embed="rId6"/>
          <a:srcRect l="0" r="0" t="-3" b="-3"/>
          <a:stretch/>
        </p:blipFill>
        <p:spPr>
          <a:xfrm>
            <a:off x="571500" y="3988613"/>
            <a:ext cx="5238598" cy="3241548"/>
          </a:xfrm>
          <a:prstGeom prst="rect">
            <a:avLst/>
          </a:prstGeom>
        </p:spPr>
      </p:pic>
      <p:pic>
        <p:nvPicPr>
          <p:cNvPr id="19" name="Image 6" descr="preencoded.png">    </p:cNvPr>
          <p:cNvPicPr>
            <a:picLocks noChangeAspect="1"/>
          </p:cNvPicPr>
          <p:nvPr/>
        </p:nvPicPr>
        <p:blipFill>
          <a:blip r:embed="rId7"/>
          <a:srcRect l="0" r="0" t="0" b="0"/>
          <a:stretch/>
        </p:blipFill>
        <p:spPr>
          <a:xfrm>
            <a:off x="809244" y="4265676"/>
            <a:ext cx="123444" cy="123444"/>
          </a:xfrm>
          <a:prstGeom prst="rect">
            <a:avLst/>
          </a:prstGeom>
        </p:spPr>
      </p:pic>
      <p:sp>
        <p:nvSpPr>
          <p:cNvPr id="20" name="Text 11"/>
          <p:cNvSpPr txBox="1"/>
          <p:nvPr/>
        </p:nvSpPr>
        <p:spPr>
          <a:xfrm>
            <a:off x="1047902" y="4227271"/>
            <a:ext cx="4638751"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Control Implementation Description</a:t>
            </a:r>
            <a:endParaRPr lang="en-US" sz="1000" dirty="0"/>
          </a:p>
        </p:txBody>
      </p:sp>
      <p:sp>
        <p:nvSpPr>
          <p:cNvPr id="21" name="Text 12"/>
          <p:cNvSpPr txBox="1"/>
          <p:nvPr/>
        </p:nvSpPr>
        <p:spPr>
          <a:xfrm>
            <a:off x="1047902" y="4471416"/>
            <a:ext cx="4601261"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Detailed narrative of *how* the control is met (e.g., "Active Directory enforces password complexity via GPO...").</a:t>
            </a:r>
            <a:endParaRPr lang="en-US" sz="1000" dirty="0"/>
          </a:p>
        </p:txBody>
      </p:sp>
      <p:pic>
        <p:nvPicPr>
          <p:cNvPr id="22" name="Image 7" descr="preencoded.png">    </p:cNvPr>
          <p:cNvPicPr>
            <a:picLocks noChangeAspect="1"/>
          </p:cNvPicPr>
          <p:nvPr/>
        </p:nvPicPr>
        <p:blipFill>
          <a:blip r:embed="rId8"/>
          <a:srcRect l="0" r="0" t="-524" b="-524"/>
          <a:stretch/>
        </p:blipFill>
        <p:spPr>
          <a:xfrm>
            <a:off x="809244" y="5024628"/>
            <a:ext cx="152705" cy="123444"/>
          </a:xfrm>
          <a:prstGeom prst="rect">
            <a:avLst/>
          </a:prstGeom>
        </p:spPr>
      </p:pic>
      <p:sp>
        <p:nvSpPr>
          <p:cNvPr id="23" name="Text 13"/>
          <p:cNvSpPr txBox="1"/>
          <p:nvPr/>
        </p:nvSpPr>
        <p:spPr>
          <a:xfrm>
            <a:off x="1076249" y="4986223"/>
            <a:ext cx="4610405"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Responsible Roles</a:t>
            </a:r>
            <a:endParaRPr lang="en-US" sz="1000" dirty="0"/>
          </a:p>
        </p:txBody>
      </p:sp>
      <p:sp>
        <p:nvSpPr>
          <p:cNvPr id="24" name="Text 14"/>
          <p:cNvSpPr txBox="1"/>
          <p:nvPr/>
        </p:nvSpPr>
        <p:spPr>
          <a:xfrm>
            <a:off x="1076249" y="5230368"/>
            <a:ext cx="4572000"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Identify who is responsible for the control (e.g., System Owner, ISSO, Network Admin).</a:t>
            </a:r>
            <a:endParaRPr lang="en-US" sz="1000" dirty="0"/>
          </a:p>
        </p:txBody>
      </p:sp>
      <p:pic>
        <p:nvPicPr>
          <p:cNvPr id="25" name="Image 8" descr="preencoded.png">    </p:cNvPr>
          <p:cNvPicPr>
            <a:picLocks noChangeAspect="1"/>
          </p:cNvPicPr>
          <p:nvPr/>
        </p:nvPicPr>
        <p:blipFill>
          <a:blip r:embed="rId9"/>
          <a:srcRect l="0" r="0" t="0" b="0"/>
          <a:stretch/>
        </p:blipFill>
        <p:spPr>
          <a:xfrm>
            <a:off x="809244" y="5783580"/>
            <a:ext cx="123444" cy="123444"/>
          </a:xfrm>
          <a:prstGeom prst="rect">
            <a:avLst/>
          </a:prstGeom>
        </p:spPr>
      </p:pic>
      <p:sp>
        <p:nvSpPr>
          <p:cNvPr id="26" name="Text 15"/>
          <p:cNvSpPr txBox="1"/>
          <p:nvPr/>
        </p:nvSpPr>
        <p:spPr>
          <a:xfrm>
            <a:off x="1047902" y="5745175"/>
            <a:ext cx="4286707"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Organization-Defined Parameters (ODPs)</a:t>
            </a:r>
            <a:endParaRPr lang="en-US" sz="1000" dirty="0"/>
          </a:p>
        </p:txBody>
      </p:sp>
      <p:sp>
        <p:nvSpPr>
          <p:cNvPr id="27" name="Text 16"/>
          <p:cNvSpPr txBox="1"/>
          <p:nvPr/>
        </p:nvSpPr>
        <p:spPr>
          <a:xfrm>
            <a:off x="1047902" y="5989320"/>
            <a:ext cx="4858207"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Explicit values for all parameters (e.g., "15 minutes" for session timeout).</a:t>
            </a:r>
            <a:endParaRPr lang="en-US" sz="1000" dirty="0"/>
          </a:p>
        </p:txBody>
      </p:sp>
      <p:pic>
        <p:nvPicPr>
          <p:cNvPr id="28" name="Image 9" descr="preencoded.png">    </p:cNvPr>
          <p:cNvPicPr>
            <a:picLocks noChangeAspect="1"/>
          </p:cNvPicPr>
          <p:nvPr/>
        </p:nvPicPr>
        <p:blipFill>
          <a:blip r:embed="rId10"/>
          <a:srcRect l="0" r="0" t="-2012" b="-2012"/>
          <a:stretch/>
        </p:blipFill>
        <p:spPr>
          <a:xfrm>
            <a:off x="809244" y="6361481"/>
            <a:ext cx="133502" cy="123444"/>
          </a:xfrm>
          <a:prstGeom prst="rect">
            <a:avLst/>
          </a:prstGeom>
        </p:spPr>
      </p:pic>
      <p:sp>
        <p:nvSpPr>
          <p:cNvPr id="29" name="Text 17"/>
          <p:cNvSpPr txBox="1"/>
          <p:nvPr/>
        </p:nvSpPr>
        <p:spPr>
          <a:xfrm>
            <a:off x="1057046" y="6323076"/>
            <a:ext cx="3486607"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Implementation Status</a:t>
            </a:r>
            <a:endParaRPr lang="en-US" sz="1000" dirty="0"/>
          </a:p>
        </p:txBody>
      </p:sp>
      <p:sp>
        <p:nvSpPr>
          <p:cNvPr id="30" name="Text 18"/>
          <p:cNvSpPr txBox="1"/>
          <p:nvPr/>
        </p:nvSpPr>
        <p:spPr>
          <a:xfrm>
            <a:off x="1057046" y="6567221"/>
            <a:ext cx="3992270"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Implemented, Planned, Hybrid, Inherited, or Not Applicable.</a:t>
            </a:r>
            <a:endParaRPr lang="en-US" sz="1000" dirty="0"/>
          </a:p>
        </p:txBody>
      </p:sp>
      <p:sp>
        <p:nvSpPr>
          <p:cNvPr id="31" name="Shape 19"/>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2" name="Image 10" descr="preencoded.png">    </p:cNvPr>
          <p:cNvPicPr>
            <a:picLocks noChangeAspect="1"/>
          </p:cNvPicPr>
          <p:nvPr/>
        </p:nvPicPr>
        <p:blipFill>
          <a:blip r:embed="rId11"/>
          <a:srcRect l="0" r="0" t="-45" b="-45"/>
          <a:stretch/>
        </p:blipFill>
        <p:spPr>
          <a:xfrm>
            <a:off x="6381598" y="1676095"/>
            <a:ext cx="256946" cy="228600"/>
          </a:xfrm>
          <a:prstGeom prst="rect">
            <a:avLst/>
          </a:prstGeom>
        </p:spPr>
      </p:pic>
      <p:sp>
        <p:nvSpPr>
          <p:cNvPr id="33" name="Text 20"/>
          <p:cNvSpPr txBox="1"/>
          <p:nvPr/>
        </p:nvSpPr>
        <p:spPr>
          <a:xfrm>
            <a:off x="6752844" y="1619402"/>
            <a:ext cx="2867558"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Implementation Context</a:t>
            </a:r>
            <a:endParaRPr lang="en-US" sz="1800" dirty="0"/>
          </a:p>
        </p:txBody>
      </p:sp>
      <p:pic>
        <p:nvPicPr>
          <p:cNvPr id="34" name="Image 11" descr="preencoded.png">    </p:cNvPr>
          <p:cNvPicPr>
            <a:picLocks noChangeAspect="1"/>
          </p:cNvPicPr>
          <p:nvPr/>
        </p:nvPicPr>
        <p:blipFill>
          <a:blip r:embed="rId12"/>
          <a:srcRect l="-11" r="-11" t="0" b="0"/>
          <a:stretch/>
        </p:blipFill>
        <p:spPr>
          <a:xfrm>
            <a:off x="6381598" y="2324405"/>
            <a:ext cx="5238598" cy="1218895"/>
          </a:xfrm>
          <a:prstGeom prst="rect">
            <a:avLst/>
          </a:prstGeom>
        </p:spPr>
      </p:pic>
      <p:sp>
        <p:nvSpPr>
          <p:cNvPr id="35" name="Text 21"/>
          <p:cNvSpPr txBox="1"/>
          <p:nvPr/>
        </p:nvSpPr>
        <p:spPr>
          <a:xfrm>
            <a:off x="6868058" y="2553005"/>
            <a:ext cx="46387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Inheritance &amp; Evidence</a:t>
            </a:r>
            <a:endParaRPr lang="en-US" sz="1300" dirty="0"/>
          </a:p>
        </p:txBody>
      </p:sp>
      <p:pic>
        <p:nvPicPr>
          <p:cNvPr id="36" name="Image 12" descr="preencoded.png">    </p:cNvPr>
          <p:cNvPicPr>
            <a:picLocks noChangeAspect="1"/>
          </p:cNvPicPr>
          <p:nvPr/>
        </p:nvPicPr>
        <p:blipFill>
          <a:blip r:embed="rId13"/>
          <a:srcRect l="0" r="0" t="-2725" b="-2725"/>
          <a:stretch/>
        </p:blipFill>
        <p:spPr>
          <a:xfrm>
            <a:off x="6648602" y="2592324"/>
            <a:ext cx="142646" cy="171907"/>
          </a:xfrm>
          <a:prstGeom prst="rect">
            <a:avLst/>
          </a:prstGeom>
        </p:spPr>
      </p:pic>
      <p:sp>
        <p:nvSpPr>
          <p:cNvPr id="37" name="Text 22"/>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Controls rarely exist in isolation. Documenting relationships and evidence sources is crucial for efficient assessment.</a:t>
            </a:r>
            <a:endParaRPr lang="en-US" sz="1100" dirty="0"/>
          </a:p>
        </p:txBody>
      </p:sp>
      <p:pic>
        <p:nvPicPr>
          <p:cNvPr id="38" name="Image 13" descr="preencoded.png">    </p:cNvPr>
          <p:cNvPicPr>
            <a:picLocks noChangeAspect="1"/>
          </p:cNvPicPr>
          <p:nvPr/>
        </p:nvPicPr>
        <p:blipFill>
          <a:blip r:embed="rId14"/>
          <a:srcRect l="-4" r="-4" t="0" b="0"/>
          <a:stretch/>
        </p:blipFill>
        <p:spPr>
          <a:xfrm>
            <a:off x="6381598" y="3771900"/>
            <a:ext cx="5238598" cy="3458261"/>
          </a:xfrm>
          <a:prstGeom prst="rect">
            <a:avLst/>
          </a:prstGeom>
        </p:spPr>
      </p:pic>
      <p:pic>
        <p:nvPicPr>
          <p:cNvPr id="39" name="Image 14" descr="preencoded.png">    </p:cNvPr>
          <p:cNvPicPr>
            <a:picLocks noChangeAspect="1"/>
          </p:cNvPicPr>
          <p:nvPr/>
        </p:nvPicPr>
        <p:blipFill>
          <a:blip r:embed="rId15"/>
          <a:srcRect l="0" r="0" t="-524" b="-524"/>
          <a:stretch/>
        </p:blipFill>
        <p:spPr>
          <a:xfrm>
            <a:off x="6620256" y="4048049"/>
            <a:ext cx="152705" cy="123444"/>
          </a:xfrm>
          <a:prstGeom prst="rect">
            <a:avLst/>
          </a:prstGeom>
        </p:spPr>
      </p:pic>
      <p:sp>
        <p:nvSpPr>
          <p:cNvPr id="40" name="Text 23"/>
          <p:cNvSpPr txBox="1"/>
          <p:nvPr/>
        </p:nvSpPr>
        <p:spPr>
          <a:xfrm>
            <a:off x="6886346" y="4009644"/>
            <a:ext cx="4610405"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Inheritance Model</a:t>
            </a:r>
            <a:endParaRPr lang="en-US" sz="1000" dirty="0"/>
          </a:p>
        </p:txBody>
      </p:sp>
      <p:sp>
        <p:nvSpPr>
          <p:cNvPr id="41" name="Text 24"/>
          <p:cNvSpPr txBox="1"/>
          <p:nvPr/>
        </p:nvSpPr>
        <p:spPr>
          <a:xfrm>
            <a:off x="6886346" y="4253789"/>
            <a:ext cx="4572000"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If inheriting from a Common Control Provider (CCP), reference the provider's SSP and authorization status.</a:t>
            </a:r>
            <a:endParaRPr lang="en-US" sz="1000" dirty="0"/>
          </a:p>
        </p:txBody>
      </p:sp>
      <p:pic>
        <p:nvPicPr>
          <p:cNvPr id="42" name="Image 15" descr="preencoded.png">    </p:cNvPr>
          <p:cNvPicPr>
            <a:picLocks noChangeAspect="1"/>
          </p:cNvPicPr>
          <p:nvPr/>
        </p:nvPicPr>
        <p:blipFill>
          <a:blip r:embed="rId16"/>
          <a:srcRect l="-1358" r="-1358" t="0" b="0"/>
          <a:stretch/>
        </p:blipFill>
        <p:spPr>
          <a:xfrm>
            <a:off x="6620256" y="4807001"/>
            <a:ext cx="95098" cy="123444"/>
          </a:xfrm>
          <a:prstGeom prst="rect">
            <a:avLst/>
          </a:prstGeom>
        </p:spPr>
      </p:pic>
      <p:sp>
        <p:nvSpPr>
          <p:cNvPr id="43" name="Text 25"/>
          <p:cNvSpPr txBox="1"/>
          <p:nvPr/>
        </p:nvSpPr>
        <p:spPr>
          <a:xfrm>
            <a:off x="6829654" y="4769510"/>
            <a:ext cx="4668012"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Planned Controls (POA&amp;M)</a:t>
            </a:r>
            <a:endParaRPr lang="en-US" sz="1000" dirty="0"/>
          </a:p>
        </p:txBody>
      </p:sp>
      <p:sp>
        <p:nvSpPr>
          <p:cNvPr id="44" name="Text 26"/>
          <p:cNvSpPr txBox="1"/>
          <p:nvPr/>
        </p:nvSpPr>
        <p:spPr>
          <a:xfrm>
            <a:off x="6829654" y="5012741"/>
            <a:ext cx="4629607"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For controls not fully implemented, reference the Plan of Action and Milestones (POA&amp;M) ID.</a:t>
            </a:r>
            <a:endParaRPr lang="en-US" sz="1000" dirty="0"/>
          </a:p>
        </p:txBody>
      </p:sp>
      <p:pic>
        <p:nvPicPr>
          <p:cNvPr id="45" name="Image 16" descr="preencoded.png">    </p:cNvPr>
          <p:cNvPicPr>
            <a:picLocks noChangeAspect="1"/>
          </p:cNvPicPr>
          <p:nvPr/>
        </p:nvPicPr>
        <p:blipFill>
          <a:blip r:embed="rId17"/>
          <a:srcRect l="0" r="0" t="0" b="0"/>
          <a:stretch/>
        </p:blipFill>
        <p:spPr>
          <a:xfrm>
            <a:off x="6620256" y="5566867"/>
            <a:ext cx="123444" cy="123444"/>
          </a:xfrm>
          <a:prstGeom prst="rect">
            <a:avLst/>
          </a:prstGeom>
        </p:spPr>
      </p:pic>
      <p:sp>
        <p:nvSpPr>
          <p:cNvPr id="46" name="Text 27"/>
          <p:cNvSpPr txBox="1"/>
          <p:nvPr/>
        </p:nvSpPr>
        <p:spPr>
          <a:xfrm>
            <a:off x="6858000" y="5528462"/>
            <a:ext cx="4638751" cy="210312"/>
          </a:xfrm>
          <a:prstGeom prst="rect">
            <a:avLst/>
          </a:prstGeom>
          <a:noFill/>
          <a:ln/>
        </p:spPr>
        <p:txBody>
          <a:bodyPr wrap="square" lIns="0" tIns="0" rIns="0" bIns="0" rtlCol="0" anchor="ctr"/>
          <a:lstStyle/>
          <a:p>
            <a:pPr algn="l" indent="0" marL="0">
              <a:buNone/>
            </a:pPr>
            <a:r>
              <a:rPr lang="en-US" sz="1000" b="1" dirty="0">
                <a:solidFill>
                  <a:srgbClr val="334155"/>
                </a:solidFill>
                <a:latin typeface="Roboto" pitchFamily="34" charset="0"/>
                <a:ea typeface="Roboto" pitchFamily="34" charset="-122"/>
                <a:cs typeface="Roboto" pitchFamily="34" charset="-120"/>
              </a:rPr>
              <a:t>Evidence References</a:t>
            </a:r>
            <a:endParaRPr lang="en-US" sz="1000" dirty="0"/>
          </a:p>
        </p:txBody>
      </p:sp>
      <p:sp>
        <p:nvSpPr>
          <p:cNvPr id="47" name="Text 28"/>
          <p:cNvSpPr txBox="1"/>
          <p:nvPr/>
        </p:nvSpPr>
        <p:spPr>
          <a:xfrm>
            <a:off x="6858000" y="5772607"/>
            <a:ext cx="4601261"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Point to specific artifacts (e.g., "See Configuration Management Plan v2.1, Section 4").</a:t>
            </a:r>
            <a:endParaRPr lang="en-US" sz="1000" dirty="0"/>
          </a:p>
        </p:txBody>
      </p:sp>
      <p:sp>
        <p:nvSpPr>
          <p:cNvPr id="48" name="Shape 29"/>
          <p:cNvSpPr/>
          <p:nvPr/>
        </p:nvSpPr>
        <p:spPr>
          <a:xfrm>
            <a:off x="6620256" y="6287414"/>
            <a:ext cx="4762195" cy="705002"/>
          </a:xfrm>
          <a:prstGeom prst="roundRect">
            <a:avLst>
              <a:gd name="adj" fmla="val 7011"/>
            </a:avLst>
          </a:prstGeom>
          <a:solidFill>
            <a:srgbClr val="FFFBEB"/>
          </a:solidFill>
          <a:ln w="12700">
            <a:solidFill>
              <a:srgbClr val="FDE68A"/>
            </a:solidFill>
            <a:prstDash val="solid"/>
          </a:ln>
        </p:spPr>
      </p:sp>
      <p:pic>
        <p:nvPicPr>
          <p:cNvPr id="49" name="Image 17" descr="preencoded.png">    </p:cNvPr>
          <p:cNvPicPr>
            <a:picLocks noChangeAspect="1"/>
          </p:cNvPicPr>
          <p:nvPr/>
        </p:nvPicPr>
        <p:blipFill>
          <a:blip r:embed="rId18"/>
          <a:srcRect l="0" r="0" t="-100" b="-100"/>
          <a:stretch/>
        </p:blipFill>
        <p:spPr>
          <a:xfrm>
            <a:off x="6782105" y="6487668"/>
            <a:ext cx="114300" cy="152705"/>
          </a:xfrm>
          <a:prstGeom prst="rect">
            <a:avLst/>
          </a:prstGeom>
        </p:spPr>
      </p:pic>
      <p:sp>
        <p:nvSpPr>
          <p:cNvPr id="50" name="Text 30"/>
          <p:cNvSpPr txBox="1"/>
          <p:nvPr/>
        </p:nvSpPr>
        <p:spPr>
          <a:xfrm>
            <a:off x="7010705" y="6449263"/>
            <a:ext cx="4286707" cy="381305"/>
          </a:xfrm>
          <a:prstGeom prst="rect">
            <a:avLst/>
          </a:prstGeom>
          <a:noFill/>
          <a:ln/>
        </p:spPr>
        <p:txBody>
          <a:bodyPr wrap="square" lIns="0" tIns="0" rIns="0" bIns="0" rtlCol="0" anchor="t"/>
          <a:lstStyle/>
          <a:p>
            <a:pPr algn="l" indent="0" marL="0">
              <a:buNone/>
            </a:pPr>
            <a:r>
              <a:rPr lang="en-US" sz="1000" b="1" dirty="0">
                <a:solidFill>
                  <a:srgbClr val="92400E"/>
                </a:solidFill>
                <a:latin typeface="Roboto" pitchFamily="34" charset="0"/>
                <a:ea typeface="Roboto" pitchFamily="34" charset="-122"/>
                <a:cs typeface="Roboto" pitchFamily="34" charset="-120"/>
              </a:rPr>
              <a:t>Pro Tip:</a:t>
            </a:r>
            <a:pPr algn="l" indent="0" marL="0">
              <a:buNone/>
            </a:pPr>
            <a:r>
              <a:rPr lang="en-US" sz="1000" dirty="0">
                <a:solidFill>
                  <a:srgbClr val="92400E"/>
                </a:solidFill>
                <a:latin typeface="Roboto" pitchFamily="34" charset="0"/>
                <a:ea typeface="Roboto" pitchFamily="34" charset="-122"/>
                <a:cs typeface="Roboto" pitchFamily="34" charset="-120"/>
              </a:rPr>
              <a:t> Avoid generic statements like "Compliant with policy." Describe the actual mechanism (tool, config, process).</a:t>
            </a:r>
            <a:endParaRPr lang="en-US" sz="1000" dirty="0"/>
          </a:p>
        </p:txBody>
      </p:sp>
      <p:sp>
        <p:nvSpPr>
          <p:cNvPr id="51" name="Shape 31"/>
          <p:cNvSpPr/>
          <p:nvPr/>
        </p:nvSpPr>
        <p:spPr>
          <a:xfrm>
            <a:off x="0" y="7706563"/>
            <a:ext cx="12191695" cy="200254"/>
          </a:xfrm>
          <a:prstGeom prst="rect">
            <a:avLst/>
          </a:prstGeom>
          <a:solidFill>
            <a:srgbClr val="F1F5F9"/>
          </a:solidFill>
          <a:ln/>
        </p:spPr>
      </p:sp>
      <p:sp>
        <p:nvSpPr>
          <p:cNvPr id="52" name="Shape 32"/>
          <p:cNvSpPr/>
          <p:nvPr/>
        </p:nvSpPr>
        <p:spPr>
          <a:xfrm>
            <a:off x="0" y="7706563"/>
            <a:ext cx="12191695" cy="9144"/>
          </a:xfrm>
          <a:prstGeom prst="rect">
            <a:avLst/>
          </a:prstGeom>
          <a:solidFill>
            <a:srgbClr val="E2E8F0"/>
          </a:solidFill>
          <a:ln w="12700">
            <a:solidFill>
              <a:srgbClr val="E2E8F0">
                <a:alpha val="0"/>
              </a:srgbClr>
            </a:solidFill>
            <a:prstDash val="solid"/>
          </a:ln>
        </p:spPr>
      </p:sp>
      <p:sp>
        <p:nvSpPr>
          <p:cNvPr id="53" name="Text 33"/>
          <p:cNvSpPr txBox="1"/>
          <p:nvPr/>
        </p:nvSpPr>
        <p:spPr>
          <a:xfrm>
            <a:off x="571500" y="771662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4" name="Text 34"/>
          <p:cNvSpPr txBox="1"/>
          <p:nvPr/>
        </p:nvSpPr>
        <p:spPr>
          <a:xfrm>
            <a:off x="11177626" y="771662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26</a:t>
            </a:r>
            <a:endParaRPr lang="en-US" sz="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98041"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04</a:t>
            </a:r>
            <a:endParaRPr lang="en-US" sz="9600" dirty="0"/>
          </a:p>
        </p:txBody>
      </p:sp>
      <p:pic>
        <p:nvPicPr>
          <p:cNvPr id="6" name="Image 0" descr="preencoded.png">    </p:cNvPr>
          <p:cNvPicPr>
            <a:picLocks noChangeAspect="1"/>
          </p:cNvPicPr>
          <p:nvPr/>
        </p:nvPicPr>
        <p:blipFill>
          <a:blip r:embed="rId1"/>
          <a:srcRect l="0" r="0" t="0" b="0"/>
          <a:stretch/>
        </p:blipFill>
        <p:spPr>
          <a:xfrm>
            <a:off x="9620402" y="4286707"/>
            <a:ext cx="3047695"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481682"/>
            <a:ext cx="4515307" cy="1429207"/>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Selection &amp; Tailoring</a:t>
            </a:r>
            <a:endParaRPr lang="en-US" sz="4500" dirty="0"/>
          </a:p>
        </p:txBody>
      </p:sp>
      <p:sp>
        <p:nvSpPr>
          <p:cNvPr id="9" name="Shape 5"/>
          <p:cNvSpPr/>
          <p:nvPr/>
        </p:nvSpPr>
        <p:spPr>
          <a:xfrm>
            <a:off x="571500" y="4214470"/>
            <a:ext cx="38405" cy="619049"/>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214470"/>
            <a:ext cx="4153205" cy="619963"/>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Practical steps to choose and right-size controls for your specific organizational context.</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Control Selection Process</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2169871"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Categorize</a:t>
            </a:r>
            <a:endParaRPr lang="en-US" sz="1500" dirty="0"/>
          </a:p>
        </p:txBody>
      </p:sp>
      <p:sp>
        <p:nvSpPr>
          <p:cNvPr id="14" name="Text 10"/>
          <p:cNvSpPr txBox="1"/>
          <p:nvPr/>
        </p:nvSpPr>
        <p:spPr>
          <a:xfrm>
            <a:off x="7114946" y="2104949"/>
            <a:ext cx="248259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Determine impact levels (FIPS 199)</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2377440"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Select Baseline</a:t>
            </a:r>
            <a:endParaRPr lang="en-US" sz="1500" dirty="0"/>
          </a:p>
        </p:txBody>
      </p:sp>
      <p:sp>
        <p:nvSpPr>
          <p:cNvPr id="17" name="Text 13"/>
          <p:cNvSpPr txBox="1"/>
          <p:nvPr/>
        </p:nvSpPr>
        <p:spPr>
          <a:xfrm>
            <a:off x="7114946" y="3152851"/>
            <a:ext cx="2720340"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Choose initial control set (SP 800-53B)</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1886407"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Tailor Controls</a:t>
            </a:r>
            <a:endParaRPr lang="en-US" sz="1500" dirty="0"/>
          </a:p>
        </p:txBody>
      </p:sp>
      <p:sp>
        <p:nvSpPr>
          <p:cNvPr id="20" name="Text 16"/>
          <p:cNvSpPr txBox="1"/>
          <p:nvPr/>
        </p:nvSpPr>
        <p:spPr>
          <a:xfrm>
            <a:off x="7114946" y="4200754"/>
            <a:ext cx="215432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Apply scoping and parameters</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146761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Document</a:t>
            </a:r>
            <a:endParaRPr lang="en-US" sz="1500" dirty="0"/>
          </a:p>
        </p:txBody>
      </p:sp>
      <p:sp>
        <p:nvSpPr>
          <p:cNvPr id="23" name="Text 19"/>
          <p:cNvSpPr txBox="1"/>
          <p:nvPr/>
        </p:nvSpPr>
        <p:spPr>
          <a:xfrm>
            <a:off x="7114946" y="5248656"/>
            <a:ext cx="165506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Record rationale in SSP</a:t>
            </a:r>
            <a:endParaRPr lang="en-US" sz="1000" dirty="0"/>
          </a:p>
        </p:txBody>
      </p:sp>
      <p:sp>
        <p:nvSpPr>
          <p:cNvPr id="24" name="Shape 20"/>
          <p:cNvSpPr/>
          <p:nvPr/>
        </p:nvSpPr>
        <p:spPr>
          <a:xfrm>
            <a:off x="571500" y="2042770"/>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2042770"/>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107" r="-107" t="0" b="0"/>
          <a:stretch/>
        </p:blipFill>
        <p:spPr>
          <a:xfrm>
            <a:off x="6553505" y="1904695"/>
            <a:ext cx="267005" cy="304495"/>
          </a:xfrm>
          <a:prstGeom prst="rect">
            <a:avLst/>
          </a:prstGeom>
        </p:spPr>
      </p:pic>
      <p:pic>
        <p:nvPicPr>
          <p:cNvPr id="27" name="Image 3" descr="preencoded.png">    </p:cNvPr>
          <p:cNvPicPr>
            <a:picLocks noChangeAspect="1"/>
          </p:cNvPicPr>
          <p:nvPr/>
        </p:nvPicPr>
        <p:blipFill>
          <a:blip r:embed="rId4"/>
          <a:srcRect l="0" r="0" t="0" b="0"/>
          <a:stretch/>
        </p:blipFill>
        <p:spPr>
          <a:xfrm>
            <a:off x="6534302" y="2952598"/>
            <a:ext cx="304495" cy="304495"/>
          </a:xfrm>
          <a:prstGeom prst="rect">
            <a:avLst/>
          </a:prstGeom>
        </p:spPr>
      </p:pic>
      <p:pic>
        <p:nvPicPr>
          <p:cNvPr id="28" name="Image 4" descr="preencoded.png">    </p:cNvPr>
          <p:cNvPicPr>
            <a:picLocks noChangeAspect="1"/>
          </p:cNvPicPr>
          <p:nvPr/>
        </p:nvPicPr>
        <p:blipFill>
          <a:blip r:embed="rId5"/>
          <a:srcRect l="0" r="0" t="0" b="0"/>
          <a:stretch/>
        </p:blipFill>
        <p:spPr>
          <a:xfrm>
            <a:off x="6534302" y="4000500"/>
            <a:ext cx="304495" cy="304495"/>
          </a:xfrm>
          <a:prstGeom prst="rect">
            <a:avLst/>
          </a:prstGeom>
        </p:spPr>
      </p:pic>
      <p:pic>
        <p:nvPicPr>
          <p:cNvPr id="29" name="Image 5" descr="preencoded.png">    </p:cNvPr>
          <p:cNvPicPr>
            <a:picLocks noChangeAspect="1"/>
          </p:cNvPicPr>
          <p:nvPr/>
        </p:nvPicPr>
        <p:blipFill>
          <a:blip r:embed="rId6"/>
          <a:srcRect l="-50" r="-50" t="0" b="0"/>
          <a:stretch/>
        </p:blipFill>
        <p:spPr>
          <a:xfrm>
            <a:off x="6572707" y="5048402"/>
            <a:ext cx="228600" cy="3044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6610198"/>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blip>
          <a:srcRect l="0" r="0" t="-1" b="-1"/>
          <a:stretch/>
        </p:blipFill>
        <p:spPr>
          <a:xfrm>
            <a:off x="0" y="1143000"/>
            <a:ext cx="12191695" cy="6602882"/>
          </a:xfrm>
          <a:prstGeom prst="rect">
            <a:avLst/>
          </a:prstGeom>
        </p:spPr>
      </p:pic>
      <p:sp>
        <p:nvSpPr>
          <p:cNvPr id="6" name="Text 3"/>
          <p:cNvSpPr txBox="1"/>
          <p:nvPr/>
        </p:nvSpPr>
        <p:spPr>
          <a:xfrm>
            <a:off x="514807" y="1524305"/>
            <a:ext cx="5401361" cy="267005"/>
          </a:xfrm>
          <a:prstGeom prst="rect">
            <a:avLst/>
          </a:prstGeom>
          <a:noFill/>
          <a:ln/>
        </p:spPr>
        <p:txBody>
          <a:bodyPr wrap="square" lIns="0" tIns="0" rIns="0" bIns="0" rtlCol="0" anchor="ctr"/>
          <a:lstStyle/>
          <a:p>
            <a:pPr algn="ctr" indent="0" marL="0">
              <a:buNone/>
            </a:pPr>
            <a:r>
              <a:rPr lang="en-US" sz="1500" b="1" spc="75" kern="0" dirty="0">
                <a:solidFill>
                  <a:srgbClr val="1E3A8A"/>
                </a:solidFill>
                <a:latin typeface="Roboto" pitchFamily="34" charset="0"/>
                <a:ea typeface="Roboto" pitchFamily="34" charset="-122"/>
                <a:cs typeface="Roboto" pitchFamily="34" charset="-120"/>
              </a:rPr>
              <a:t>Categorization Process</a:t>
            </a:r>
            <a:endParaRPr lang="en-US" sz="1500" dirty="0"/>
          </a:p>
        </p:txBody>
      </p:sp>
      <p:pic>
        <p:nvPicPr>
          <p:cNvPr id="7" name="Image 1" descr="preencoded.png">    </p:cNvPr>
          <p:cNvPicPr>
            <a:picLocks noChangeAspect="1"/>
          </p:cNvPicPr>
          <p:nvPr/>
        </p:nvPicPr>
        <p:blipFill>
          <a:blip r:embed="rId2"/>
          <a:srcRect l="-133" r="-133" t="0" b="0"/>
          <a:stretch/>
        </p:blipFill>
        <p:spPr>
          <a:xfrm>
            <a:off x="3129077" y="3390595"/>
            <a:ext cx="171907" cy="228600"/>
          </a:xfrm>
          <a:prstGeom prst="rect">
            <a:avLst/>
          </a:prstGeom>
        </p:spPr>
      </p:pic>
      <p:pic>
        <p:nvPicPr>
          <p:cNvPr id="8" name="Image 2" descr="preencoded.png">    </p:cNvPr>
          <p:cNvPicPr>
            <a:picLocks noChangeAspect="1"/>
          </p:cNvPicPr>
          <p:nvPr/>
        </p:nvPicPr>
        <p:blipFill>
          <a:blip r:embed="rId3"/>
          <a:srcRect l="-133" r="-133" t="0" b="0"/>
          <a:stretch/>
        </p:blipFill>
        <p:spPr>
          <a:xfrm>
            <a:off x="3129077" y="5343754"/>
            <a:ext cx="171907" cy="228600"/>
          </a:xfrm>
          <a:prstGeom prst="rect">
            <a:avLst/>
          </a:prstGeom>
        </p:spPr>
      </p:pic>
      <p:sp>
        <p:nvSpPr>
          <p:cNvPr id="9" name="Shape 4"/>
          <p:cNvSpPr/>
          <p:nvPr/>
        </p:nvSpPr>
        <p:spPr>
          <a:xfrm>
            <a:off x="571500" y="5762549"/>
            <a:ext cx="5286146" cy="1609344"/>
          </a:xfrm>
          <a:prstGeom prst="roundRect">
            <a:avLst>
              <a:gd name="adj" fmla="val 4034"/>
            </a:avLst>
          </a:prstGeom>
          <a:solidFill>
            <a:srgbClr val="F0F9FF"/>
          </a:solidFill>
          <a:ln w="25400">
            <a:solidFill>
              <a:srgbClr val="3B82F6"/>
            </a:solidFill>
            <a:prstDash val="solid"/>
          </a:ln>
        </p:spPr>
      </p:sp>
      <p:sp>
        <p:nvSpPr>
          <p:cNvPr id="10" name="Text 5"/>
          <p:cNvSpPr txBox="1"/>
          <p:nvPr/>
        </p:nvSpPr>
        <p:spPr>
          <a:xfrm>
            <a:off x="724205" y="5971946"/>
            <a:ext cx="4981651" cy="191110"/>
          </a:xfrm>
          <a:prstGeom prst="rect">
            <a:avLst/>
          </a:prstGeom>
          <a:noFill/>
          <a:ln/>
        </p:spPr>
        <p:txBody>
          <a:bodyPr wrap="square" lIns="0" tIns="0" rIns="0" bIns="0" rtlCol="0" anchor="ctr"/>
          <a:lstStyle/>
          <a:p>
            <a:pPr algn="ctr" indent="0" marL="0">
              <a:buNone/>
            </a:pPr>
            <a:r>
              <a:rPr lang="en-US" sz="1000" b="1" spc="26" kern="0" dirty="0">
                <a:solidFill>
                  <a:srgbClr val="6B7280"/>
                </a:solidFill>
                <a:latin typeface="Roboto" pitchFamily="34" charset="0"/>
                <a:ea typeface="Roboto" pitchFamily="34" charset="-122"/>
                <a:cs typeface="Roboto" pitchFamily="34" charset="-120"/>
              </a:rPr>
              <a:t>High Water Mark Principle</a:t>
            </a:r>
            <a:endParaRPr lang="en-US" sz="1000" dirty="0"/>
          </a:p>
        </p:txBody>
      </p:sp>
      <p:sp>
        <p:nvSpPr>
          <p:cNvPr id="11" name="Text 6"/>
          <p:cNvSpPr txBox="1"/>
          <p:nvPr/>
        </p:nvSpPr>
        <p:spPr>
          <a:xfrm>
            <a:off x="743407" y="6238951"/>
            <a:ext cx="4944161" cy="505663"/>
          </a:xfrm>
          <a:prstGeom prst="rect">
            <a:avLst/>
          </a:prstGeom>
          <a:noFill/>
          <a:ln/>
        </p:spPr>
        <p:txBody>
          <a:bodyPr wrap="square" lIns="0" tIns="0" rIns="0" bIns="0" rtlCol="0" anchor="t"/>
          <a:lstStyle/>
          <a:p>
            <a:pPr algn="ctr" indent="0" marL="0">
              <a:buNone/>
            </a:pPr>
            <a:r>
              <a:rPr lang="en-US" sz="1300" b="1" dirty="0">
                <a:solidFill>
                  <a:srgbClr val="1E40AF"/>
                </a:solidFill>
                <a:latin typeface="Courier New" pitchFamily="34" charset="0"/>
                <a:ea typeface="Courier New" pitchFamily="34" charset="-122"/>
                <a:cs typeface="Courier New" pitchFamily="34" charset="-120"/>
              </a:rPr>
              <a:t>System Impact = MAX(Confidentiality, Integrity, Availability)</a:t>
            </a:r>
            <a:endParaRPr lang="en-US" sz="1300" dirty="0"/>
          </a:p>
        </p:txBody>
      </p:sp>
      <p:sp>
        <p:nvSpPr>
          <p:cNvPr id="12" name="Text 7"/>
          <p:cNvSpPr txBox="1"/>
          <p:nvPr/>
        </p:nvSpPr>
        <p:spPr>
          <a:xfrm>
            <a:off x="743407" y="6789420"/>
            <a:ext cx="4944161" cy="372161"/>
          </a:xfrm>
          <a:prstGeom prst="rect">
            <a:avLst/>
          </a:prstGeom>
          <a:noFill/>
          <a:ln/>
        </p:spPr>
        <p:txBody>
          <a:bodyPr wrap="square" lIns="0" tIns="0" rIns="0" bIns="0" rtlCol="0" anchor="t"/>
          <a:lstStyle/>
          <a:p>
            <a:pPr algn="ctr" indent="0" marL="0">
              <a:buNone/>
            </a:pPr>
            <a:r>
              <a:rPr lang="en-US" sz="900" dirty="0">
                <a:solidFill>
                  <a:srgbClr val="64748B"/>
                </a:solidFill>
                <a:latin typeface="Roboto" pitchFamily="34" charset="0"/>
                <a:ea typeface="Roboto" pitchFamily="34" charset="-122"/>
                <a:cs typeface="Roboto" pitchFamily="34" charset="-120"/>
              </a:rPr>
              <a:t>The highest impact value across all security objectives becomes the overall system categorization.</a:t>
            </a:r>
            <a:endParaRPr lang="en-US" sz="900" dirty="0"/>
          </a:p>
        </p:txBody>
      </p:sp>
      <p:sp>
        <p:nvSpPr>
          <p:cNvPr id="13" name="Shape 8"/>
          <p:cNvSpPr/>
          <p:nvPr/>
        </p:nvSpPr>
        <p:spPr>
          <a:xfrm>
            <a:off x="571500" y="1943100"/>
            <a:ext cx="1333195" cy="1162202"/>
          </a:xfrm>
          <a:prstGeom prst="roundRect">
            <a:avLst>
              <a:gd name="adj" fmla="val 5159"/>
            </a:avLst>
          </a:prstGeom>
          <a:solidFill>
            <a:srgbClr val="1E3A8A"/>
          </a:solidFill>
          <a:ln w="12700">
            <a:solidFill>
              <a:srgbClr val="FFFFFF">
                <a:alpha val="0"/>
              </a:srgbClr>
            </a:solidFill>
            <a:prstDash val="solid"/>
          </a:ln>
        </p:spPr>
      </p:sp>
      <p:sp>
        <p:nvSpPr>
          <p:cNvPr id="14" name="Text 9"/>
          <p:cNvSpPr txBox="1"/>
          <p:nvPr/>
        </p:nvSpPr>
        <p:spPr>
          <a:xfrm>
            <a:off x="543154" y="1943100"/>
            <a:ext cx="1390802" cy="11622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Roboto" pitchFamily="34" charset="0"/>
                <a:ea typeface="Roboto" pitchFamily="34" charset="-122"/>
                <a:cs typeface="Roboto" pitchFamily="34" charset="-120"/>
              </a:rPr>
              <a:t> Identify Info Types </a:t>
            </a:r>
            <a:endParaRPr lang="en-US" sz="1000" dirty="0"/>
          </a:p>
        </p:txBody>
      </p:sp>
      <p:pic>
        <p:nvPicPr>
          <p:cNvPr id="15" name="Image 3" descr="preencoded.png">    </p:cNvPr>
          <p:cNvPicPr>
            <a:picLocks noChangeAspect="1"/>
          </p:cNvPicPr>
          <p:nvPr/>
        </p:nvPicPr>
        <p:blipFill>
          <a:blip r:embed="rId4"/>
          <a:srcRect l="-57" r="-57" t="0" b="0"/>
          <a:stretch/>
        </p:blipFill>
        <p:spPr>
          <a:xfrm>
            <a:off x="714146" y="2371954"/>
            <a:ext cx="200254" cy="228600"/>
          </a:xfrm>
          <a:prstGeom prst="rect">
            <a:avLst/>
          </a:prstGeom>
        </p:spPr>
      </p:pic>
      <p:pic>
        <p:nvPicPr>
          <p:cNvPr id="16" name="Image 4" descr="preencoded.png">    </p:cNvPr>
          <p:cNvPicPr>
            <a:picLocks noChangeAspect="1"/>
          </p:cNvPicPr>
          <p:nvPr/>
        </p:nvPicPr>
        <p:blipFill>
          <a:blip r:embed="rId5"/>
          <a:srcRect l="0" r="0" t="-6" b="-6"/>
          <a:stretch/>
        </p:blipFill>
        <p:spPr>
          <a:xfrm>
            <a:off x="1904695" y="1943100"/>
            <a:ext cx="3952951" cy="1162202"/>
          </a:xfrm>
          <a:prstGeom prst="rect">
            <a:avLst/>
          </a:prstGeom>
        </p:spPr>
      </p:pic>
      <p:sp>
        <p:nvSpPr>
          <p:cNvPr id="17" name="Text 10"/>
          <p:cNvSpPr txBox="1"/>
          <p:nvPr/>
        </p:nvSpPr>
        <p:spPr>
          <a:xfrm>
            <a:off x="2038198" y="2095805"/>
            <a:ext cx="3676802" cy="191110"/>
          </a:xfrm>
          <a:prstGeom prst="rect">
            <a:avLst/>
          </a:prstGeom>
          <a:noFill/>
          <a:ln/>
        </p:spPr>
        <p:txBody>
          <a:bodyPr wrap="square" lIns="0" tIns="0" rIns="0" bIns="0" rtlCol="0" anchor="ctr"/>
          <a:lstStyle/>
          <a:p>
            <a:pPr algn="ctr" indent="0" marL="0">
              <a:buNone/>
            </a:pPr>
            <a:r>
              <a:rPr lang="en-US" sz="1000" b="1" dirty="0">
                <a:solidFill>
                  <a:srgbClr val="374151"/>
                </a:solidFill>
                <a:latin typeface="Roboto" pitchFamily="34" charset="0"/>
                <a:ea typeface="Roboto" pitchFamily="34" charset="-122"/>
                <a:cs typeface="Roboto" pitchFamily="34" charset="-120"/>
              </a:rPr>
              <a:t>Information Types</a:t>
            </a:r>
            <a:endParaRPr lang="en-US" sz="1000" dirty="0"/>
          </a:p>
        </p:txBody>
      </p:sp>
      <p:sp>
        <p:nvSpPr>
          <p:cNvPr id="18" name="Text 11"/>
          <p:cNvSpPr txBox="1"/>
          <p:nvPr/>
        </p:nvSpPr>
        <p:spPr>
          <a:xfrm>
            <a:off x="2057400" y="2324405"/>
            <a:ext cx="3639312" cy="305410"/>
          </a:xfrm>
          <a:prstGeom prst="rect">
            <a:avLst/>
          </a:prstGeom>
          <a:noFill/>
          <a:ln/>
        </p:spPr>
        <p:txBody>
          <a:bodyPr wrap="square" lIns="0" tIns="0" rIns="0" bIns="0" rtlCol="0" anchor="t"/>
          <a:lstStyle/>
          <a:p>
            <a:pPr algn="ctr" indent="0" marL="0">
              <a:buNone/>
            </a:pPr>
            <a:r>
              <a:rPr lang="en-US" sz="900" dirty="0">
                <a:solidFill>
                  <a:srgbClr val="6B7280"/>
                </a:solidFill>
                <a:latin typeface="Roboto" pitchFamily="34" charset="0"/>
                <a:ea typeface="Roboto" pitchFamily="34" charset="-122"/>
                <a:cs typeface="Roboto" pitchFamily="34" charset="-120"/>
              </a:rPr>
              <a:t>Determine types of information processed, stored, or transmitted (e.g., PII, Financial, Health)</a:t>
            </a:r>
            <a:endParaRPr lang="en-US" sz="900" dirty="0"/>
          </a:p>
        </p:txBody>
      </p:sp>
      <p:sp>
        <p:nvSpPr>
          <p:cNvPr id="19" name="Text 12"/>
          <p:cNvSpPr txBox="1"/>
          <p:nvPr/>
        </p:nvSpPr>
        <p:spPr>
          <a:xfrm>
            <a:off x="2906878" y="2704795"/>
            <a:ext cx="553212" cy="247802"/>
          </a:xfrm>
          <a:prstGeom prst="rect">
            <a:avLst/>
          </a:prstGeom>
          <a:solidFill>
            <a:srgbClr val="F3F4F6"/>
          </a:solidFill>
          <a:ln w="12700">
            <a:solidFill>
              <a:srgbClr val="E5E7EB"/>
            </a:solidFill>
          </a:ln>
        </p:spPr>
        <p:txBody>
          <a:bodyPr wrap="square" lIns="0" tIns="0" rIns="0" bIns="0" rtlCol="0" anchor="t"/>
          <a:lstStyle/>
          <a:p>
            <a:pPr algn="ctr" indent="0" marL="0">
              <a:buNone/>
            </a:pPr>
            <a:r>
              <a:rPr lang="en-US" sz="900" dirty="0">
                <a:solidFill>
                  <a:srgbClr val="4B5563"/>
                </a:solidFill>
                <a:latin typeface="Roboto" pitchFamily="34" charset="0"/>
                <a:ea typeface="Roboto" pitchFamily="34" charset="-122"/>
                <a:cs typeface="Roboto" pitchFamily="34" charset="-120"/>
              </a:rPr>
              <a:t>Public</a:t>
            </a:r>
            <a:endParaRPr lang="en-US" sz="900" dirty="0"/>
          </a:p>
        </p:txBody>
      </p:sp>
      <p:sp>
        <p:nvSpPr>
          <p:cNvPr id="20" name="Text 13"/>
          <p:cNvSpPr txBox="1"/>
          <p:nvPr/>
        </p:nvSpPr>
        <p:spPr>
          <a:xfrm>
            <a:off x="3469234" y="2704795"/>
            <a:ext cx="619963" cy="247802"/>
          </a:xfrm>
          <a:prstGeom prst="rect">
            <a:avLst/>
          </a:prstGeom>
          <a:solidFill>
            <a:srgbClr val="F3F4F6"/>
          </a:solidFill>
          <a:ln w="12700">
            <a:solidFill>
              <a:srgbClr val="E5E7EB"/>
            </a:solidFill>
          </a:ln>
        </p:spPr>
        <p:txBody>
          <a:bodyPr wrap="square" lIns="0" tIns="0" rIns="0" bIns="0" rtlCol="0" anchor="t"/>
          <a:lstStyle/>
          <a:p>
            <a:pPr algn="ctr" indent="0" marL="0">
              <a:buNone/>
            </a:pPr>
            <a:r>
              <a:rPr lang="en-US" sz="900" dirty="0">
                <a:solidFill>
                  <a:srgbClr val="4B5563"/>
                </a:solidFill>
                <a:latin typeface="Roboto" pitchFamily="34" charset="0"/>
                <a:ea typeface="Roboto" pitchFamily="34" charset="-122"/>
                <a:cs typeface="Roboto" pitchFamily="34" charset="-120"/>
              </a:rPr>
              <a:t>Internal</a:t>
            </a:r>
            <a:endParaRPr lang="en-US" sz="900" dirty="0"/>
          </a:p>
        </p:txBody>
      </p:sp>
      <p:sp>
        <p:nvSpPr>
          <p:cNvPr id="21" name="Text 14"/>
          <p:cNvSpPr txBox="1"/>
          <p:nvPr/>
        </p:nvSpPr>
        <p:spPr>
          <a:xfrm>
            <a:off x="4101084" y="2704795"/>
            <a:ext cx="752551" cy="247802"/>
          </a:xfrm>
          <a:prstGeom prst="rect">
            <a:avLst/>
          </a:prstGeom>
          <a:solidFill>
            <a:srgbClr val="F3F4F6"/>
          </a:solidFill>
          <a:ln w="12700">
            <a:solidFill>
              <a:srgbClr val="E5E7EB"/>
            </a:solidFill>
          </a:ln>
        </p:spPr>
        <p:txBody>
          <a:bodyPr wrap="square" lIns="0" tIns="0" rIns="0" bIns="0" rtlCol="0" anchor="t"/>
          <a:lstStyle/>
          <a:p>
            <a:pPr algn="ctr" indent="0" marL="0">
              <a:buNone/>
            </a:pPr>
            <a:r>
              <a:rPr lang="en-US" sz="900" dirty="0">
                <a:solidFill>
                  <a:srgbClr val="4B5563"/>
                </a:solidFill>
                <a:latin typeface="Roboto" pitchFamily="34" charset="0"/>
                <a:ea typeface="Roboto" pitchFamily="34" charset="-122"/>
                <a:cs typeface="Roboto" pitchFamily="34" charset="-120"/>
              </a:rPr>
              <a:t>Restricted</a:t>
            </a:r>
            <a:endParaRPr lang="en-US" sz="900" dirty="0"/>
          </a:p>
        </p:txBody>
      </p:sp>
      <p:sp>
        <p:nvSpPr>
          <p:cNvPr id="22" name="Shape 15"/>
          <p:cNvSpPr/>
          <p:nvPr/>
        </p:nvSpPr>
        <p:spPr>
          <a:xfrm>
            <a:off x="571500" y="3715207"/>
            <a:ext cx="1333195" cy="1343254"/>
          </a:xfrm>
          <a:prstGeom prst="roundRect">
            <a:avLst>
              <a:gd name="adj" fmla="val 3919"/>
            </a:avLst>
          </a:prstGeom>
          <a:solidFill>
            <a:srgbClr val="1E3A8A"/>
          </a:solidFill>
          <a:ln w="12700">
            <a:solidFill>
              <a:srgbClr val="FFFFFF">
                <a:alpha val="0"/>
              </a:srgbClr>
            </a:solidFill>
            <a:prstDash val="solid"/>
          </a:ln>
        </p:spPr>
      </p:sp>
      <p:sp>
        <p:nvSpPr>
          <p:cNvPr id="23" name="Text 16"/>
          <p:cNvSpPr txBox="1"/>
          <p:nvPr/>
        </p:nvSpPr>
        <p:spPr>
          <a:xfrm>
            <a:off x="543154" y="3715207"/>
            <a:ext cx="1390802" cy="1343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Roboto" pitchFamily="34" charset="0"/>
                <a:ea typeface="Roboto" pitchFamily="34" charset="-122"/>
                <a:cs typeface="Roboto" pitchFamily="34" charset="-120"/>
              </a:rPr>
              <a:t> Determine Impact (CIA) </a:t>
            </a:r>
            <a:endParaRPr lang="en-US" sz="1000" dirty="0"/>
          </a:p>
        </p:txBody>
      </p:sp>
      <p:pic>
        <p:nvPicPr>
          <p:cNvPr id="24" name="Image 5" descr="preencoded.png">    </p:cNvPr>
          <p:cNvPicPr>
            <a:picLocks noChangeAspect="1"/>
          </p:cNvPicPr>
          <p:nvPr/>
        </p:nvPicPr>
        <p:blipFill>
          <a:blip r:embed="rId6"/>
          <a:srcRect l="0" r="0" t="0" b="0"/>
          <a:stretch/>
        </p:blipFill>
        <p:spPr>
          <a:xfrm>
            <a:off x="714146" y="4233672"/>
            <a:ext cx="228600" cy="228600"/>
          </a:xfrm>
          <a:prstGeom prst="rect">
            <a:avLst/>
          </a:prstGeom>
        </p:spPr>
      </p:pic>
      <p:pic>
        <p:nvPicPr>
          <p:cNvPr id="25" name="Image 6" descr="preencoded.png">    </p:cNvPr>
          <p:cNvPicPr>
            <a:picLocks noChangeAspect="1"/>
          </p:cNvPicPr>
          <p:nvPr/>
        </p:nvPicPr>
        <p:blipFill>
          <a:blip r:embed="rId7"/>
          <a:srcRect l="0" r="0" t="-8" b="-8"/>
          <a:stretch/>
        </p:blipFill>
        <p:spPr>
          <a:xfrm>
            <a:off x="1904695" y="3715207"/>
            <a:ext cx="3952951" cy="1343254"/>
          </a:xfrm>
          <a:prstGeom prst="rect">
            <a:avLst/>
          </a:prstGeom>
        </p:spPr>
      </p:pic>
      <p:pic>
        <p:nvPicPr>
          <p:cNvPr id="26" name="Image 7" descr="preencoded.png">    </p:cNvPr>
          <p:cNvPicPr>
            <a:picLocks noChangeAspect="1"/>
          </p:cNvPicPr>
          <p:nvPr/>
        </p:nvPicPr>
        <p:blipFill>
          <a:blip r:embed="rId8"/>
          <a:srcRect l="-57" r="-57" t="0" b="0"/>
          <a:stretch/>
        </p:blipFill>
        <p:spPr>
          <a:xfrm>
            <a:off x="2589581" y="3962095"/>
            <a:ext cx="200254" cy="228600"/>
          </a:xfrm>
          <a:prstGeom prst="rect">
            <a:avLst/>
          </a:prstGeom>
        </p:spPr>
      </p:pic>
      <p:sp>
        <p:nvSpPr>
          <p:cNvPr id="27" name="Text 17"/>
          <p:cNvSpPr txBox="1"/>
          <p:nvPr/>
        </p:nvSpPr>
        <p:spPr>
          <a:xfrm>
            <a:off x="2166214" y="4276649"/>
            <a:ext cx="1054303" cy="200254"/>
          </a:xfrm>
          <a:prstGeom prst="rect">
            <a:avLst/>
          </a:prstGeom>
          <a:noFill/>
          <a:ln/>
        </p:spPr>
        <p:txBody>
          <a:bodyPr wrap="square" lIns="0" tIns="0" rIns="0" bIns="0" rtlCol="0" anchor="ctr"/>
          <a:lstStyle/>
          <a:p>
            <a:pPr algn="ctr" indent="0" marL="0">
              <a:buNone/>
            </a:pPr>
            <a:r>
              <a:rPr lang="en-US" sz="1000" b="1" dirty="0">
                <a:solidFill>
                  <a:srgbClr val="1E293B"/>
                </a:solidFill>
                <a:latin typeface="Roboto" pitchFamily="34" charset="0"/>
                <a:ea typeface="Roboto" pitchFamily="34" charset="-122"/>
                <a:cs typeface="Roboto" pitchFamily="34" charset="-120"/>
              </a:rPr>
              <a:t>Confidentiality</a:t>
            </a:r>
            <a:endParaRPr lang="en-US" sz="1000" dirty="0"/>
          </a:p>
        </p:txBody>
      </p:sp>
      <p:sp>
        <p:nvSpPr>
          <p:cNvPr id="28" name="Text 18"/>
          <p:cNvSpPr txBox="1"/>
          <p:nvPr/>
        </p:nvSpPr>
        <p:spPr>
          <a:xfrm>
            <a:off x="2221992" y="4489704"/>
            <a:ext cx="943661" cy="324612"/>
          </a:xfrm>
          <a:prstGeom prst="rect">
            <a:avLst/>
          </a:prstGeom>
          <a:noFill/>
          <a:ln/>
        </p:spPr>
        <p:txBody>
          <a:bodyPr wrap="square" lIns="0" tIns="0" rIns="0" bIns="0" rtlCol="0" anchor="t"/>
          <a:lstStyle/>
          <a:p>
            <a:pPr algn="ctr" indent="0" marL="0">
              <a:buNone/>
            </a:pPr>
            <a:r>
              <a:rPr lang="en-US" sz="800" dirty="0">
                <a:solidFill>
                  <a:srgbClr val="64748B"/>
                </a:solidFill>
                <a:latin typeface="Roboto" pitchFamily="34" charset="0"/>
                <a:ea typeface="Roboto" pitchFamily="34" charset="-122"/>
                <a:cs typeface="Roboto" pitchFamily="34" charset="-120"/>
              </a:rPr>
              <a:t>Unauthorized disclosure</a:t>
            </a:r>
            <a:endParaRPr lang="en-US" sz="800" dirty="0"/>
          </a:p>
        </p:txBody>
      </p:sp>
      <p:pic>
        <p:nvPicPr>
          <p:cNvPr id="29" name="Image 8" descr="preencoded.png">    </p:cNvPr>
          <p:cNvPicPr>
            <a:picLocks noChangeAspect="1"/>
          </p:cNvPicPr>
          <p:nvPr/>
        </p:nvPicPr>
        <p:blipFill>
          <a:blip r:embed="rId9"/>
          <a:srcRect l="0" r="0" t="-45" b="-45"/>
          <a:stretch/>
        </p:blipFill>
        <p:spPr>
          <a:xfrm>
            <a:off x="3748126" y="3962095"/>
            <a:ext cx="256946" cy="228600"/>
          </a:xfrm>
          <a:prstGeom prst="rect">
            <a:avLst/>
          </a:prstGeom>
        </p:spPr>
      </p:pic>
      <p:sp>
        <p:nvSpPr>
          <p:cNvPr id="30" name="Text 19"/>
          <p:cNvSpPr txBox="1"/>
          <p:nvPr/>
        </p:nvSpPr>
        <p:spPr>
          <a:xfrm>
            <a:off x="3399739" y="4276649"/>
            <a:ext cx="962863" cy="200254"/>
          </a:xfrm>
          <a:prstGeom prst="rect">
            <a:avLst/>
          </a:prstGeom>
          <a:noFill/>
          <a:ln/>
        </p:spPr>
        <p:txBody>
          <a:bodyPr wrap="square" lIns="0" tIns="0" rIns="0" bIns="0" rtlCol="0" anchor="ctr"/>
          <a:lstStyle/>
          <a:p>
            <a:pPr algn="ctr" indent="0" marL="0">
              <a:buNone/>
            </a:pPr>
            <a:r>
              <a:rPr lang="en-US" sz="1000" b="1" dirty="0">
                <a:solidFill>
                  <a:srgbClr val="1E293B"/>
                </a:solidFill>
                <a:latin typeface="Roboto" pitchFamily="34" charset="0"/>
                <a:ea typeface="Roboto" pitchFamily="34" charset="-122"/>
                <a:cs typeface="Roboto" pitchFamily="34" charset="-120"/>
              </a:rPr>
              <a:t>Integrity</a:t>
            </a:r>
            <a:endParaRPr lang="en-US" sz="1000" dirty="0"/>
          </a:p>
        </p:txBody>
      </p:sp>
      <p:sp>
        <p:nvSpPr>
          <p:cNvPr id="31" name="Text 20"/>
          <p:cNvSpPr txBox="1"/>
          <p:nvPr/>
        </p:nvSpPr>
        <p:spPr>
          <a:xfrm>
            <a:off x="3408883" y="4489704"/>
            <a:ext cx="943661" cy="324612"/>
          </a:xfrm>
          <a:prstGeom prst="rect">
            <a:avLst/>
          </a:prstGeom>
          <a:noFill/>
          <a:ln/>
        </p:spPr>
        <p:txBody>
          <a:bodyPr wrap="square" lIns="0" tIns="0" rIns="0" bIns="0" rtlCol="0" anchor="t"/>
          <a:lstStyle/>
          <a:p>
            <a:pPr algn="ctr" indent="0" marL="0">
              <a:buNone/>
            </a:pPr>
            <a:r>
              <a:rPr lang="en-US" sz="800" dirty="0">
                <a:solidFill>
                  <a:srgbClr val="64748B"/>
                </a:solidFill>
                <a:latin typeface="Roboto" pitchFamily="34" charset="0"/>
                <a:ea typeface="Roboto" pitchFamily="34" charset="-122"/>
                <a:cs typeface="Roboto" pitchFamily="34" charset="-120"/>
              </a:rPr>
              <a:t>Unauthorized modification</a:t>
            </a:r>
            <a:endParaRPr lang="en-US" sz="800" dirty="0"/>
          </a:p>
        </p:txBody>
      </p:sp>
      <p:pic>
        <p:nvPicPr>
          <p:cNvPr id="32" name="Image 9" descr="preencoded.png">    </p:cNvPr>
          <p:cNvPicPr>
            <a:picLocks noChangeAspect="1"/>
          </p:cNvPicPr>
          <p:nvPr/>
        </p:nvPicPr>
        <p:blipFill>
          <a:blip r:embed="rId10"/>
          <a:srcRect l="0" r="0" t="0" b="0"/>
          <a:stretch/>
        </p:blipFill>
        <p:spPr>
          <a:xfrm>
            <a:off x="4949647" y="3962095"/>
            <a:ext cx="228600" cy="228600"/>
          </a:xfrm>
          <a:prstGeom prst="rect">
            <a:avLst/>
          </a:prstGeom>
        </p:spPr>
      </p:pic>
      <p:sp>
        <p:nvSpPr>
          <p:cNvPr id="33" name="Text 21"/>
          <p:cNvSpPr txBox="1"/>
          <p:nvPr/>
        </p:nvSpPr>
        <p:spPr>
          <a:xfrm>
            <a:off x="4568342" y="4276649"/>
            <a:ext cx="999439" cy="200254"/>
          </a:xfrm>
          <a:prstGeom prst="rect">
            <a:avLst/>
          </a:prstGeom>
          <a:noFill/>
          <a:ln/>
        </p:spPr>
        <p:txBody>
          <a:bodyPr wrap="square" lIns="0" tIns="0" rIns="0" bIns="0" rtlCol="0" anchor="ctr"/>
          <a:lstStyle/>
          <a:p>
            <a:pPr algn="ctr" indent="0" marL="0">
              <a:buNone/>
            </a:pPr>
            <a:r>
              <a:rPr lang="en-US" sz="1000" b="1" dirty="0">
                <a:solidFill>
                  <a:srgbClr val="1E293B"/>
                </a:solidFill>
                <a:latin typeface="Roboto" pitchFamily="34" charset="0"/>
                <a:ea typeface="Roboto" pitchFamily="34" charset="-122"/>
                <a:cs typeface="Roboto" pitchFamily="34" charset="-120"/>
              </a:rPr>
              <a:t>Availability</a:t>
            </a:r>
            <a:endParaRPr lang="en-US" sz="1000" dirty="0"/>
          </a:p>
        </p:txBody>
      </p:sp>
      <p:sp>
        <p:nvSpPr>
          <p:cNvPr id="34" name="Text 22"/>
          <p:cNvSpPr txBox="1"/>
          <p:nvPr/>
        </p:nvSpPr>
        <p:spPr>
          <a:xfrm>
            <a:off x="4596689" y="4489704"/>
            <a:ext cx="943661" cy="324612"/>
          </a:xfrm>
          <a:prstGeom prst="rect">
            <a:avLst/>
          </a:prstGeom>
          <a:noFill/>
          <a:ln/>
        </p:spPr>
        <p:txBody>
          <a:bodyPr wrap="square" lIns="0" tIns="0" rIns="0" bIns="0" rtlCol="0" anchor="t"/>
          <a:lstStyle/>
          <a:p>
            <a:pPr algn="ctr" indent="0" marL="0">
              <a:buNone/>
            </a:pPr>
            <a:r>
              <a:rPr lang="en-US" sz="800" dirty="0">
                <a:solidFill>
                  <a:srgbClr val="64748B"/>
                </a:solidFill>
                <a:latin typeface="Roboto" pitchFamily="34" charset="0"/>
                <a:ea typeface="Roboto" pitchFamily="34" charset="-122"/>
                <a:cs typeface="Roboto" pitchFamily="34" charset="-120"/>
              </a:rPr>
              <a:t>Disruption of access</a:t>
            </a:r>
            <a:endParaRPr lang="en-US" sz="800" dirty="0"/>
          </a:p>
        </p:txBody>
      </p:sp>
      <p:sp>
        <p:nvSpPr>
          <p:cNvPr id="35" name="Text 23"/>
          <p:cNvSpPr txBox="1"/>
          <p:nvPr/>
        </p:nvSpPr>
        <p:spPr>
          <a:xfrm>
            <a:off x="6629400" y="1524305"/>
            <a:ext cx="5106010" cy="267005"/>
          </a:xfrm>
          <a:prstGeom prst="rect">
            <a:avLst/>
          </a:prstGeom>
          <a:noFill/>
          <a:ln/>
        </p:spPr>
        <p:txBody>
          <a:bodyPr wrap="square" lIns="0" tIns="0" rIns="0" bIns="0" rtlCol="0" anchor="ctr"/>
          <a:lstStyle/>
          <a:p>
            <a:pPr algn="l" indent="0" marL="0">
              <a:buNone/>
            </a:pPr>
            <a:r>
              <a:rPr lang="en-US" sz="1500" b="1" dirty="0">
                <a:solidFill>
                  <a:srgbClr val="1E3A8A"/>
                </a:solidFill>
                <a:latin typeface="Roboto" pitchFamily="34" charset="0"/>
                <a:ea typeface="Roboto" pitchFamily="34" charset="-122"/>
                <a:cs typeface="Roboto" pitchFamily="34" charset="-120"/>
              </a:rPr>
              <a:t> Impact Level Definitions (FIPS 199) </a:t>
            </a:r>
            <a:endParaRPr lang="en-US" sz="1500" dirty="0"/>
          </a:p>
        </p:txBody>
      </p:sp>
      <p:pic>
        <p:nvPicPr>
          <p:cNvPr id="36" name="Image 10" descr="preencoded.png">    </p:cNvPr>
          <p:cNvPicPr>
            <a:picLocks noChangeAspect="1"/>
          </p:cNvPicPr>
          <p:nvPr/>
        </p:nvPicPr>
        <p:blipFill>
          <a:blip r:embed="rId11"/>
          <a:srcRect l="-1282" r="-1282" t="0" b="0"/>
          <a:stretch/>
        </p:blipFill>
        <p:spPr>
          <a:xfrm>
            <a:off x="6334049" y="1561795"/>
            <a:ext cx="219456" cy="190195"/>
          </a:xfrm>
          <a:prstGeom prst="rect">
            <a:avLst/>
          </a:prstGeom>
        </p:spPr>
      </p:pic>
      <p:sp>
        <p:nvSpPr>
          <p:cNvPr id="37" name="Shape 24"/>
          <p:cNvSpPr/>
          <p:nvPr/>
        </p:nvSpPr>
        <p:spPr>
          <a:xfrm>
            <a:off x="6334049" y="1943100"/>
            <a:ext cx="5286146" cy="1057046"/>
          </a:xfrm>
          <a:prstGeom prst="roundRect">
            <a:avLst>
              <a:gd name="adj" fmla="val 6235"/>
            </a:avLst>
          </a:prstGeom>
          <a:solidFill>
            <a:srgbClr val="FFFFFF"/>
          </a:solidFill>
          <a:ln/>
        </p:spPr>
      </p:sp>
      <p:sp>
        <p:nvSpPr>
          <p:cNvPr id="38" name="Shape 25"/>
          <p:cNvSpPr/>
          <p:nvPr/>
        </p:nvSpPr>
        <p:spPr>
          <a:xfrm>
            <a:off x="6334049" y="1943100"/>
            <a:ext cx="47549" cy="1057046"/>
          </a:xfrm>
          <a:prstGeom prst="roundRect">
            <a:avLst>
              <a:gd name="adj" fmla="val 138600"/>
            </a:avLst>
          </a:prstGeom>
          <a:solidFill>
            <a:srgbClr val="22C55E"/>
          </a:solidFill>
          <a:ln w="12700">
            <a:solidFill>
              <a:srgbClr val="22C55E">
                <a:alpha val="0"/>
              </a:srgbClr>
            </a:solidFill>
            <a:prstDash val="solid"/>
          </a:ln>
        </p:spPr>
      </p:sp>
      <p:sp>
        <p:nvSpPr>
          <p:cNvPr id="39" name="Shape 26"/>
          <p:cNvSpPr/>
          <p:nvPr/>
        </p:nvSpPr>
        <p:spPr>
          <a:xfrm>
            <a:off x="6572707" y="2143354"/>
            <a:ext cx="390449" cy="209398"/>
          </a:xfrm>
          <a:prstGeom prst="roundRect">
            <a:avLst>
              <a:gd name="adj" fmla="val 79396"/>
            </a:avLst>
          </a:prstGeom>
          <a:solidFill>
            <a:srgbClr val="DCFCE7"/>
          </a:solidFill>
          <a:ln w="12700">
            <a:solidFill>
              <a:srgbClr val="FFFFFF">
                <a:alpha val="0"/>
              </a:srgbClr>
            </a:solidFill>
            <a:prstDash val="solid"/>
          </a:ln>
        </p:spPr>
      </p:sp>
      <p:sp>
        <p:nvSpPr>
          <p:cNvPr id="40" name="Text 27"/>
          <p:cNvSpPr txBox="1"/>
          <p:nvPr/>
        </p:nvSpPr>
        <p:spPr>
          <a:xfrm>
            <a:off x="6572707" y="2143354"/>
            <a:ext cx="467258"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5803D"/>
                </a:solidFill>
                <a:latin typeface="Roboto" pitchFamily="34" charset="0"/>
                <a:ea typeface="Roboto" pitchFamily="34" charset="-122"/>
                <a:cs typeface="Roboto" pitchFamily="34" charset="-120"/>
              </a:rPr>
              <a:t>Low</a:t>
            </a:r>
            <a:endParaRPr lang="en-US" sz="900" dirty="0"/>
          </a:p>
        </p:txBody>
      </p:sp>
      <p:sp>
        <p:nvSpPr>
          <p:cNvPr id="41" name="Text 28"/>
          <p:cNvSpPr txBox="1"/>
          <p:nvPr/>
        </p:nvSpPr>
        <p:spPr>
          <a:xfrm>
            <a:off x="7057339" y="2133295"/>
            <a:ext cx="1858975" cy="228600"/>
          </a:xfrm>
          <a:prstGeom prst="rect">
            <a:avLst/>
          </a:prstGeom>
          <a:noFill/>
          <a:ln/>
        </p:spPr>
        <p:txBody>
          <a:bodyPr wrap="square" lIns="0" tIns="0" rIns="0" bIns="0" rtlCol="0" anchor="ctr"/>
          <a:lstStyle/>
          <a:p>
            <a:pPr algn="l" indent="0" marL="0">
              <a:buNone/>
            </a:pPr>
            <a:r>
              <a:rPr lang="en-US" sz="1200" b="1" dirty="0">
                <a:solidFill>
                  <a:srgbClr val="334155"/>
                </a:solidFill>
                <a:latin typeface="Roboto" pitchFamily="34" charset="0"/>
                <a:ea typeface="Roboto" pitchFamily="34" charset="-122"/>
                <a:cs typeface="Roboto" pitchFamily="34" charset="-120"/>
              </a:rPr>
              <a:t>Limited Adverse Effect</a:t>
            </a:r>
            <a:endParaRPr lang="en-US" sz="1200" dirty="0"/>
          </a:p>
        </p:txBody>
      </p:sp>
      <p:sp>
        <p:nvSpPr>
          <p:cNvPr id="42" name="Text 29"/>
          <p:cNvSpPr txBox="1"/>
          <p:nvPr/>
        </p:nvSpPr>
        <p:spPr>
          <a:xfrm>
            <a:off x="6572707" y="2438705"/>
            <a:ext cx="4934102"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Loss of CIA would have a limited adverse effect on organizational operations, assets, or individuals. Operations continue with minimal degradation.</a:t>
            </a:r>
            <a:endParaRPr lang="en-US" sz="1000" dirty="0"/>
          </a:p>
        </p:txBody>
      </p:sp>
      <p:sp>
        <p:nvSpPr>
          <p:cNvPr id="43" name="Shape 30"/>
          <p:cNvSpPr/>
          <p:nvPr/>
        </p:nvSpPr>
        <p:spPr>
          <a:xfrm>
            <a:off x="6334049" y="3182112"/>
            <a:ext cx="5286146" cy="1057046"/>
          </a:xfrm>
          <a:prstGeom prst="roundRect">
            <a:avLst>
              <a:gd name="adj" fmla="val 6235"/>
            </a:avLst>
          </a:prstGeom>
          <a:solidFill>
            <a:srgbClr val="FFFFFF"/>
          </a:solidFill>
          <a:ln/>
        </p:spPr>
      </p:sp>
      <p:sp>
        <p:nvSpPr>
          <p:cNvPr id="44" name="Shape 31"/>
          <p:cNvSpPr/>
          <p:nvPr/>
        </p:nvSpPr>
        <p:spPr>
          <a:xfrm>
            <a:off x="6334049" y="3182112"/>
            <a:ext cx="47549" cy="1057046"/>
          </a:xfrm>
          <a:prstGeom prst="roundRect">
            <a:avLst>
              <a:gd name="adj" fmla="val 138600"/>
            </a:avLst>
          </a:prstGeom>
          <a:solidFill>
            <a:srgbClr val="F59E0B"/>
          </a:solidFill>
          <a:ln w="12700">
            <a:solidFill>
              <a:srgbClr val="F59E0B">
                <a:alpha val="0"/>
              </a:srgbClr>
            </a:solidFill>
            <a:prstDash val="solid"/>
          </a:ln>
        </p:spPr>
      </p:sp>
      <p:sp>
        <p:nvSpPr>
          <p:cNvPr id="45" name="Shape 32"/>
          <p:cNvSpPr/>
          <p:nvPr/>
        </p:nvSpPr>
        <p:spPr>
          <a:xfrm>
            <a:off x="6572707" y="3382366"/>
            <a:ext cx="752551" cy="209398"/>
          </a:xfrm>
          <a:prstGeom prst="roundRect">
            <a:avLst>
              <a:gd name="adj" fmla="val 79396"/>
            </a:avLst>
          </a:prstGeom>
          <a:solidFill>
            <a:srgbClr val="FEF3C7"/>
          </a:solidFill>
          <a:ln w="12700">
            <a:solidFill>
              <a:srgbClr val="FFFFFF">
                <a:alpha val="0"/>
              </a:srgbClr>
            </a:solidFill>
            <a:prstDash val="solid"/>
          </a:ln>
        </p:spPr>
      </p:sp>
      <p:sp>
        <p:nvSpPr>
          <p:cNvPr id="46" name="Text 33"/>
          <p:cNvSpPr txBox="1"/>
          <p:nvPr/>
        </p:nvSpPr>
        <p:spPr>
          <a:xfrm>
            <a:off x="6572707" y="3382366"/>
            <a:ext cx="829361"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B45309"/>
                </a:solidFill>
                <a:latin typeface="Roboto" pitchFamily="34" charset="0"/>
                <a:ea typeface="Roboto" pitchFamily="34" charset="-122"/>
                <a:cs typeface="Roboto" pitchFamily="34" charset="-120"/>
              </a:rPr>
              <a:t>Moderate</a:t>
            </a:r>
            <a:endParaRPr lang="en-US" sz="900" dirty="0"/>
          </a:p>
        </p:txBody>
      </p:sp>
      <p:sp>
        <p:nvSpPr>
          <p:cNvPr id="47" name="Text 34"/>
          <p:cNvSpPr txBox="1"/>
          <p:nvPr/>
        </p:nvSpPr>
        <p:spPr>
          <a:xfrm>
            <a:off x="7415784" y="3372307"/>
            <a:ext cx="1870862" cy="228600"/>
          </a:xfrm>
          <a:prstGeom prst="rect">
            <a:avLst/>
          </a:prstGeom>
          <a:noFill/>
          <a:ln/>
        </p:spPr>
        <p:txBody>
          <a:bodyPr wrap="square" lIns="0" tIns="0" rIns="0" bIns="0" rtlCol="0" anchor="ctr"/>
          <a:lstStyle/>
          <a:p>
            <a:pPr algn="l" indent="0" marL="0">
              <a:buNone/>
            </a:pPr>
            <a:r>
              <a:rPr lang="en-US" sz="1200" b="1" dirty="0">
                <a:solidFill>
                  <a:srgbClr val="334155"/>
                </a:solidFill>
                <a:latin typeface="Roboto" pitchFamily="34" charset="0"/>
                <a:ea typeface="Roboto" pitchFamily="34" charset="-122"/>
                <a:cs typeface="Roboto" pitchFamily="34" charset="-120"/>
              </a:rPr>
              <a:t>Serious Adverse Effect</a:t>
            </a:r>
            <a:endParaRPr lang="en-US" sz="1200" dirty="0"/>
          </a:p>
        </p:txBody>
      </p:sp>
      <p:sp>
        <p:nvSpPr>
          <p:cNvPr id="48" name="Text 35"/>
          <p:cNvSpPr txBox="1"/>
          <p:nvPr/>
        </p:nvSpPr>
        <p:spPr>
          <a:xfrm>
            <a:off x="6572707" y="3677717"/>
            <a:ext cx="4934102"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Loss would have a serious adverse effect. Operations might be significantly degraded, or minor financial loss/harm to individuals could occur.</a:t>
            </a:r>
            <a:endParaRPr lang="en-US" sz="1000" dirty="0"/>
          </a:p>
        </p:txBody>
      </p:sp>
      <p:sp>
        <p:nvSpPr>
          <p:cNvPr id="49" name="Shape 36"/>
          <p:cNvSpPr/>
          <p:nvPr/>
        </p:nvSpPr>
        <p:spPr>
          <a:xfrm>
            <a:off x="6334049" y="4421124"/>
            <a:ext cx="5286146" cy="1057046"/>
          </a:xfrm>
          <a:prstGeom prst="roundRect">
            <a:avLst>
              <a:gd name="adj" fmla="val 6235"/>
            </a:avLst>
          </a:prstGeom>
          <a:solidFill>
            <a:srgbClr val="FFFFFF"/>
          </a:solidFill>
          <a:ln/>
        </p:spPr>
      </p:sp>
      <p:sp>
        <p:nvSpPr>
          <p:cNvPr id="50" name="Shape 37"/>
          <p:cNvSpPr/>
          <p:nvPr/>
        </p:nvSpPr>
        <p:spPr>
          <a:xfrm>
            <a:off x="6334049" y="4421124"/>
            <a:ext cx="47549" cy="1057046"/>
          </a:xfrm>
          <a:prstGeom prst="roundRect">
            <a:avLst>
              <a:gd name="adj" fmla="val 138600"/>
            </a:avLst>
          </a:prstGeom>
          <a:solidFill>
            <a:srgbClr val="EF4444"/>
          </a:solidFill>
          <a:ln w="12700">
            <a:solidFill>
              <a:srgbClr val="EF4444">
                <a:alpha val="0"/>
              </a:srgbClr>
            </a:solidFill>
            <a:prstDash val="solid"/>
          </a:ln>
        </p:spPr>
      </p:sp>
      <p:sp>
        <p:nvSpPr>
          <p:cNvPr id="51" name="Shape 38"/>
          <p:cNvSpPr/>
          <p:nvPr/>
        </p:nvSpPr>
        <p:spPr>
          <a:xfrm>
            <a:off x="6572707" y="4621378"/>
            <a:ext cx="428854" cy="209398"/>
          </a:xfrm>
          <a:prstGeom prst="roundRect">
            <a:avLst>
              <a:gd name="adj" fmla="val 79396"/>
            </a:avLst>
          </a:prstGeom>
          <a:solidFill>
            <a:srgbClr val="FEE2E2"/>
          </a:solidFill>
          <a:ln w="12700">
            <a:solidFill>
              <a:srgbClr val="FFFFFF">
                <a:alpha val="0"/>
              </a:srgbClr>
            </a:solidFill>
            <a:prstDash val="solid"/>
          </a:ln>
        </p:spPr>
      </p:sp>
      <p:sp>
        <p:nvSpPr>
          <p:cNvPr id="52" name="Text 39"/>
          <p:cNvSpPr txBox="1"/>
          <p:nvPr/>
        </p:nvSpPr>
        <p:spPr>
          <a:xfrm>
            <a:off x="6572707" y="4621378"/>
            <a:ext cx="5056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B91C1C"/>
                </a:solidFill>
                <a:latin typeface="Roboto" pitchFamily="34" charset="0"/>
                <a:ea typeface="Roboto" pitchFamily="34" charset="-122"/>
                <a:cs typeface="Roboto" pitchFamily="34" charset="-120"/>
              </a:rPr>
              <a:t>High</a:t>
            </a:r>
            <a:endParaRPr lang="en-US" sz="900" dirty="0"/>
          </a:p>
        </p:txBody>
      </p:sp>
      <p:sp>
        <p:nvSpPr>
          <p:cNvPr id="53" name="Text 40"/>
          <p:cNvSpPr txBox="1"/>
          <p:nvPr/>
        </p:nvSpPr>
        <p:spPr>
          <a:xfrm>
            <a:off x="7093001" y="4612234"/>
            <a:ext cx="2913278" cy="228600"/>
          </a:xfrm>
          <a:prstGeom prst="rect">
            <a:avLst/>
          </a:prstGeom>
          <a:noFill/>
          <a:ln/>
        </p:spPr>
        <p:txBody>
          <a:bodyPr wrap="square" lIns="0" tIns="0" rIns="0" bIns="0" rtlCol="0" anchor="ctr"/>
          <a:lstStyle/>
          <a:p>
            <a:pPr algn="l" indent="0" marL="0">
              <a:buNone/>
            </a:pPr>
            <a:r>
              <a:rPr lang="en-US" sz="1200" b="1" dirty="0">
                <a:solidFill>
                  <a:srgbClr val="334155"/>
                </a:solidFill>
                <a:latin typeface="Roboto" pitchFamily="34" charset="0"/>
                <a:ea typeface="Roboto" pitchFamily="34" charset="-122"/>
                <a:cs typeface="Roboto" pitchFamily="34" charset="-120"/>
              </a:rPr>
              <a:t>Severe/Catastrophic Adverse Effect</a:t>
            </a:r>
            <a:endParaRPr lang="en-US" sz="1200" dirty="0"/>
          </a:p>
        </p:txBody>
      </p:sp>
      <p:sp>
        <p:nvSpPr>
          <p:cNvPr id="54" name="Text 41"/>
          <p:cNvSpPr txBox="1"/>
          <p:nvPr/>
        </p:nvSpPr>
        <p:spPr>
          <a:xfrm>
            <a:off x="6572707" y="4916729"/>
            <a:ext cx="4934102"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Loss would have a severe or catastrophic adverse effect. Operations could not be performed, or major financial loss/severe harm to individuals could occur.</a:t>
            </a:r>
            <a:endParaRPr lang="en-US" sz="1000" dirty="0"/>
          </a:p>
        </p:txBody>
      </p:sp>
      <p:sp>
        <p:nvSpPr>
          <p:cNvPr id="55" name="Shape 42"/>
          <p:cNvSpPr/>
          <p:nvPr/>
        </p:nvSpPr>
        <p:spPr>
          <a:xfrm>
            <a:off x="6334049" y="6259982"/>
            <a:ext cx="5286146" cy="1104595"/>
          </a:xfrm>
          <a:prstGeom prst="roundRect">
            <a:avLst>
              <a:gd name="adj" fmla="val 5709"/>
            </a:avLst>
          </a:prstGeom>
          <a:solidFill>
            <a:srgbClr val="EFF6FF"/>
          </a:solidFill>
          <a:ln w="12700">
            <a:solidFill>
              <a:srgbClr val="BFDBFE"/>
            </a:solidFill>
            <a:prstDash val="solid"/>
          </a:ln>
        </p:spPr>
      </p:sp>
      <p:pic>
        <p:nvPicPr>
          <p:cNvPr id="56" name="Image 11" descr="preencoded.png">    </p:cNvPr>
          <p:cNvPicPr>
            <a:picLocks noChangeAspect="1"/>
          </p:cNvPicPr>
          <p:nvPr/>
        </p:nvPicPr>
        <p:blipFill>
          <a:blip r:embed="rId12"/>
          <a:srcRect l="-760" r="-760" t="0" b="0"/>
          <a:stretch/>
        </p:blipFill>
        <p:spPr>
          <a:xfrm>
            <a:off x="6486754" y="6450178"/>
            <a:ext cx="152705" cy="171907"/>
          </a:xfrm>
          <a:prstGeom prst="rect">
            <a:avLst/>
          </a:prstGeom>
        </p:spPr>
      </p:pic>
      <p:sp>
        <p:nvSpPr>
          <p:cNvPr id="57" name="Text 43"/>
          <p:cNvSpPr txBox="1"/>
          <p:nvPr/>
        </p:nvSpPr>
        <p:spPr>
          <a:xfrm>
            <a:off x="6752844" y="6412687"/>
            <a:ext cx="4829861"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Key Reference: NIST SP 800-60</a:t>
            </a:r>
            <a:endParaRPr lang="en-US" sz="1000" dirty="0"/>
          </a:p>
        </p:txBody>
      </p:sp>
      <p:sp>
        <p:nvSpPr>
          <p:cNvPr id="58" name="Text 44"/>
          <p:cNvSpPr txBox="1"/>
          <p:nvPr/>
        </p:nvSpPr>
        <p:spPr>
          <a:xfrm>
            <a:off x="6752844" y="6641287"/>
            <a:ext cx="4791456" cy="571500"/>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Use NIST SP 800-60 Vol 1 &amp; 2 ("Guide for Mapping Types of Information and Information Systems to Security Categories") to assist in identifying information types and assigning appropriate impact levels.</a:t>
            </a:r>
            <a:endParaRPr lang="en-US" sz="1000" dirty="0"/>
          </a:p>
        </p:txBody>
      </p:sp>
      <p:sp>
        <p:nvSpPr>
          <p:cNvPr id="59" name="Shape 45"/>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60" name="Shape 46"/>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1" name="Image 12" descr="preencoded.png">    </p:cNvPr>
          <p:cNvPicPr>
            <a:picLocks noChangeAspect="1"/>
          </p:cNvPicPr>
          <p:nvPr/>
        </p:nvPicPr>
        <p:blipFill>
          <a:blip r:embed="rId13"/>
          <a:srcRect l="0" r="0" t="0" b="0"/>
          <a:stretch/>
        </p:blipFill>
        <p:spPr>
          <a:xfrm>
            <a:off x="571500" y="286207"/>
            <a:ext cx="152705" cy="152705"/>
          </a:xfrm>
          <a:prstGeom prst="rect">
            <a:avLst/>
          </a:prstGeom>
        </p:spPr>
      </p:pic>
      <p:sp>
        <p:nvSpPr>
          <p:cNvPr id="62" name="Text 47"/>
          <p:cNvSpPr txBox="1"/>
          <p:nvPr/>
        </p:nvSpPr>
        <p:spPr>
          <a:xfrm>
            <a:off x="800100" y="286207"/>
            <a:ext cx="177942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Selection &amp; Tailoring</a:t>
            </a:r>
            <a:endParaRPr lang="en-US" sz="900" dirty="0"/>
          </a:p>
        </p:txBody>
      </p:sp>
      <p:sp>
        <p:nvSpPr>
          <p:cNvPr id="63" name="Text 48"/>
          <p:cNvSpPr txBox="1"/>
          <p:nvPr/>
        </p:nvSpPr>
        <p:spPr>
          <a:xfrm>
            <a:off x="571500" y="476402"/>
            <a:ext cx="8030261"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Security Categorization (FIPS 199/200)</a:t>
            </a:r>
            <a:endParaRPr lang="en-US" sz="2700" dirty="0"/>
          </a:p>
        </p:txBody>
      </p:sp>
      <p:sp>
        <p:nvSpPr>
          <p:cNvPr id="64" name="Text 49"/>
          <p:cNvSpPr txBox="1"/>
          <p:nvPr/>
        </p:nvSpPr>
        <p:spPr>
          <a:xfrm>
            <a:off x="9506102" y="362102"/>
            <a:ext cx="2120494"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 Training</a:t>
            </a:r>
            <a:endParaRPr lang="en-US" sz="1000" dirty="0"/>
          </a:p>
        </p:txBody>
      </p:sp>
      <p:sp>
        <p:nvSpPr>
          <p:cNvPr id="65" name="Text 50"/>
          <p:cNvSpPr txBox="1"/>
          <p:nvPr/>
        </p:nvSpPr>
        <p:spPr>
          <a:xfrm>
            <a:off x="9665208" y="552298"/>
            <a:ext cx="1961388"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Impact Determination</a:t>
            </a:r>
            <a:endParaRPr lang="en-US" sz="1200" dirty="0"/>
          </a:p>
        </p:txBody>
      </p:sp>
      <p:sp>
        <p:nvSpPr>
          <p:cNvPr id="66" name="Shape 51"/>
          <p:cNvSpPr/>
          <p:nvPr/>
        </p:nvSpPr>
        <p:spPr>
          <a:xfrm>
            <a:off x="0" y="7745882"/>
            <a:ext cx="12191695" cy="200254"/>
          </a:xfrm>
          <a:prstGeom prst="rect">
            <a:avLst/>
          </a:prstGeom>
          <a:solidFill>
            <a:srgbClr val="F1F5F9"/>
          </a:solidFill>
          <a:ln/>
        </p:spPr>
      </p:sp>
      <p:sp>
        <p:nvSpPr>
          <p:cNvPr id="67" name="Shape 52"/>
          <p:cNvSpPr/>
          <p:nvPr/>
        </p:nvSpPr>
        <p:spPr>
          <a:xfrm>
            <a:off x="0" y="7745882"/>
            <a:ext cx="12191695" cy="9144"/>
          </a:xfrm>
          <a:prstGeom prst="rect">
            <a:avLst/>
          </a:prstGeom>
          <a:solidFill>
            <a:srgbClr val="E2E8F0"/>
          </a:solidFill>
          <a:ln w="12700">
            <a:solidFill>
              <a:srgbClr val="E2E8F0">
                <a:alpha val="0"/>
              </a:srgbClr>
            </a:solidFill>
            <a:prstDash val="solid"/>
          </a:ln>
        </p:spPr>
      </p:sp>
      <p:sp>
        <p:nvSpPr>
          <p:cNvPr id="68" name="Text 53"/>
          <p:cNvSpPr txBox="1"/>
          <p:nvPr/>
        </p:nvSpPr>
        <p:spPr>
          <a:xfrm>
            <a:off x="571500" y="775502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9" name="Text 54"/>
          <p:cNvSpPr txBox="1"/>
          <p:nvPr/>
        </p:nvSpPr>
        <p:spPr>
          <a:xfrm>
            <a:off x="11177626" y="7755026"/>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28</a:t>
            </a:r>
            <a:endParaRPr lang="en-US"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5" b="-5"/>
          <a:stretch/>
        </p:blipFill>
        <p:spPr>
          <a:xfrm>
            <a:off x="0" y="1047902"/>
            <a:ext cx="12191695" cy="5429707"/>
          </a:xfrm>
          <a:prstGeom prst="rect">
            <a:avLst/>
          </a:prstGeom>
        </p:spPr>
      </p:pic>
      <p:sp>
        <p:nvSpPr>
          <p:cNvPr id="5" name="Text 2"/>
          <p:cNvSpPr txBox="1"/>
          <p:nvPr/>
        </p:nvSpPr>
        <p:spPr>
          <a:xfrm>
            <a:off x="1533449" y="1333195"/>
            <a:ext cx="9125712" cy="457200"/>
          </a:xfrm>
          <a:prstGeom prst="rect">
            <a:avLst/>
          </a:prstGeom>
          <a:noFill/>
          <a:ln/>
        </p:spPr>
        <p:txBody>
          <a:bodyPr wrap="square" lIns="0" tIns="0" rIns="0" bIns="0" rtlCol="0" anchor="t"/>
          <a:lstStyle/>
          <a:p>
            <a:pPr algn="ctr" indent="0" marL="0">
              <a:buNone/>
            </a:pPr>
            <a:r>
              <a:rPr lang="en-US" sz="1200" dirty="0">
                <a:solidFill>
                  <a:srgbClr val="475569"/>
                </a:solidFill>
                <a:latin typeface="Roboto" pitchFamily="34" charset="0"/>
                <a:ea typeface="Roboto" pitchFamily="34" charset="-122"/>
                <a:cs typeface="Roboto" pitchFamily="34" charset="-120"/>
              </a:rPr>
              <a:t>SP 800-53B provides three security control baselines (Low, Moderate, High) based on FIPS 199 impact levels. These serve as the initial starting point before tailoring.</a:t>
            </a:r>
            <a:endParaRPr lang="en-US" sz="1200" dirty="0"/>
          </a:p>
        </p:txBody>
      </p:sp>
      <p:sp>
        <p:nvSpPr>
          <p:cNvPr id="6" name="Shape 3"/>
          <p:cNvSpPr/>
          <p:nvPr/>
        </p:nvSpPr>
        <p:spPr>
          <a:xfrm>
            <a:off x="571500" y="2019910"/>
            <a:ext cx="3562502" cy="4172407"/>
          </a:xfrm>
          <a:prstGeom prst="roundRect">
            <a:avLst>
              <a:gd name="adj" fmla="val 686"/>
            </a:avLst>
          </a:prstGeom>
          <a:solidFill>
            <a:srgbClr val="ECFDF5"/>
          </a:solidFill>
          <a:ln/>
          <a:effectLst>
            <a:outerShdw sx="100000" sy="100000" kx="0" ky="0" algn="bl" rotWithShape="0" blurRad="63500" dist="38100" dir="16200000">
              <a:srgbClr val="000000">
                <a:alpha val="10000"/>
              </a:srgbClr>
            </a:outerShdw>
          </a:effectLst>
        </p:spPr>
      </p:sp>
      <p:sp>
        <p:nvSpPr>
          <p:cNvPr id="7" name="Shape 4"/>
          <p:cNvSpPr/>
          <p:nvPr/>
        </p:nvSpPr>
        <p:spPr>
          <a:xfrm>
            <a:off x="571500" y="2019910"/>
            <a:ext cx="3562502" cy="57607"/>
          </a:xfrm>
          <a:prstGeom prst="roundRect">
            <a:avLst>
              <a:gd name="adj" fmla="val 42441"/>
            </a:avLst>
          </a:prstGeom>
          <a:solidFill>
            <a:srgbClr val="10B981"/>
          </a:solidFill>
          <a:ln w="12700">
            <a:solidFill>
              <a:srgbClr val="10B981">
                <a:alpha val="0"/>
              </a:srgbClr>
            </a:solidFill>
            <a:prstDash val="solid"/>
          </a:ln>
        </p:spPr>
      </p:sp>
      <p:sp>
        <p:nvSpPr>
          <p:cNvPr id="8" name="Shape 5"/>
          <p:cNvSpPr/>
          <p:nvPr/>
        </p:nvSpPr>
        <p:spPr>
          <a:xfrm>
            <a:off x="761695" y="2686507"/>
            <a:ext cx="3181198" cy="9144"/>
          </a:xfrm>
          <a:prstGeom prst="rect">
            <a:avLst/>
          </a:prstGeom>
          <a:solidFill>
            <a:srgbClr val="000000">
              <a:alpha val="5000"/>
            </a:srgbClr>
          </a:solidFill>
          <a:ln w="12700">
            <a:solidFill>
              <a:srgbClr val="000000">
                <a:alpha val="0"/>
              </a:srgbClr>
            </a:solidFill>
            <a:prstDash val="solid"/>
          </a:ln>
        </p:spPr>
      </p:sp>
      <p:pic>
        <p:nvPicPr>
          <p:cNvPr id="9" name="Image 1" descr="preencoded.png">    </p:cNvPr>
          <p:cNvPicPr>
            <a:picLocks noChangeAspect="1"/>
          </p:cNvPicPr>
          <p:nvPr/>
        </p:nvPicPr>
        <p:blipFill>
          <a:blip r:embed="rId2"/>
          <a:srcRect l="0" r="0" t="0" b="0"/>
          <a:stretch/>
        </p:blipFill>
        <p:spPr>
          <a:xfrm>
            <a:off x="1600200" y="2292401"/>
            <a:ext cx="247802" cy="247802"/>
          </a:xfrm>
          <a:prstGeom prst="rect">
            <a:avLst/>
          </a:prstGeom>
        </p:spPr>
      </p:pic>
      <p:sp>
        <p:nvSpPr>
          <p:cNvPr id="10" name="Text 6"/>
          <p:cNvSpPr txBox="1"/>
          <p:nvPr/>
        </p:nvSpPr>
        <p:spPr>
          <a:xfrm>
            <a:off x="1914754" y="2266798"/>
            <a:ext cx="1219810" cy="428854"/>
          </a:xfrm>
          <a:prstGeom prst="rect">
            <a:avLst/>
          </a:prstGeom>
          <a:noFill/>
          <a:ln/>
        </p:spPr>
        <p:txBody>
          <a:bodyPr wrap="square" lIns="0" tIns="0" rIns="0" bIns="0" rtlCol="0" anchor="ctr"/>
          <a:lstStyle/>
          <a:p>
            <a:pPr algn="ctr" indent="0" marL="0">
              <a:buNone/>
            </a:pPr>
            <a:r>
              <a:rPr lang="en-US" sz="1500" b="1" dirty="0">
                <a:solidFill>
                  <a:srgbClr val="047857"/>
                </a:solidFill>
                <a:latin typeface="Merriweather" pitchFamily="34" charset="0"/>
                <a:ea typeface="Merriweather" pitchFamily="34" charset="-122"/>
                <a:cs typeface="Merriweather" pitchFamily="34" charset="-120"/>
              </a:rPr>
              <a:t>Low Impact</a:t>
            </a:r>
            <a:endParaRPr lang="en-US" sz="1500" dirty="0"/>
          </a:p>
        </p:txBody>
      </p:sp>
      <p:sp>
        <p:nvSpPr>
          <p:cNvPr id="11" name="Shape 7"/>
          <p:cNvSpPr/>
          <p:nvPr/>
        </p:nvSpPr>
        <p:spPr>
          <a:xfrm>
            <a:off x="761695" y="2830982"/>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12" name="Image 2" descr="preencoded.png">    </p:cNvPr>
          <p:cNvPicPr>
            <a:picLocks noChangeAspect="1"/>
          </p:cNvPicPr>
          <p:nvPr/>
        </p:nvPicPr>
        <p:blipFill>
          <a:blip r:embed="rId3"/>
          <a:srcRect l="-7192" r="-7192" t="0" b="0"/>
          <a:stretch/>
        </p:blipFill>
        <p:spPr>
          <a:xfrm>
            <a:off x="838505" y="2936138"/>
            <a:ext cx="152705" cy="133502"/>
          </a:xfrm>
          <a:prstGeom prst="rect">
            <a:avLst/>
          </a:prstGeom>
        </p:spPr>
      </p:pic>
      <p:sp>
        <p:nvSpPr>
          <p:cNvPr id="13" name="Text 8"/>
          <p:cNvSpPr txBox="1"/>
          <p:nvPr/>
        </p:nvSpPr>
        <p:spPr>
          <a:xfrm>
            <a:off x="1086307" y="3086100"/>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Loss of CIA has a </a:t>
            </a:r>
            <a:pPr algn="l" indent="0" marL="0">
              <a:buNone/>
            </a:pPr>
            <a:r>
              <a:rPr lang="en-US" sz="1000" b="1" dirty="0">
                <a:solidFill>
                  <a:srgbClr val="334155"/>
                </a:solidFill>
                <a:latin typeface="Roboto" pitchFamily="34" charset="0"/>
                <a:ea typeface="Roboto" pitchFamily="34" charset="-122"/>
                <a:cs typeface="Roboto" pitchFamily="34" charset="-120"/>
              </a:rPr>
              <a:t>limited</a:t>
            </a:r>
            <a:pPr algn="l" indent="0" marL="0">
              <a:buNone/>
            </a:pPr>
            <a:r>
              <a:rPr lang="en-US" sz="1000" dirty="0">
                <a:solidFill>
                  <a:srgbClr val="334155"/>
                </a:solidFill>
                <a:latin typeface="Roboto" pitchFamily="34" charset="0"/>
                <a:ea typeface="Roboto" pitchFamily="34" charset="-122"/>
                <a:cs typeface="Roboto" pitchFamily="34" charset="-120"/>
              </a:rPr>
              <a:t> adverse effect on operations, assets, or individuals.</a:t>
            </a:r>
            <a:endParaRPr lang="en-US" sz="1000" dirty="0"/>
          </a:p>
        </p:txBody>
      </p:sp>
      <p:sp>
        <p:nvSpPr>
          <p:cNvPr id="14" name="Shape 9"/>
          <p:cNvSpPr/>
          <p:nvPr/>
        </p:nvSpPr>
        <p:spPr>
          <a:xfrm>
            <a:off x="761695" y="3647542"/>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4641" b="-4641"/>
          <a:stretch/>
        </p:blipFill>
        <p:spPr>
          <a:xfrm>
            <a:off x="838505" y="3751783"/>
            <a:ext cx="152705" cy="133502"/>
          </a:xfrm>
          <a:prstGeom prst="rect">
            <a:avLst/>
          </a:prstGeom>
        </p:spPr>
      </p:pic>
      <p:sp>
        <p:nvSpPr>
          <p:cNvPr id="16" name="Text 10"/>
          <p:cNvSpPr txBox="1"/>
          <p:nvPr/>
        </p:nvSpPr>
        <p:spPr>
          <a:xfrm>
            <a:off x="1086307" y="3902659"/>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Public websites, nonsensitive internal data, routine administrative information.</a:t>
            </a:r>
            <a:endParaRPr lang="en-US" sz="1000" dirty="0"/>
          </a:p>
        </p:txBody>
      </p:sp>
      <p:sp>
        <p:nvSpPr>
          <p:cNvPr id="17" name="Shape 11"/>
          <p:cNvSpPr/>
          <p:nvPr/>
        </p:nvSpPr>
        <p:spPr>
          <a:xfrm>
            <a:off x="761695" y="4463186"/>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18" name="Image 4" descr="preencoded.png">    </p:cNvPr>
          <p:cNvPicPr>
            <a:picLocks noChangeAspect="1"/>
          </p:cNvPicPr>
          <p:nvPr/>
        </p:nvPicPr>
        <p:blipFill>
          <a:blip r:embed="rId5"/>
          <a:srcRect l="-7192" r="-7192" t="0" b="0"/>
          <a:stretch/>
        </p:blipFill>
        <p:spPr>
          <a:xfrm>
            <a:off x="838505" y="4568342"/>
            <a:ext cx="152705" cy="133502"/>
          </a:xfrm>
          <a:prstGeom prst="rect">
            <a:avLst/>
          </a:prstGeom>
        </p:spPr>
      </p:pic>
      <p:sp>
        <p:nvSpPr>
          <p:cNvPr id="19" name="Text 12"/>
          <p:cNvSpPr txBox="1"/>
          <p:nvPr/>
        </p:nvSpPr>
        <p:spPr>
          <a:xfrm>
            <a:off x="1086307" y="4718304"/>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Basic cyber hygiene; minimal rigor in assessment.</a:t>
            </a:r>
            <a:endParaRPr lang="en-US" sz="1000" dirty="0"/>
          </a:p>
        </p:txBody>
      </p:sp>
      <p:sp>
        <p:nvSpPr>
          <p:cNvPr id="20" name="Shape 13"/>
          <p:cNvSpPr/>
          <p:nvPr/>
        </p:nvSpPr>
        <p:spPr>
          <a:xfrm>
            <a:off x="761695" y="5278831"/>
            <a:ext cx="3181198" cy="523951"/>
          </a:xfrm>
          <a:prstGeom prst="roundRect">
            <a:avLst>
              <a:gd name="adj" fmla="val 19039"/>
            </a:avLst>
          </a:prstGeom>
          <a:solidFill>
            <a:srgbClr val="FFFFFF">
              <a:alpha val="60000"/>
            </a:srgbClr>
          </a:solidFill>
          <a:ln w="12700">
            <a:solidFill>
              <a:srgbClr val="FFFFFF">
                <a:alpha val="0"/>
              </a:srgbClr>
            </a:solidFill>
            <a:prstDash val="solid"/>
          </a:ln>
        </p:spPr>
      </p:sp>
      <p:pic>
        <p:nvPicPr>
          <p:cNvPr id="21" name="Image 5" descr="preencoded.png">    </p:cNvPr>
          <p:cNvPicPr>
            <a:picLocks noChangeAspect="1"/>
          </p:cNvPicPr>
          <p:nvPr/>
        </p:nvPicPr>
        <p:blipFill>
          <a:blip r:embed="rId6"/>
          <a:srcRect l="-26256" r="-26256" t="0" b="0"/>
          <a:stretch/>
        </p:blipFill>
        <p:spPr>
          <a:xfrm>
            <a:off x="838505" y="5383987"/>
            <a:ext cx="152705" cy="133502"/>
          </a:xfrm>
          <a:prstGeom prst="rect">
            <a:avLst/>
          </a:prstGeom>
        </p:spPr>
      </p:pic>
      <p:sp>
        <p:nvSpPr>
          <p:cNvPr id="22" name="Text 14"/>
          <p:cNvSpPr txBox="1"/>
          <p:nvPr/>
        </p:nvSpPr>
        <p:spPr>
          <a:xfrm>
            <a:off x="1086307" y="5534863"/>
            <a:ext cx="3140050" cy="191110"/>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~150 controls/enhancements (Least rigor).</a:t>
            </a:r>
            <a:endParaRPr lang="en-US" sz="1000" dirty="0"/>
          </a:p>
        </p:txBody>
      </p:sp>
      <p:sp>
        <p:nvSpPr>
          <p:cNvPr id="23" name="Shape 15"/>
          <p:cNvSpPr/>
          <p:nvPr/>
        </p:nvSpPr>
        <p:spPr>
          <a:xfrm>
            <a:off x="4317797" y="2019910"/>
            <a:ext cx="3562502" cy="4172407"/>
          </a:xfrm>
          <a:prstGeom prst="roundRect">
            <a:avLst>
              <a:gd name="adj" fmla="val 686"/>
            </a:avLst>
          </a:prstGeom>
          <a:solidFill>
            <a:srgbClr val="EFF6FF"/>
          </a:solidFill>
          <a:ln/>
          <a:effectLst>
            <a:outerShdw sx="100000" sy="100000" kx="0" ky="0" algn="bl" rotWithShape="0" blurRad="63500" dist="38100" dir="16200000">
              <a:srgbClr val="000000">
                <a:alpha val="10000"/>
              </a:srgbClr>
            </a:outerShdw>
          </a:effectLst>
        </p:spPr>
      </p:sp>
      <p:sp>
        <p:nvSpPr>
          <p:cNvPr id="24" name="Shape 16"/>
          <p:cNvSpPr/>
          <p:nvPr/>
        </p:nvSpPr>
        <p:spPr>
          <a:xfrm>
            <a:off x="4317797" y="2019910"/>
            <a:ext cx="3562502" cy="57607"/>
          </a:xfrm>
          <a:prstGeom prst="roundRect">
            <a:avLst>
              <a:gd name="adj" fmla="val 42441"/>
            </a:avLst>
          </a:prstGeom>
          <a:solidFill>
            <a:srgbClr val="3B82F6"/>
          </a:solidFill>
          <a:ln w="12700">
            <a:solidFill>
              <a:srgbClr val="3B82F6">
                <a:alpha val="0"/>
              </a:srgbClr>
            </a:solidFill>
            <a:prstDash val="solid"/>
          </a:ln>
        </p:spPr>
      </p:sp>
      <p:sp>
        <p:nvSpPr>
          <p:cNvPr id="25" name="Shape 17"/>
          <p:cNvSpPr/>
          <p:nvPr/>
        </p:nvSpPr>
        <p:spPr>
          <a:xfrm>
            <a:off x="4508906" y="2686507"/>
            <a:ext cx="3181198" cy="9144"/>
          </a:xfrm>
          <a:prstGeom prst="rect">
            <a:avLst/>
          </a:prstGeom>
          <a:solidFill>
            <a:srgbClr val="000000">
              <a:alpha val="5000"/>
            </a:srgbClr>
          </a:solidFill>
          <a:ln w="12700">
            <a:solidFill>
              <a:srgbClr val="000000">
                <a:alpha val="0"/>
              </a:srgbClr>
            </a:solidFill>
            <a:prstDash val="solid"/>
          </a:ln>
        </p:spPr>
      </p:sp>
      <p:pic>
        <p:nvPicPr>
          <p:cNvPr id="26" name="Image 6" descr="preencoded.png">    </p:cNvPr>
          <p:cNvPicPr>
            <a:picLocks noChangeAspect="1"/>
          </p:cNvPicPr>
          <p:nvPr/>
        </p:nvPicPr>
        <p:blipFill>
          <a:blip r:embed="rId7"/>
          <a:srcRect l="0" r="0" t="0" b="0"/>
          <a:stretch/>
        </p:blipFill>
        <p:spPr>
          <a:xfrm>
            <a:off x="5088636" y="2292401"/>
            <a:ext cx="247802" cy="247802"/>
          </a:xfrm>
          <a:prstGeom prst="rect">
            <a:avLst/>
          </a:prstGeom>
        </p:spPr>
      </p:pic>
      <p:sp>
        <p:nvSpPr>
          <p:cNvPr id="27" name="Text 18"/>
          <p:cNvSpPr txBox="1"/>
          <p:nvPr/>
        </p:nvSpPr>
        <p:spPr>
          <a:xfrm>
            <a:off x="5398618" y="2266798"/>
            <a:ext cx="1743761" cy="428854"/>
          </a:xfrm>
          <a:prstGeom prst="rect">
            <a:avLst/>
          </a:prstGeom>
          <a:noFill/>
          <a:ln/>
        </p:spPr>
        <p:txBody>
          <a:bodyPr wrap="square" lIns="0" tIns="0" rIns="0" bIns="0" rtlCol="0" anchor="ctr"/>
          <a:lstStyle/>
          <a:p>
            <a:pPr algn="ctr" indent="0" marL="0">
              <a:buNone/>
            </a:pPr>
            <a:r>
              <a:rPr lang="en-US" sz="1500" b="1" dirty="0">
                <a:solidFill>
                  <a:srgbClr val="1D4ED8"/>
                </a:solidFill>
                <a:latin typeface="Merriweather" pitchFamily="34" charset="0"/>
                <a:ea typeface="Merriweather" pitchFamily="34" charset="-122"/>
                <a:cs typeface="Merriweather" pitchFamily="34" charset="-120"/>
              </a:rPr>
              <a:t>Moderate Impact</a:t>
            </a:r>
            <a:endParaRPr lang="en-US" sz="1500" dirty="0"/>
          </a:p>
        </p:txBody>
      </p:sp>
      <p:sp>
        <p:nvSpPr>
          <p:cNvPr id="28" name="Shape 19"/>
          <p:cNvSpPr/>
          <p:nvPr/>
        </p:nvSpPr>
        <p:spPr>
          <a:xfrm>
            <a:off x="4508906" y="2830982"/>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29" name="Image 7" descr="preencoded.png">    </p:cNvPr>
          <p:cNvPicPr>
            <a:picLocks noChangeAspect="1"/>
          </p:cNvPicPr>
          <p:nvPr/>
        </p:nvPicPr>
        <p:blipFill>
          <a:blip r:embed="rId8"/>
          <a:srcRect l="-7192" r="-7192" t="0" b="0"/>
          <a:stretch/>
        </p:blipFill>
        <p:spPr>
          <a:xfrm>
            <a:off x="4584802" y="2936138"/>
            <a:ext cx="152705" cy="133502"/>
          </a:xfrm>
          <a:prstGeom prst="rect">
            <a:avLst/>
          </a:prstGeom>
        </p:spPr>
      </p:pic>
      <p:sp>
        <p:nvSpPr>
          <p:cNvPr id="30" name="Text 20"/>
          <p:cNvSpPr txBox="1"/>
          <p:nvPr/>
        </p:nvSpPr>
        <p:spPr>
          <a:xfrm>
            <a:off x="4832604" y="3086100"/>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Loss of CIA has a </a:t>
            </a:r>
            <a:pPr algn="l" indent="0" marL="0">
              <a:buNone/>
            </a:pPr>
            <a:r>
              <a:rPr lang="en-US" sz="1000" b="1" dirty="0">
                <a:solidFill>
                  <a:srgbClr val="334155"/>
                </a:solidFill>
                <a:latin typeface="Roboto" pitchFamily="34" charset="0"/>
                <a:ea typeface="Roboto" pitchFamily="34" charset="-122"/>
                <a:cs typeface="Roboto" pitchFamily="34" charset="-120"/>
              </a:rPr>
              <a:t>serious</a:t>
            </a:r>
            <a:pPr algn="l" indent="0" marL="0">
              <a:buNone/>
            </a:pPr>
            <a:r>
              <a:rPr lang="en-US" sz="1000" dirty="0">
                <a:solidFill>
                  <a:srgbClr val="334155"/>
                </a:solidFill>
                <a:latin typeface="Roboto" pitchFamily="34" charset="0"/>
                <a:ea typeface="Roboto" pitchFamily="34" charset="-122"/>
                <a:cs typeface="Roboto" pitchFamily="34" charset="-120"/>
              </a:rPr>
              <a:t> adverse effect on operations, assets, or individuals.</a:t>
            </a:r>
            <a:endParaRPr lang="en-US" sz="1000" dirty="0"/>
          </a:p>
        </p:txBody>
      </p:sp>
      <p:sp>
        <p:nvSpPr>
          <p:cNvPr id="31" name="Shape 21"/>
          <p:cNvSpPr/>
          <p:nvPr/>
        </p:nvSpPr>
        <p:spPr>
          <a:xfrm>
            <a:off x="4508906" y="3647542"/>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32" name="Image 8" descr="preencoded.png">    </p:cNvPr>
          <p:cNvPicPr>
            <a:picLocks noChangeAspect="1"/>
          </p:cNvPicPr>
          <p:nvPr/>
        </p:nvPicPr>
        <p:blipFill>
          <a:blip r:embed="rId9"/>
          <a:srcRect l="-26256" r="-26256" t="0" b="0"/>
          <a:stretch/>
        </p:blipFill>
        <p:spPr>
          <a:xfrm>
            <a:off x="4584802" y="3751783"/>
            <a:ext cx="152705" cy="133502"/>
          </a:xfrm>
          <a:prstGeom prst="rect">
            <a:avLst/>
          </a:prstGeom>
        </p:spPr>
      </p:pic>
      <p:sp>
        <p:nvSpPr>
          <p:cNvPr id="33" name="Text 22"/>
          <p:cNvSpPr txBox="1"/>
          <p:nvPr/>
        </p:nvSpPr>
        <p:spPr>
          <a:xfrm>
            <a:off x="4832604" y="3902659"/>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Enterprise systems, CUI, PII, financial systems not deemed critical infrastructure.</a:t>
            </a:r>
            <a:endParaRPr lang="en-US" sz="1000" dirty="0"/>
          </a:p>
        </p:txBody>
      </p:sp>
      <p:sp>
        <p:nvSpPr>
          <p:cNvPr id="34" name="Shape 23"/>
          <p:cNvSpPr/>
          <p:nvPr/>
        </p:nvSpPr>
        <p:spPr>
          <a:xfrm>
            <a:off x="4508906" y="4463186"/>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35" name="Image 9" descr="preencoded.png">    </p:cNvPr>
          <p:cNvPicPr>
            <a:picLocks noChangeAspect="1"/>
          </p:cNvPicPr>
          <p:nvPr/>
        </p:nvPicPr>
        <p:blipFill>
          <a:blip r:embed="rId10"/>
          <a:srcRect l="-7192" r="-7192" t="0" b="0"/>
          <a:stretch/>
        </p:blipFill>
        <p:spPr>
          <a:xfrm>
            <a:off x="4584802" y="4568342"/>
            <a:ext cx="152705" cy="133502"/>
          </a:xfrm>
          <a:prstGeom prst="rect">
            <a:avLst/>
          </a:prstGeom>
        </p:spPr>
      </p:pic>
      <p:sp>
        <p:nvSpPr>
          <p:cNvPr id="36" name="Text 24"/>
          <p:cNvSpPr txBox="1"/>
          <p:nvPr/>
        </p:nvSpPr>
        <p:spPr>
          <a:xfrm>
            <a:off x="4832604" y="4718304"/>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Standard enterprise protection; automated mechanisms preferred.</a:t>
            </a:r>
            <a:endParaRPr lang="en-US" sz="1000" dirty="0"/>
          </a:p>
        </p:txBody>
      </p:sp>
      <p:sp>
        <p:nvSpPr>
          <p:cNvPr id="37" name="Shape 25"/>
          <p:cNvSpPr/>
          <p:nvPr/>
        </p:nvSpPr>
        <p:spPr>
          <a:xfrm>
            <a:off x="4508906" y="5278831"/>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38" name="Image 10" descr="preencoded.png">    </p:cNvPr>
          <p:cNvPicPr>
            <a:picLocks noChangeAspect="1"/>
          </p:cNvPicPr>
          <p:nvPr/>
        </p:nvPicPr>
        <p:blipFill>
          <a:blip r:embed="rId11"/>
          <a:srcRect l="-26256" r="-26256" t="0" b="0"/>
          <a:stretch/>
        </p:blipFill>
        <p:spPr>
          <a:xfrm>
            <a:off x="4584802" y="5383987"/>
            <a:ext cx="152705" cy="133502"/>
          </a:xfrm>
          <a:prstGeom prst="rect">
            <a:avLst/>
          </a:prstGeom>
        </p:spPr>
      </p:pic>
      <p:sp>
        <p:nvSpPr>
          <p:cNvPr id="39" name="Text 26"/>
          <p:cNvSpPr txBox="1"/>
          <p:nvPr/>
        </p:nvSpPr>
        <p:spPr>
          <a:xfrm>
            <a:off x="4832604" y="5534863"/>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~275 controls/enhancements (Standard rigor).</a:t>
            </a:r>
            <a:endParaRPr lang="en-US" sz="1000" dirty="0"/>
          </a:p>
        </p:txBody>
      </p:sp>
      <p:sp>
        <p:nvSpPr>
          <p:cNvPr id="40" name="Shape 27"/>
          <p:cNvSpPr/>
          <p:nvPr/>
        </p:nvSpPr>
        <p:spPr>
          <a:xfrm>
            <a:off x="8064094" y="2019910"/>
            <a:ext cx="3562502" cy="4172407"/>
          </a:xfrm>
          <a:prstGeom prst="roundRect">
            <a:avLst>
              <a:gd name="adj" fmla="val 686"/>
            </a:avLst>
          </a:prstGeom>
          <a:solidFill>
            <a:srgbClr val="FEF2F2"/>
          </a:solidFill>
          <a:ln/>
          <a:effectLst>
            <a:outerShdw sx="100000" sy="100000" kx="0" ky="0" algn="bl" rotWithShape="0" blurRad="63500" dist="38100" dir="16200000">
              <a:srgbClr val="000000">
                <a:alpha val="10000"/>
              </a:srgbClr>
            </a:outerShdw>
          </a:effectLst>
        </p:spPr>
      </p:sp>
      <p:sp>
        <p:nvSpPr>
          <p:cNvPr id="41" name="Shape 28"/>
          <p:cNvSpPr/>
          <p:nvPr/>
        </p:nvSpPr>
        <p:spPr>
          <a:xfrm>
            <a:off x="8064094" y="2019910"/>
            <a:ext cx="3562502" cy="57607"/>
          </a:xfrm>
          <a:prstGeom prst="roundRect">
            <a:avLst>
              <a:gd name="adj" fmla="val 42441"/>
            </a:avLst>
          </a:prstGeom>
          <a:solidFill>
            <a:srgbClr val="EF4444"/>
          </a:solidFill>
          <a:ln w="12700">
            <a:solidFill>
              <a:srgbClr val="EF4444">
                <a:alpha val="0"/>
              </a:srgbClr>
            </a:solidFill>
            <a:prstDash val="solid"/>
          </a:ln>
        </p:spPr>
      </p:sp>
      <p:sp>
        <p:nvSpPr>
          <p:cNvPr id="42" name="Shape 29"/>
          <p:cNvSpPr/>
          <p:nvPr/>
        </p:nvSpPr>
        <p:spPr>
          <a:xfrm>
            <a:off x="8255203" y="2686507"/>
            <a:ext cx="3181198" cy="9144"/>
          </a:xfrm>
          <a:prstGeom prst="rect">
            <a:avLst/>
          </a:prstGeom>
          <a:solidFill>
            <a:srgbClr val="000000">
              <a:alpha val="5000"/>
            </a:srgbClr>
          </a:solidFill>
          <a:ln w="12700">
            <a:solidFill>
              <a:srgbClr val="000000">
                <a:alpha val="0"/>
              </a:srgbClr>
            </a:solidFill>
            <a:prstDash val="solid"/>
          </a:ln>
        </p:spPr>
      </p:sp>
      <p:pic>
        <p:nvPicPr>
          <p:cNvPr id="43" name="Image 11" descr="preencoded.png">    </p:cNvPr>
          <p:cNvPicPr>
            <a:picLocks noChangeAspect="1"/>
          </p:cNvPicPr>
          <p:nvPr/>
        </p:nvPicPr>
        <p:blipFill>
          <a:blip r:embed="rId12"/>
          <a:srcRect l="0" r="0" t="0" b="0"/>
          <a:stretch/>
        </p:blipFill>
        <p:spPr>
          <a:xfrm>
            <a:off x="9061704" y="2292401"/>
            <a:ext cx="247802" cy="247802"/>
          </a:xfrm>
          <a:prstGeom prst="rect">
            <a:avLst/>
          </a:prstGeom>
        </p:spPr>
      </p:pic>
      <p:sp>
        <p:nvSpPr>
          <p:cNvPr id="44" name="Text 30"/>
          <p:cNvSpPr txBox="1"/>
          <p:nvPr/>
        </p:nvSpPr>
        <p:spPr>
          <a:xfrm>
            <a:off x="9376258" y="2266798"/>
            <a:ext cx="1276502" cy="428854"/>
          </a:xfrm>
          <a:prstGeom prst="rect">
            <a:avLst/>
          </a:prstGeom>
          <a:noFill/>
          <a:ln/>
        </p:spPr>
        <p:txBody>
          <a:bodyPr wrap="square" lIns="0" tIns="0" rIns="0" bIns="0" rtlCol="0" anchor="ctr"/>
          <a:lstStyle/>
          <a:p>
            <a:pPr algn="ctr" indent="0" marL="0">
              <a:buNone/>
            </a:pPr>
            <a:r>
              <a:rPr lang="en-US" sz="1500" b="1" dirty="0">
                <a:solidFill>
                  <a:srgbClr val="B91C1C"/>
                </a:solidFill>
                <a:latin typeface="Merriweather" pitchFamily="34" charset="0"/>
                <a:ea typeface="Merriweather" pitchFamily="34" charset="-122"/>
                <a:cs typeface="Merriweather" pitchFamily="34" charset="-120"/>
              </a:rPr>
              <a:t>High Impact</a:t>
            </a:r>
            <a:endParaRPr lang="en-US" sz="1500" dirty="0"/>
          </a:p>
        </p:txBody>
      </p:sp>
      <p:sp>
        <p:nvSpPr>
          <p:cNvPr id="45" name="Shape 31"/>
          <p:cNvSpPr/>
          <p:nvPr/>
        </p:nvSpPr>
        <p:spPr>
          <a:xfrm>
            <a:off x="8255203" y="2830982"/>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46" name="Image 12" descr="preencoded.png">    </p:cNvPr>
          <p:cNvPicPr>
            <a:picLocks noChangeAspect="1"/>
          </p:cNvPicPr>
          <p:nvPr/>
        </p:nvPicPr>
        <p:blipFill>
          <a:blip r:embed="rId13"/>
          <a:srcRect l="-7192" r="-7192" t="0" b="0"/>
          <a:stretch/>
        </p:blipFill>
        <p:spPr>
          <a:xfrm>
            <a:off x="8331098" y="2936138"/>
            <a:ext cx="152705" cy="133502"/>
          </a:xfrm>
          <a:prstGeom prst="rect">
            <a:avLst/>
          </a:prstGeom>
        </p:spPr>
      </p:pic>
      <p:sp>
        <p:nvSpPr>
          <p:cNvPr id="47" name="Text 32"/>
          <p:cNvSpPr txBox="1"/>
          <p:nvPr/>
        </p:nvSpPr>
        <p:spPr>
          <a:xfrm>
            <a:off x="8578901" y="3086100"/>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Loss of CIA has a </a:t>
            </a:r>
            <a:pPr algn="l" indent="0" marL="0">
              <a:buNone/>
            </a:pPr>
            <a:r>
              <a:rPr lang="en-US" sz="1000" b="1" dirty="0">
                <a:solidFill>
                  <a:srgbClr val="334155"/>
                </a:solidFill>
                <a:latin typeface="Roboto" pitchFamily="34" charset="0"/>
                <a:ea typeface="Roboto" pitchFamily="34" charset="-122"/>
                <a:cs typeface="Roboto" pitchFamily="34" charset="-120"/>
              </a:rPr>
              <a:t>severe</a:t>
            </a:r>
            <a:pPr algn="l" indent="0" marL="0">
              <a:buNone/>
            </a:pPr>
            <a:r>
              <a:rPr lang="en-US" sz="1000" dirty="0">
                <a:solidFill>
                  <a:srgbClr val="334155"/>
                </a:solidFill>
                <a:latin typeface="Roboto" pitchFamily="34" charset="0"/>
                <a:ea typeface="Roboto" pitchFamily="34" charset="-122"/>
                <a:cs typeface="Roboto" pitchFamily="34" charset="-120"/>
              </a:rPr>
              <a:t> or catastrophic adverse effect.</a:t>
            </a:r>
            <a:endParaRPr lang="en-US" sz="1000" dirty="0"/>
          </a:p>
        </p:txBody>
      </p:sp>
      <p:sp>
        <p:nvSpPr>
          <p:cNvPr id="48" name="Shape 33"/>
          <p:cNvSpPr/>
          <p:nvPr/>
        </p:nvSpPr>
        <p:spPr>
          <a:xfrm>
            <a:off x="8255203" y="3647542"/>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49" name="Image 13" descr="preencoded.png">    </p:cNvPr>
          <p:cNvPicPr>
            <a:picLocks noChangeAspect="1"/>
          </p:cNvPicPr>
          <p:nvPr/>
        </p:nvPicPr>
        <p:blipFill>
          <a:blip r:embed="rId14"/>
          <a:srcRect l="-7192" r="-7192" t="0" b="0"/>
          <a:stretch/>
        </p:blipFill>
        <p:spPr>
          <a:xfrm>
            <a:off x="8331098" y="3751783"/>
            <a:ext cx="152705" cy="133502"/>
          </a:xfrm>
          <a:prstGeom prst="rect">
            <a:avLst/>
          </a:prstGeom>
        </p:spPr>
      </p:pic>
      <p:sp>
        <p:nvSpPr>
          <p:cNvPr id="50" name="Text 34"/>
          <p:cNvSpPr txBox="1"/>
          <p:nvPr/>
        </p:nvSpPr>
        <p:spPr>
          <a:xfrm>
            <a:off x="8578901" y="3902659"/>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Critical infrastructure, life-safety systems, national security support, high-value assets.</a:t>
            </a:r>
            <a:endParaRPr lang="en-US" sz="1000" dirty="0"/>
          </a:p>
        </p:txBody>
      </p:sp>
      <p:sp>
        <p:nvSpPr>
          <p:cNvPr id="51" name="Shape 35"/>
          <p:cNvSpPr/>
          <p:nvPr/>
        </p:nvSpPr>
        <p:spPr>
          <a:xfrm>
            <a:off x="8255203" y="4463186"/>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52" name="Image 14" descr="preencoded.png">    </p:cNvPr>
          <p:cNvPicPr>
            <a:picLocks noChangeAspect="1"/>
          </p:cNvPicPr>
          <p:nvPr/>
        </p:nvPicPr>
        <p:blipFill>
          <a:blip r:embed="rId15"/>
          <a:srcRect l="-7192" r="-7192" t="0" b="0"/>
          <a:stretch/>
        </p:blipFill>
        <p:spPr>
          <a:xfrm>
            <a:off x="8331098" y="4568342"/>
            <a:ext cx="152705" cy="133502"/>
          </a:xfrm>
          <a:prstGeom prst="rect">
            <a:avLst/>
          </a:prstGeom>
        </p:spPr>
      </p:pic>
      <p:sp>
        <p:nvSpPr>
          <p:cNvPr id="53" name="Text 36"/>
          <p:cNvSpPr txBox="1"/>
          <p:nvPr/>
        </p:nvSpPr>
        <p:spPr>
          <a:xfrm>
            <a:off x="8578901" y="4718304"/>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Advanced constraints; manual reviews; resilience against APTs.</a:t>
            </a:r>
            <a:endParaRPr lang="en-US" sz="1000" dirty="0"/>
          </a:p>
        </p:txBody>
      </p:sp>
      <p:sp>
        <p:nvSpPr>
          <p:cNvPr id="54" name="Shape 37"/>
          <p:cNvSpPr/>
          <p:nvPr/>
        </p:nvSpPr>
        <p:spPr>
          <a:xfrm>
            <a:off x="8255203" y="5278831"/>
            <a:ext cx="3181198" cy="705002"/>
          </a:xfrm>
          <a:prstGeom prst="roundRect">
            <a:avLst>
              <a:gd name="adj" fmla="val 10516"/>
            </a:avLst>
          </a:prstGeom>
          <a:solidFill>
            <a:srgbClr val="FFFFFF">
              <a:alpha val="60000"/>
            </a:srgbClr>
          </a:solidFill>
          <a:ln w="12700">
            <a:solidFill>
              <a:srgbClr val="FFFFFF">
                <a:alpha val="0"/>
              </a:srgbClr>
            </a:solidFill>
            <a:prstDash val="solid"/>
          </a:ln>
        </p:spPr>
      </p:sp>
      <p:pic>
        <p:nvPicPr>
          <p:cNvPr id="55" name="Image 15" descr="preencoded.png">    </p:cNvPr>
          <p:cNvPicPr>
            <a:picLocks noChangeAspect="1"/>
          </p:cNvPicPr>
          <p:nvPr/>
        </p:nvPicPr>
        <p:blipFill>
          <a:blip r:embed="rId16"/>
          <a:srcRect l="-26256" r="-26256" t="0" b="0"/>
          <a:stretch/>
        </p:blipFill>
        <p:spPr>
          <a:xfrm>
            <a:off x="8331098" y="5383987"/>
            <a:ext cx="152705" cy="133502"/>
          </a:xfrm>
          <a:prstGeom prst="rect">
            <a:avLst/>
          </a:prstGeom>
        </p:spPr>
      </p:pic>
      <p:sp>
        <p:nvSpPr>
          <p:cNvPr id="56" name="Text 38"/>
          <p:cNvSpPr txBox="1"/>
          <p:nvPr/>
        </p:nvSpPr>
        <p:spPr>
          <a:xfrm>
            <a:off x="8578901" y="5534863"/>
            <a:ext cx="2857500" cy="372161"/>
          </a:xfrm>
          <a:prstGeom prst="rect">
            <a:avLst/>
          </a:prstGeom>
          <a:noFill/>
          <a:ln/>
        </p:spPr>
        <p:txBody>
          <a:bodyPr wrap="square" lIns="0" tIns="0" rIns="0" bIns="0" rtlCol="0" anchor="t"/>
          <a:lstStyle/>
          <a:p>
            <a:pPr algn="l" indent="0" marL="0">
              <a:buNone/>
            </a:pPr>
            <a:r>
              <a:rPr lang="en-US" sz="1000" dirty="0">
                <a:solidFill>
                  <a:srgbClr val="334155"/>
                </a:solidFill>
                <a:latin typeface="Roboto" pitchFamily="34" charset="0"/>
                <a:ea typeface="Roboto" pitchFamily="34" charset="-122"/>
                <a:cs typeface="Roboto" pitchFamily="34" charset="-120"/>
              </a:rPr>
              <a:t>~350+ controls/enhancements (Maximum rigor).</a:t>
            </a:r>
            <a:endParaRPr lang="en-US" sz="1000" dirty="0"/>
          </a:p>
        </p:txBody>
      </p:sp>
      <p:sp>
        <p:nvSpPr>
          <p:cNvPr id="57" name="Shape 39"/>
          <p:cNvSpPr/>
          <p:nvPr/>
        </p:nvSpPr>
        <p:spPr>
          <a:xfrm>
            <a:off x="0" y="6476695"/>
            <a:ext cx="12191695" cy="381305"/>
          </a:xfrm>
          <a:prstGeom prst="rect">
            <a:avLst/>
          </a:prstGeom>
          <a:solidFill>
            <a:srgbClr val="F1F5F9"/>
          </a:solidFill>
          <a:ln/>
        </p:spPr>
      </p:sp>
      <p:sp>
        <p:nvSpPr>
          <p:cNvPr id="58" name="Shape 40"/>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59" name="Text 41"/>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0" name="Text 42"/>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29</a:t>
            </a:r>
            <a:endParaRPr lang="en-US" sz="900" dirty="0"/>
          </a:p>
        </p:txBody>
      </p:sp>
      <p:sp>
        <p:nvSpPr>
          <p:cNvPr id="61" name="Shape 43"/>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62" name="Shape 44"/>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3" name="Image 16" descr="preencoded.png">    </p:cNvPr>
          <p:cNvPicPr>
            <a:picLocks noChangeAspect="1"/>
          </p:cNvPicPr>
          <p:nvPr/>
        </p:nvPicPr>
        <p:blipFill>
          <a:blip r:embed="rId17"/>
          <a:srcRect l="-33" r="-33" t="0" b="0"/>
          <a:stretch/>
        </p:blipFill>
        <p:spPr>
          <a:xfrm>
            <a:off x="571500" y="237744"/>
            <a:ext cx="171907" cy="152705"/>
          </a:xfrm>
          <a:prstGeom prst="rect">
            <a:avLst/>
          </a:prstGeom>
        </p:spPr>
      </p:pic>
      <p:sp>
        <p:nvSpPr>
          <p:cNvPr id="64" name="Text 45"/>
          <p:cNvSpPr txBox="1"/>
          <p:nvPr/>
        </p:nvSpPr>
        <p:spPr>
          <a:xfrm>
            <a:off x="819302" y="237744"/>
            <a:ext cx="144200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Selection</a:t>
            </a:r>
            <a:endParaRPr lang="en-US" sz="900" dirty="0"/>
          </a:p>
        </p:txBody>
      </p:sp>
      <p:sp>
        <p:nvSpPr>
          <p:cNvPr id="65" name="Text 46"/>
          <p:cNvSpPr txBox="1"/>
          <p:nvPr/>
        </p:nvSpPr>
        <p:spPr>
          <a:xfrm>
            <a:off x="571500" y="428854"/>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Baseline Selection (SP 800-53B)</a:t>
            </a:r>
            <a:endParaRPr lang="en-US" sz="2700" dirty="0"/>
          </a:p>
        </p:txBody>
      </p:sp>
      <p:pic>
        <p:nvPicPr>
          <p:cNvPr id="66" name="Image 17" descr="preencoded.png">    </p:cNvPr>
          <p:cNvPicPr>
            <a:picLocks noChangeAspect="1"/>
          </p:cNvPicPr>
          <p:nvPr/>
        </p:nvPicPr>
        <p:blipFill>
          <a:blip r:embed="rId18">
            <a:alphaModFix amt="80000"/>
          </a:blip>
          <a:srcRect l="0" r="0" t="0" b="0"/>
          <a:stretch/>
        </p:blipFill>
        <p:spPr>
          <a:xfrm>
            <a:off x="11162995" y="290779"/>
            <a:ext cx="457200" cy="457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alphaModFix amt="50000"/>
          </a:blip>
          <a:srcRect l="0" r="0" t="0" b="0"/>
          <a:stretch/>
        </p:blipFill>
        <p:spPr>
          <a:xfrm>
            <a:off x="9620402" y="4286707"/>
            <a:ext cx="3047695" cy="3047695"/>
          </a:xfrm>
          <a:prstGeom prst="rect">
            <a:avLst/>
          </a:prstGeom>
        </p:spPr>
      </p:pic>
      <p:sp>
        <p:nvSpPr>
          <p:cNvPr id="5" name="Shape 2"/>
          <p:cNvSpPr/>
          <p:nvPr/>
        </p:nvSpPr>
        <p:spPr>
          <a:xfrm>
            <a:off x="0" y="0"/>
            <a:ext cx="3619195" cy="6858000"/>
          </a:xfrm>
          <a:prstGeom prst="rect">
            <a:avLst/>
          </a:prstGeom>
          <a:solidFill>
            <a:srgbClr val="1E3A8A"/>
          </a:solidFill>
          <a:ln w="12700">
            <a:solidFill>
              <a:srgbClr val="FFFFFF">
                <a:alpha val="0"/>
              </a:srgbClr>
            </a:solidFill>
            <a:prstDash val="solid"/>
          </a:ln>
        </p:spPr>
      </p:sp>
      <p:sp>
        <p:nvSpPr>
          <p:cNvPr id="6" name="Shape 3"/>
          <p:cNvSpPr/>
          <p:nvPr/>
        </p:nvSpPr>
        <p:spPr>
          <a:xfrm>
            <a:off x="3581705" y="0"/>
            <a:ext cx="38405" cy="6858000"/>
          </a:xfrm>
          <a:prstGeom prst="rect">
            <a:avLst/>
          </a:prstGeom>
          <a:solidFill>
            <a:srgbClr val="FBBF24"/>
          </a:solidFill>
          <a:ln w="12700">
            <a:solidFill>
              <a:srgbClr val="FFFFFF">
                <a:alpha val="0"/>
              </a:srgbClr>
            </a:solidFill>
            <a:prstDash val="solid"/>
          </a:ln>
        </p:spPr>
      </p:sp>
      <p:pic>
        <p:nvPicPr>
          <p:cNvPr id="7" name="Image 1" descr="preencoded.png">    </p:cNvPr>
          <p:cNvPicPr>
            <a:picLocks noChangeAspect="1"/>
          </p:cNvPicPr>
          <p:nvPr/>
        </p:nvPicPr>
        <p:blipFill>
          <a:blip r:embed="rId2"/>
          <a:srcRect l="-80" r="-80" t="0" b="0"/>
          <a:stretch/>
        </p:blipFill>
        <p:spPr>
          <a:xfrm>
            <a:off x="381305" y="571500"/>
            <a:ext cx="286207" cy="228600"/>
          </a:xfrm>
          <a:prstGeom prst="rect">
            <a:avLst/>
          </a:prstGeom>
        </p:spPr>
      </p:pic>
      <p:sp>
        <p:nvSpPr>
          <p:cNvPr id="8" name="Text 4"/>
          <p:cNvSpPr txBox="1"/>
          <p:nvPr/>
        </p:nvSpPr>
        <p:spPr>
          <a:xfrm>
            <a:off x="780898" y="571500"/>
            <a:ext cx="1781251" cy="228600"/>
          </a:xfrm>
          <a:prstGeom prst="rect">
            <a:avLst/>
          </a:prstGeom>
          <a:noFill/>
          <a:ln/>
        </p:spPr>
        <p:txBody>
          <a:bodyPr wrap="square" lIns="0" tIns="0" rIns="0" bIns="0" rtlCol="0" anchor="ctr"/>
          <a:lstStyle/>
          <a:p>
            <a:pPr algn="l" indent="0" marL="0">
              <a:buNone/>
            </a:pPr>
            <a:r>
              <a:rPr lang="en-US" sz="1000" b="1" spc="105" kern="0" dirty="0">
                <a:solidFill>
                  <a:srgbClr val="93C5FD"/>
                </a:solidFill>
                <a:latin typeface="Roboto" pitchFamily="34" charset="0"/>
                <a:ea typeface="Roboto" pitchFamily="34" charset="-122"/>
                <a:cs typeface="Roboto" pitchFamily="34" charset="-120"/>
              </a:rPr>
              <a:t>Practitioner Goals</a:t>
            </a:r>
            <a:endParaRPr lang="en-US" sz="1000" dirty="0"/>
          </a:p>
        </p:txBody>
      </p:sp>
      <p:sp>
        <p:nvSpPr>
          <p:cNvPr id="9" name="Text 5"/>
          <p:cNvSpPr txBox="1"/>
          <p:nvPr/>
        </p:nvSpPr>
        <p:spPr>
          <a:xfrm>
            <a:off x="381305" y="1028700"/>
            <a:ext cx="2971800" cy="1143000"/>
          </a:xfrm>
          <a:prstGeom prst="rect">
            <a:avLst/>
          </a:prstGeom>
          <a:noFill/>
          <a:ln/>
        </p:spPr>
        <p:txBody>
          <a:bodyPr wrap="square" lIns="0" tIns="0" rIns="0" bIns="0" rtlCol="0" anchor="t"/>
          <a:lstStyle/>
          <a:p>
            <a:pPr algn="l" indent="0" marL="0">
              <a:buNone/>
            </a:pPr>
            <a:r>
              <a:rPr lang="en-US" sz="3600" b="1" dirty="0">
                <a:solidFill>
                  <a:srgbClr val="FFFFFF"/>
                </a:solidFill>
                <a:latin typeface="ui-serif" pitchFamily="34" charset="0"/>
                <a:ea typeface="ui-serif" pitchFamily="34" charset="-122"/>
                <a:cs typeface="ui-serif" pitchFamily="34" charset="-120"/>
              </a:rPr>
              <a:t>Learning Objectives</a:t>
            </a:r>
            <a:endParaRPr lang="en-US" sz="3600" dirty="0"/>
          </a:p>
        </p:txBody>
      </p:sp>
      <p:sp>
        <p:nvSpPr>
          <p:cNvPr id="10" name="Text 6"/>
          <p:cNvSpPr txBox="1"/>
          <p:nvPr/>
        </p:nvSpPr>
        <p:spPr>
          <a:xfrm>
            <a:off x="381305" y="2400300"/>
            <a:ext cx="2934310" cy="1400861"/>
          </a:xfrm>
          <a:prstGeom prst="rect">
            <a:avLst/>
          </a:prstGeom>
          <a:noFill/>
          <a:ln/>
        </p:spPr>
        <p:txBody>
          <a:bodyPr wrap="square" lIns="0" tIns="0" rIns="0" bIns="0" rtlCol="0" anchor="t"/>
          <a:lstStyle/>
          <a:p>
            <a:pPr algn="l" indent="0" marL="0">
              <a:buNone/>
            </a:pPr>
            <a:r>
              <a:rPr lang="en-US" sz="1300" dirty="0">
                <a:solidFill>
                  <a:srgbClr val="DBEAFE"/>
                </a:solidFill>
                <a:latin typeface="Roboto" pitchFamily="34" charset="0"/>
                <a:ea typeface="Roboto" pitchFamily="34" charset="-122"/>
                <a:cs typeface="Roboto" pitchFamily="34" charset="-120"/>
              </a:rPr>
              <a:t>By the end of this comprehensive training, you will have mastered the essential skills to effectively apply the NIST SP 800-53 Revision 5 framework in operational environments.</a:t>
            </a:r>
            <a:endParaRPr lang="en-US" sz="1300" dirty="0"/>
          </a:p>
        </p:txBody>
      </p:sp>
      <p:sp>
        <p:nvSpPr>
          <p:cNvPr id="11" name="Text 7"/>
          <p:cNvSpPr txBox="1"/>
          <p:nvPr/>
        </p:nvSpPr>
        <p:spPr>
          <a:xfrm>
            <a:off x="623621" y="5829300"/>
            <a:ext cx="2729484" cy="191110"/>
          </a:xfrm>
          <a:prstGeom prst="rect">
            <a:avLst/>
          </a:prstGeom>
          <a:noFill/>
          <a:ln/>
        </p:spPr>
        <p:txBody>
          <a:bodyPr wrap="square" lIns="0" tIns="0" rIns="0" bIns="0" rtlCol="0" anchor="ctr"/>
          <a:lstStyle/>
          <a:p>
            <a:pPr algn="l" indent="0" marL="0">
              <a:buNone/>
            </a:pPr>
            <a:r>
              <a:rPr lang="en-US" sz="1000" dirty="0">
                <a:solidFill>
                  <a:srgbClr val="93C5FD"/>
                </a:solidFill>
                <a:latin typeface="Roboto" pitchFamily="34" charset="0"/>
                <a:ea typeface="Roboto" pitchFamily="34" charset="-122"/>
                <a:cs typeface="Roboto" pitchFamily="34" charset="-120"/>
              </a:rPr>
              <a:t> Skill-Based Outcomes</a:t>
            </a:r>
            <a:endParaRPr lang="en-US" sz="1000" dirty="0"/>
          </a:p>
        </p:txBody>
      </p:sp>
      <p:sp>
        <p:nvSpPr>
          <p:cNvPr id="12" name="Text 8"/>
          <p:cNvSpPr txBox="1"/>
          <p:nvPr/>
        </p:nvSpPr>
        <p:spPr>
          <a:xfrm>
            <a:off x="662026" y="6096305"/>
            <a:ext cx="2691079" cy="191110"/>
          </a:xfrm>
          <a:prstGeom prst="rect">
            <a:avLst/>
          </a:prstGeom>
          <a:noFill/>
          <a:ln/>
        </p:spPr>
        <p:txBody>
          <a:bodyPr wrap="square" lIns="0" tIns="0" rIns="0" bIns="0" rtlCol="0" anchor="ctr"/>
          <a:lstStyle/>
          <a:p>
            <a:pPr algn="l" indent="0" marL="0">
              <a:buNone/>
            </a:pPr>
            <a:r>
              <a:rPr lang="en-US" sz="1000" dirty="0">
                <a:solidFill>
                  <a:srgbClr val="93C5FD"/>
                </a:solidFill>
                <a:latin typeface="Roboto" pitchFamily="34" charset="0"/>
                <a:ea typeface="Roboto" pitchFamily="34" charset="-122"/>
                <a:cs typeface="Roboto" pitchFamily="34" charset="-120"/>
              </a:rPr>
              <a:t> Operational Focus</a:t>
            </a:r>
            <a:endParaRPr lang="en-US" sz="1000" dirty="0"/>
          </a:p>
        </p:txBody>
      </p:sp>
      <p:pic>
        <p:nvPicPr>
          <p:cNvPr id="13" name="Image 2" descr="preencoded.png">    </p:cNvPr>
          <p:cNvPicPr>
            <a:picLocks noChangeAspect="1"/>
          </p:cNvPicPr>
          <p:nvPr/>
        </p:nvPicPr>
        <p:blipFill>
          <a:blip r:embed="rId3"/>
          <a:srcRect l="0" r="0" t="0" b="0"/>
          <a:stretch/>
        </p:blipFill>
        <p:spPr>
          <a:xfrm>
            <a:off x="381305" y="5855818"/>
            <a:ext cx="133502" cy="133502"/>
          </a:xfrm>
          <a:prstGeom prst="rect">
            <a:avLst/>
          </a:prstGeom>
        </p:spPr>
      </p:pic>
      <p:pic>
        <p:nvPicPr>
          <p:cNvPr id="14" name="Image 3" descr="preencoded.png">    </p:cNvPr>
          <p:cNvPicPr>
            <a:picLocks noChangeAspect="1"/>
          </p:cNvPicPr>
          <p:nvPr/>
        </p:nvPicPr>
        <p:blipFill>
          <a:blip r:embed="rId4"/>
          <a:srcRect l="-1507" r="-1507" t="0" b="0"/>
          <a:stretch/>
        </p:blipFill>
        <p:spPr>
          <a:xfrm>
            <a:off x="381305" y="6121908"/>
            <a:ext cx="171907" cy="133502"/>
          </a:xfrm>
          <a:prstGeom prst="rect">
            <a:avLst/>
          </a:prstGeom>
        </p:spPr>
      </p:pic>
      <p:pic>
        <p:nvPicPr>
          <p:cNvPr id="15" name="Image 4" descr="preencoded.png">    </p:cNvPr>
          <p:cNvPicPr>
            <a:picLocks noChangeAspect="1"/>
          </p:cNvPicPr>
          <p:nvPr/>
        </p:nvPicPr>
        <p:blipFill>
          <a:blip r:embed="rId5"/>
          <a:srcRect l="0" r="0" t="0" b="0"/>
          <a:stretch/>
        </p:blipFill>
        <p:spPr>
          <a:xfrm>
            <a:off x="3619195" y="0"/>
            <a:ext cx="8572500" cy="6858000"/>
          </a:xfrm>
          <a:prstGeom prst="rect">
            <a:avLst/>
          </a:prstGeom>
        </p:spPr>
      </p:pic>
      <p:sp>
        <p:nvSpPr>
          <p:cNvPr id="16" name="Shape 9"/>
          <p:cNvSpPr/>
          <p:nvPr/>
        </p:nvSpPr>
        <p:spPr>
          <a:xfrm>
            <a:off x="4286707" y="2726741"/>
            <a:ext cx="3343046" cy="9144"/>
          </a:xfrm>
          <a:prstGeom prst="rect">
            <a:avLst/>
          </a:prstGeom>
          <a:solidFill>
            <a:srgbClr val="E2E8F0"/>
          </a:solidFill>
          <a:ln w="12700">
            <a:solidFill>
              <a:srgbClr val="E2E8F0">
                <a:alpha val="0"/>
              </a:srgbClr>
            </a:solidFill>
            <a:prstDash val="solid"/>
          </a:ln>
        </p:spPr>
      </p:sp>
      <p:pic>
        <p:nvPicPr>
          <p:cNvPr id="17" name="Image 5" descr="preencoded.png">    </p:cNvPr>
          <p:cNvPicPr>
            <a:picLocks noChangeAspect="1"/>
          </p:cNvPicPr>
          <p:nvPr/>
        </p:nvPicPr>
        <p:blipFill>
          <a:blip r:embed="rId6"/>
          <a:srcRect l="0" r="0" t="0" b="0"/>
          <a:stretch/>
        </p:blipFill>
        <p:spPr>
          <a:xfrm>
            <a:off x="4390949" y="1583741"/>
            <a:ext cx="267005" cy="267005"/>
          </a:xfrm>
          <a:prstGeom prst="rect">
            <a:avLst/>
          </a:prstGeom>
        </p:spPr>
      </p:pic>
      <p:sp>
        <p:nvSpPr>
          <p:cNvPr id="18" name="Text 10"/>
          <p:cNvSpPr txBox="1"/>
          <p:nvPr/>
        </p:nvSpPr>
        <p:spPr>
          <a:xfrm>
            <a:off x="4762195" y="1564538"/>
            <a:ext cx="2981858"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Purpose &amp; Scope</a:t>
            </a:r>
            <a:endParaRPr lang="en-US" sz="1500" dirty="0"/>
          </a:p>
        </p:txBody>
      </p:sp>
      <p:sp>
        <p:nvSpPr>
          <p:cNvPr id="19" name="Text 11"/>
          <p:cNvSpPr txBox="1"/>
          <p:nvPr/>
        </p:nvSpPr>
        <p:spPr>
          <a:xfrm>
            <a:off x="4762195" y="1888236"/>
            <a:ext cx="2943454" cy="609905"/>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Explain the core purpose of NIST SP 800-53 Rev. 5 and articulate its scope across federal and private sector systems.</a:t>
            </a:r>
            <a:endParaRPr lang="en-US" sz="1100" dirty="0"/>
          </a:p>
        </p:txBody>
      </p:sp>
      <p:sp>
        <p:nvSpPr>
          <p:cNvPr id="20" name="Shape 12"/>
          <p:cNvSpPr/>
          <p:nvPr/>
        </p:nvSpPr>
        <p:spPr>
          <a:xfrm>
            <a:off x="4286707" y="4124858"/>
            <a:ext cx="3343046" cy="9144"/>
          </a:xfrm>
          <a:prstGeom prst="rect">
            <a:avLst/>
          </a:prstGeom>
          <a:solidFill>
            <a:srgbClr val="E2E8F0"/>
          </a:solidFill>
          <a:ln w="12700">
            <a:solidFill>
              <a:srgbClr val="E2E8F0">
                <a:alpha val="0"/>
              </a:srgbClr>
            </a:solidFill>
            <a:prstDash val="solid"/>
          </a:ln>
        </p:spPr>
      </p:sp>
      <p:pic>
        <p:nvPicPr>
          <p:cNvPr id="21" name="Image 6" descr="preencoded.png">    </p:cNvPr>
          <p:cNvPicPr>
            <a:picLocks noChangeAspect="1"/>
          </p:cNvPicPr>
          <p:nvPr/>
        </p:nvPicPr>
        <p:blipFill>
          <a:blip r:embed="rId7"/>
          <a:srcRect l="-685" r="-685" t="0" b="0"/>
          <a:stretch/>
        </p:blipFill>
        <p:spPr>
          <a:xfrm>
            <a:off x="4371746" y="2981858"/>
            <a:ext cx="304495" cy="267005"/>
          </a:xfrm>
          <a:prstGeom prst="rect">
            <a:avLst/>
          </a:prstGeom>
        </p:spPr>
      </p:pic>
      <p:sp>
        <p:nvSpPr>
          <p:cNvPr id="22" name="Text 13"/>
          <p:cNvSpPr txBox="1"/>
          <p:nvPr/>
        </p:nvSpPr>
        <p:spPr>
          <a:xfrm>
            <a:off x="4762195" y="2962656"/>
            <a:ext cx="2981858"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Catalog Navigation</a:t>
            </a:r>
            <a:endParaRPr lang="en-US" sz="1500" dirty="0"/>
          </a:p>
        </p:txBody>
      </p:sp>
      <p:sp>
        <p:nvSpPr>
          <p:cNvPr id="23" name="Text 14"/>
          <p:cNvSpPr txBox="1"/>
          <p:nvPr/>
        </p:nvSpPr>
        <p:spPr>
          <a:xfrm>
            <a:off x="4762195" y="3287268"/>
            <a:ext cx="2943454" cy="609905"/>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Efficiently navigate the control catalog structure, understand parameters, and identify applicable control enhancements.</a:t>
            </a:r>
            <a:endParaRPr lang="en-US" sz="1100" dirty="0"/>
          </a:p>
        </p:txBody>
      </p:sp>
      <p:pic>
        <p:nvPicPr>
          <p:cNvPr id="24" name="Image 7" descr="preencoded.png">    </p:cNvPr>
          <p:cNvPicPr>
            <a:picLocks noChangeAspect="1"/>
          </p:cNvPicPr>
          <p:nvPr/>
        </p:nvPicPr>
        <p:blipFill>
          <a:blip r:embed="rId8"/>
          <a:srcRect l="0" r="0" t="0" b="0"/>
          <a:stretch/>
        </p:blipFill>
        <p:spPr>
          <a:xfrm>
            <a:off x="4390949" y="4380890"/>
            <a:ext cx="267005" cy="267005"/>
          </a:xfrm>
          <a:prstGeom prst="rect">
            <a:avLst/>
          </a:prstGeom>
        </p:spPr>
      </p:pic>
      <p:sp>
        <p:nvSpPr>
          <p:cNvPr id="25" name="Text 15"/>
          <p:cNvSpPr txBox="1"/>
          <p:nvPr/>
        </p:nvSpPr>
        <p:spPr>
          <a:xfrm>
            <a:off x="4762195" y="4361688"/>
            <a:ext cx="2981858"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Selection &amp; Tailoring</a:t>
            </a:r>
            <a:endParaRPr lang="en-US" sz="1500" dirty="0"/>
          </a:p>
        </p:txBody>
      </p:sp>
      <p:sp>
        <p:nvSpPr>
          <p:cNvPr id="26" name="Text 16"/>
          <p:cNvSpPr txBox="1"/>
          <p:nvPr/>
        </p:nvSpPr>
        <p:spPr>
          <a:xfrm>
            <a:off x="4762195" y="4685386"/>
            <a:ext cx="2943454" cy="609905"/>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Select appropriate baselines using SP 800-53B and effectively tailor controls to meet specific organizational risk profiles.</a:t>
            </a:r>
            <a:endParaRPr lang="en-US" sz="1100" dirty="0"/>
          </a:p>
        </p:txBody>
      </p:sp>
      <p:sp>
        <p:nvSpPr>
          <p:cNvPr id="27" name="Shape 17"/>
          <p:cNvSpPr/>
          <p:nvPr/>
        </p:nvSpPr>
        <p:spPr>
          <a:xfrm>
            <a:off x="8086954" y="2726741"/>
            <a:ext cx="3343046" cy="9144"/>
          </a:xfrm>
          <a:prstGeom prst="rect">
            <a:avLst/>
          </a:prstGeom>
          <a:solidFill>
            <a:srgbClr val="E2E8F0"/>
          </a:solidFill>
          <a:ln w="12700">
            <a:solidFill>
              <a:srgbClr val="E2E8F0">
                <a:alpha val="0"/>
              </a:srgbClr>
            </a:solidFill>
            <a:prstDash val="solid"/>
          </a:ln>
        </p:spPr>
      </p:sp>
      <p:pic>
        <p:nvPicPr>
          <p:cNvPr id="28" name="Image 8" descr="preencoded.png">    </p:cNvPr>
          <p:cNvPicPr>
            <a:picLocks noChangeAspect="1"/>
          </p:cNvPicPr>
          <p:nvPr/>
        </p:nvPicPr>
        <p:blipFill>
          <a:blip r:embed="rId9"/>
          <a:srcRect l="0" r="0" t="0" b="0"/>
          <a:stretch/>
        </p:blipFill>
        <p:spPr>
          <a:xfrm>
            <a:off x="8191195" y="1583741"/>
            <a:ext cx="267005" cy="267005"/>
          </a:xfrm>
          <a:prstGeom prst="rect">
            <a:avLst/>
          </a:prstGeom>
        </p:spPr>
      </p:pic>
      <p:sp>
        <p:nvSpPr>
          <p:cNvPr id="29" name="Text 18"/>
          <p:cNvSpPr txBox="1"/>
          <p:nvPr/>
        </p:nvSpPr>
        <p:spPr>
          <a:xfrm>
            <a:off x="8563356" y="1564538"/>
            <a:ext cx="2981858"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RMF Alignment</a:t>
            </a:r>
            <a:endParaRPr lang="en-US" sz="1500" dirty="0"/>
          </a:p>
        </p:txBody>
      </p:sp>
      <p:sp>
        <p:nvSpPr>
          <p:cNvPr id="30" name="Text 19"/>
          <p:cNvSpPr txBox="1"/>
          <p:nvPr/>
        </p:nvSpPr>
        <p:spPr>
          <a:xfrm>
            <a:off x="8563356" y="1888236"/>
            <a:ext cx="2943454" cy="609905"/>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Align control implementation activities directly to the seven steps of the Risk Management Framework (SP 800-37r2).</a:t>
            </a:r>
            <a:endParaRPr lang="en-US" sz="1100" dirty="0"/>
          </a:p>
        </p:txBody>
      </p:sp>
      <p:sp>
        <p:nvSpPr>
          <p:cNvPr id="31" name="Shape 20"/>
          <p:cNvSpPr/>
          <p:nvPr/>
        </p:nvSpPr>
        <p:spPr>
          <a:xfrm>
            <a:off x="8086954" y="4124858"/>
            <a:ext cx="3343046" cy="9144"/>
          </a:xfrm>
          <a:prstGeom prst="rect">
            <a:avLst/>
          </a:prstGeom>
          <a:solidFill>
            <a:srgbClr val="E2E8F0"/>
          </a:solidFill>
          <a:ln w="12700">
            <a:solidFill>
              <a:srgbClr val="E2E8F0">
                <a:alpha val="0"/>
              </a:srgbClr>
            </a:solidFill>
            <a:prstDash val="solid"/>
          </a:ln>
        </p:spPr>
      </p:sp>
      <p:pic>
        <p:nvPicPr>
          <p:cNvPr id="32" name="Image 9" descr="preencoded.png">    </p:cNvPr>
          <p:cNvPicPr>
            <a:picLocks noChangeAspect="1"/>
          </p:cNvPicPr>
          <p:nvPr/>
        </p:nvPicPr>
        <p:blipFill>
          <a:blip r:embed="rId10"/>
          <a:srcRect l="0" r="0" t="0" b="0"/>
          <a:stretch/>
        </p:blipFill>
        <p:spPr>
          <a:xfrm>
            <a:off x="8191195" y="2981858"/>
            <a:ext cx="267005" cy="267005"/>
          </a:xfrm>
          <a:prstGeom prst="rect">
            <a:avLst/>
          </a:prstGeom>
        </p:spPr>
      </p:pic>
      <p:sp>
        <p:nvSpPr>
          <p:cNvPr id="33" name="Text 21"/>
          <p:cNvSpPr txBox="1"/>
          <p:nvPr/>
        </p:nvSpPr>
        <p:spPr>
          <a:xfrm>
            <a:off x="8563356" y="2962656"/>
            <a:ext cx="2981858"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Assessment Planning</a:t>
            </a:r>
            <a:endParaRPr lang="en-US" sz="1500" dirty="0"/>
          </a:p>
        </p:txBody>
      </p:sp>
      <p:sp>
        <p:nvSpPr>
          <p:cNvPr id="34" name="Text 22"/>
          <p:cNvSpPr txBox="1"/>
          <p:nvPr/>
        </p:nvSpPr>
        <p:spPr>
          <a:xfrm>
            <a:off x="8563356" y="3287268"/>
            <a:ext cx="2943454" cy="609905"/>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Plan and execute control assessments using SP 800-53A methods (examine, interview, test) and objects.</a:t>
            </a:r>
            <a:endParaRPr lang="en-US" sz="1100" dirty="0"/>
          </a:p>
        </p:txBody>
      </p:sp>
      <p:pic>
        <p:nvPicPr>
          <p:cNvPr id="35" name="Image 10" descr="preencoded.png">    </p:cNvPr>
          <p:cNvPicPr>
            <a:picLocks noChangeAspect="1"/>
          </p:cNvPicPr>
          <p:nvPr/>
        </p:nvPicPr>
        <p:blipFill>
          <a:blip r:embed="rId11"/>
          <a:srcRect l="0" r="0" t="0" b="0"/>
          <a:stretch/>
        </p:blipFill>
        <p:spPr>
          <a:xfrm>
            <a:off x="8158277" y="4380890"/>
            <a:ext cx="333756" cy="267005"/>
          </a:xfrm>
          <a:prstGeom prst="rect">
            <a:avLst/>
          </a:prstGeom>
        </p:spPr>
      </p:pic>
      <p:sp>
        <p:nvSpPr>
          <p:cNvPr id="36" name="Text 23"/>
          <p:cNvSpPr txBox="1"/>
          <p:nvPr/>
        </p:nvSpPr>
        <p:spPr>
          <a:xfrm>
            <a:off x="8563356" y="4361688"/>
            <a:ext cx="2981858" cy="286207"/>
          </a:xfrm>
          <a:prstGeom prst="rect">
            <a:avLst/>
          </a:prstGeom>
          <a:noFill/>
          <a:ln/>
        </p:spPr>
        <p:txBody>
          <a:bodyPr wrap="square" lIns="0" tIns="0" rIns="0" bIns="0" rtlCol="0" anchor="ctr"/>
          <a:lstStyle/>
          <a:p>
            <a:pPr algn="l" indent="0" marL="0">
              <a:buNone/>
            </a:pPr>
            <a:r>
              <a:rPr lang="en-US" sz="1500" b="1" dirty="0">
                <a:solidFill>
                  <a:srgbClr val="1E293B"/>
                </a:solidFill>
                <a:latin typeface="Roboto" pitchFamily="34" charset="0"/>
                <a:ea typeface="Roboto" pitchFamily="34" charset="-122"/>
                <a:cs typeface="Roboto" pitchFamily="34" charset="-120"/>
              </a:rPr>
              <a:t>Modern Contexts</a:t>
            </a:r>
            <a:endParaRPr lang="en-US" sz="1500" dirty="0"/>
          </a:p>
        </p:txBody>
      </p:sp>
      <p:sp>
        <p:nvSpPr>
          <p:cNvPr id="37" name="Text 24"/>
          <p:cNvSpPr txBox="1"/>
          <p:nvPr/>
        </p:nvSpPr>
        <p:spPr>
          <a:xfrm>
            <a:off x="8563356" y="4685386"/>
            <a:ext cx="2943454" cy="609905"/>
          </a:xfrm>
          <a:prstGeom prst="rect">
            <a:avLst/>
          </a:prstGeom>
          <a:noFill/>
          <a:ln/>
        </p:spPr>
        <p:txBody>
          <a:bodyPr wrap="square" lIns="0" tIns="0" rIns="0" bIns="0" rtlCol="0" anchor="t"/>
          <a:lstStyle/>
          <a:p>
            <a:pPr algn="l" indent="0" marL="0">
              <a:buNone/>
            </a:pPr>
            <a:r>
              <a:rPr lang="en-US" sz="1100" dirty="0">
                <a:solidFill>
                  <a:srgbClr val="64748B"/>
                </a:solidFill>
                <a:latin typeface="Roboto" pitchFamily="34" charset="0"/>
                <a:ea typeface="Roboto" pitchFamily="34" charset="-122"/>
                <a:cs typeface="Roboto" pitchFamily="34" charset="-120"/>
              </a:rPr>
              <a:t>Apply controls effectively in modern environments including Cloud, DevSecOps, Zero Trust, and Supply Chain contexts.</a:t>
            </a:r>
            <a:endParaRPr lang="en-US" sz="1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37744"/>
            <a:ext cx="152705" cy="152705"/>
          </a:xfrm>
          <a:prstGeom prst="rect">
            <a:avLst/>
          </a:prstGeom>
        </p:spPr>
      </p:pic>
      <p:sp>
        <p:nvSpPr>
          <p:cNvPr id="7" name="Text 4"/>
          <p:cNvSpPr txBox="1"/>
          <p:nvPr/>
        </p:nvSpPr>
        <p:spPr>
          <a:xfrm>
            <a:off x="800100" y="237744"/>
            <a:ext cx="246247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Selection &amp; Tailoring</a:t>
            </a:r>
            <a:endParaRPr lang="en-US" sz="900" dirty="0"/>
          </a:p>
        </p:txBody>
      </p:sp>
      <p:sp>
        <p:nvSpPr>
          <p:cNvPr id="8" name="Text 5"/>
          <p:cNvSpPr txBox="1"/>
          <p:nvPr/>
        </p:nvSpPr>
        <p:spPr>
          <a:xfrm>
            <a:off x="571500" y="428854"/>
            <a:ext cx="652515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Tailoring Activities Checklist</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290779"/>
            <a:ext cx="457200" cy="457200"/>
          </a:xfrm>
          <a:prstGeom prst="rect">
            <a:avLst/>
          </a:prstGeom>
        </p:spPr>
      </p:pic>
      <p:sp>
        <p:nvSpPr>
          <p:cNvPr id="10" name="Shape 6"/>
          <p:cNvSpPr/>
          <p:nvPr/>
        </p:nvSpPr>
        <p:spPr>
          <a:xfrm>
            <a:off x="0" y="1047902"/>
            <a:ext cx="12191695" cy="7648956"/>
          </a:xfrm>
          <a:prstGeom prst="rect">
            <a:avLst/>
          </a:prstGeom>
          <a:solidFill>
            <a:srgbClr val="F8FAFC"/>
          </a:solidFill>
          <a:ln w="12700">
            <a:solidFill>
              <a:srgbClr val="FFFFFF">
                <a:alpha val="0"/>
              </a:srgbClr>
            </a:solidFill>
            <a:prstDash val="solid"/>
          </a:ln>
        </p:spPr>
      </p:sp>
      <p:sp>
        <p:nvSpPr>
          <p:cNvPr id="11" name="Shape 7"/>
          <p:cNvSpPr/>
          <p:nvPr/>
        </p:nvSpPr>
        <p:spPr>
          <a:xfrm>
            <a:off x="571500" y="1429207"/>
            <a:ext cx="7306056" cy="6886346"/>
          </a:xfrm>
          <a:prstGeom prst="roundRect">
            <a:avLst>
              <a:gd name="adj" fmla="val 147"/>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6345"/>
            </a:avLst>
          </a:prstGeom>
          <a:solidFill>
            <a:srgbClr val="2563EB"/>
          </a:solidFill>
          <a:ln w="12700">
            <a:solidFill>
              <a:srgbClr val="2563EB">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0" r="0" t="0" b="0"/>
          <a:stretch/>
        </p:blipFill>
        <p:spPr>
          <a:xfrm>
            <a:off x="857707" y="1809598"/>
            <a:ext cx="190195" cy="190195"/>
          </a:xfrm>
          <a:prstGeom prst="rect">
            <a:avLst/>
          </a:prstGeom>
        </p:spPr>
      </p:pic>
      <p:sp>
        <p:nvSpPr>
          <p:cNvPr id="15" name="Text 10"/>
          <p:cNvSpPr txBox="1"/>
          <p:nvPr/>
        </p:nvSpPr>
        <p:spPr>
          <a:xfrm>
            <a:off x="1162202" y="1752905"/>
            <a:ext cx="2686507"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Control Tailoring Process</a:t>
            </a:r>
            <a:endParaRPr lang="en-US" sz="1800" dirty="0"/>
          </a:p>
        </p:txBody>
      </p:sp>
      <p:sp>
        <p:nvSpPr>
          <p:cNvPr id="16" name="Shape 11"/>
          <p:cNvSpPr/>
          <p:nvPr/>
        </p:nvSpPr>
        <p:spPr>
          <a:xfrm>
            <a:off x="857707" y="3590849"/>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ECFDF5"/>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43" b="-43"/>
          <a:stretch/>
        </p:blipFill>
        <p:spPr>
          <a:xfrm>
            <a:off x="942746" y="2523744"/>
            <a:ext cx="133502" cy="152705"/>
          </a:xfrm>
          <a:prstGeom prst="rect">
            <a:avLst/>
          </a:prstGeom>
        </p:spPr>
      </p:pic>
      <p:sp>
        <p:nvSpPr>
          <p:cNvPr id="19" name="Text 13"/>
          <p:cNvSpPr txBox="1"/>
          <p:nvPr/>
        </p:nvSpPr>
        <p:spPr>
          <a:xfrm>
            <a:off x="1352398" y="2447849"/>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Apply Scoping Considerations</a:t>
            </a:r>
            <a:endParaRPr lang="en-US" sz="1300" dirty="0"/>
          </a:p>
        </p:txBody>
      </p:sp>
      <p:sp>
        <p:nvSpPr>
          <p:cNvPr id="20" name="Text 14"/>
          <p:cNvSpPr txBox="1"/>
          <p:nvPr/>
        </p:nvSpPr>
        <p:spPr>
          <a:xfrm>
            <a:off x="1352398" y="2737714"/>
            <a:ext cx="6315761" cy="6199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Review controls against operational environment, mission, and technologies. Mark controls as "Not Applicable" if the technology doesn't exist (e.g., wireless controls for a system with no wireless capabilities) and document rationale.</a:t>
            </a:r>
            <a:endParaRPr lang="en-US" sz="1000" dirty="0"/>
          </a:p>
        </p:txBody>
      </p:sp>
      <p:sp>
        <p:nvSpPr>
          <p:cNvPr id="21" name="Shape 15"/>
          <p:cNvSpPr/>
          <p:nvPr/>
        </p:nvSpPr>
        <p:spPr>
          <a:xfrm>
            <a:off x="857707" y="4755794"/>
            <a:ext cx="6734556" cy="9144"/>
          </a:xfrm>
          <a:prstGeom prst="rect">
            <a:avLst/>
          </a:prstGeom>
          <a:solidFill>
            <a:srgbClr val="F1F5F9"/>
          </a:solidFill>
          <a:ln w="12700">
            <a:solidFill>
              <a:srgbClr val="F1F5F9">
                <a:alpha val="0"/>
              </a:srgbClr>
            </a:solidFill>
            <a:prstDash val="solid"/>
          </a:ln>
        </p:spPr>
      </p:sp>
      <p:sp>
        <p:nvSpPr>
          <p:cNvPr id="22" name="Shape 16"/>
          <p:cNvSpPr/>
          <p:nvPr/>
        </p:nvSpPr>
        <p:spPr>
          <a:xfrm>
            <a:off x="857707" y="3822192"/>
            <a:ext cx="304495" cy="304495"/>
          </a:xfrm>
          <a:prstGeom prst="ellipse">
            <a:avLst/>
          </a:prstGeom>
          <a:solidFill>
            <a:srgbClr val="ECFDF5"/>
          </a:solidFill>
          <a:ln w="12700">
            <a:solidFill>
              <a:srgbClr val="FFFFFF">
                <a:alpha val="0"/>
              </a:srgbClr>
            </a:solidFill>
            <a:prstDash val="solid"/>
          </a:ln>
        </p:spPr>
      </p:sp>
      <p:pic>
        <p:nvPicPr>
          <p:cNvPr id="23" name="Image 4" descr="preencoded.png">    </p:cNvPr>
          <p:cNvPicPr>
            <a:picLocks noChangeAspect="1"/>
          </p:cNvPicPr>
          <p:nvPr/>
        </p:nvPicPr>
        <p:blipFill>
          <a:blip r:embed="rId5"/>
          <a:srcRect l="0" r="0" t="-43" b="-43"/>
          <a:stretch/>
        </p:blipFill>
        <p:spPr>
          <a:xfrm>
            <a:off x="942746" y="3898087"/>
            <a:ext cx="133502" cy="152705"/>
          </a:xfrm>
          <a:prstGeom prst="rect">
            <a:avLst/>
          </a:prstGeom>
        </p:spPr>
      </p:pic>
      <p:sp>
        <p:nvSpPr>
          <p:cNvPr id="24" name="Text 17"/>
          <p:cNvSpPr txBox="1"/>
          <p:nvPr/>
        </p:nvSpPr>
        <p:spPr>
          <a:xfrm>
            <a:off x="1352398" y="3822192"/>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Identify Common Controls</a:t>
            </a:r>
            <a:endParaRPr lang="en-US" sz="1300" dirty="0"/>
          </a:p>
        </p:txBody>
      </p:sp>
      <p:sp>
        <p:nvSpPr>
          <p:cNvPr id="25" name="Text 18"/>
          <p:cNvSpPr txBox="1"/>
          <p:nvPr/>
        </p:nvSpPr>
        <p:spPr>
          <a:xfrm>
            <a:off x="1352398" y="411114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Determine which controls are inherited from the organization or other systems (e.g., physical security, corporate firewall). Mark as "Inherited" and reference the providing system.</a:t>
            </a:r>
            <a:endParaRPr lang="en-US" sz="1000" dirty="0"/>
          </a:p>
        </p:txBody>
      </p:sp>
      <p:sp>
        <p:nvSpPr>
          <p:cNvPr id="26" name="Shape 19"/>
          <p:cNvSpPr/>
          <p:nvPr/>
        </p:nvSpPr>
        <p:spPr>
          <a:xfrm>
            <a:off x="857707" y="5923483"/>
            <a:ext cx="6734556" cy="9144"/>
          </a:xfrm>
          <a:prstGeom prst="rect">
            <a:avLst/>
          </a:prstGeom>
          <a:solidFill>
            <a:srgbClr val="F1F5F9"/>
          </a:solidFill>
          <a:ln w="12700">
            <a:solidFill>
              <a:srgbClr val="F1F5F9">
                <a:alpha val="0"/>
              </a:srgbClr>
            </a:solidFill>
            <a:prstDash val="solid"/>
          </a:ln>
        </p:spPr>
      </p:sp>
      <p:sp>
        <p:nvSpPr>
          <p:cNvPr id="27" name="Shape 20"/>
          <p:cNvSpPr/>
          <p:nvPr/>
        </p:nvSpPr>
        <p:spPr>
          <a:xfrm>
            <a:off x="857707" y="4989881"/>
            <a:ext cx="304495" cy="304495"/>
          </a:xfrm>
          <a:prstGeom prst="ellipse">
            <a:avLst/>
          </a:prstGeom>
          <a:solidFill>
            <a:srgbClr val="ECFDF5"/>
          </a:solidFill>
          <a:ln w="12700">
            <a:solidFill>
              <a:srgbClr val="FFFFFF">
                <a:alpha val="0"/>
              </a:srgbClr>
            </a:solidFill>
            <a:prstDash val="solid"/>
          </a:ln>
        </p:spPr>
      </p:sp>
      <p:pic>
        <p:nvPicPr>
          <p:cNvPr id="28" name="Image 5" descr="preencoded.png">    </p:cNvPr>
          <p:cNvPicPr>
            <a:picLocks noChangeAspect="1"/>
          </p:cNvPicPr>
          <p:nvPr/>
        </p:nvPicPr>
        <p:blipFill>
          <a:blip r:embed="rId6"/>
          <a:srcRect l="0" r="0" t="-43" b="-43"/>
          <a:stretch/>
        </p:blipFill>
        <p:spPr>
          <a:xfrm>
            <a:off x="942746" y="5065776"/>
            <a:ext cx="133502" cy="152705"/>
          </a:xfrm>
          <a:prstGeom prst="rect">
            <a:avLst/>
          </a:prstGeom>
        </p:spPr>
      </p:pic>
      <p:sp>
        <p:nvSpPr>
          <p:cNvPr id="29" name="Text 21"/>
          <p:cNvSpPr txBox="1"/>
          <p:nvPr/>
        </p:nvSpPr>
        <p:spPr>
          <a:xfrm>
            <a:off x="1352398" y="4989881"/>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Select Compensating Controls</a:t>
            </a:r>
            <a:endParaRPr lang="en-US" sz="1300" dirty="0"/>
          </a:p>
        </p:txBody>
      </p:sp>
      <p:sp>
        <p:nvSpPr>
          <p:cNvPr id="30" name="Text 22"/>
          <p:cNvSpPr txBox="1"/>
          <p:nvPr/>
        </p:nvSpPr>
        <p:spPr>
          <a:xfrm>
            <a:off x="1352398" y="5279746"/>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Identify controls that cannot be met as written due to technical or business constraints. Select alternative controls that provide equivalent protection and document the justification.</a:t>
            </a:r>
            <a:endParaRPr lang="en-US" sz="1000" dirty="0"/>
          </a:p>
        </p:txBody>
      </p:sp>
      <p:sp>
        <p:nvSpPr>
          <p:cNvPr id="31" name="Shape 23"/>
          <p:cNvSpPr/>
          <p:nvPr/>
        </p:nvSpPr>
        <p:spPr>
          <a:xfrm>
            <a:off x="857707" y="7091172"/>
            <a:ext cx="6734556" cy="9144"/>
          </a:xfrm>
          <a:prstGeom prst="rect">
            <a:avLst/>
          </a:prstGeom>
          <a:solidFill>
            <a:srgbClr val="F1F5F9"/>
          </a:solidFill>
          <a:ln w="12700">
            <a:solidFill>
              <a:srgbClr val="F1F5F9">
                <a:alpha val="0"/>
              </a:srgbClr>
            </a:solidFill>
            <a:prstDash val="solid"/>
          </a:ln>
        </p:spPr>
      </p:sp>
      <p:sp>
        <p:nvSpPr>
          <p:cNvPr id="32" name="Shape 24"/>
          <p:cNvSpPr/>
          <p:nvPr/>
        </p:nvSpPr>
        <p:spPr>
          <a:xfrm>
            <a:off x="857707" y="6157570"/>
            <a:ext cx="304495" cy="304495"/>
          </a:xfrm>
          <a:prstGeom prst="ellipse">
            <a:avLst/>
          </a:prstGeom>
          <a:solidFill>
            <a:srgbClr val="ECFDF5"/>
          </a:solidFill>
          <a:ln w="12700">
            <a:solidFill>
              <a:srgbClr val="FFFFFF">
                <a:alpha val="0"/>
              </a:srgbClr>
            </a:solidFill>
            <a:prstDash val="solid"/>
          </a:ln>
        </p:spPr>
      </p:sp>
      <p:pic>
        <p:nvPicPr>
          <p:cNvPr id="33" name="Image 6" descr="preencoded.png">    </p:cNvPr>
          <p:cNvPicPr>
            <a:picLocks noChangeAspect="1"/>
          </p:cNvPicPr>
          <p:nvPr/>
        </p:nvPicPr>
        <p:blipFill>
          <a:blip r:embed="rId7"/>
          <a:srcRect l="0" r="0" t="-43" b="-43"/>
          <a:stretch/>
        </p:blipFill>
        <p:spPr>
          <a:xfrm>
            <a:off x="942746" y="6234379"/>
            <a:ext cx="133502" cy="152705"/>
          </a:xfrm>
          <a:prstGeom prst="rect">
            <a:avLst/>
          </a:prstGeom>
        </p:spPr>
      </p:pic>
      <p:sp>
        <p:nvSpPr>
          <p:cNvPr id="34" name="Text 25"/>
          <p:cNvSpPr txBox="1"/>
          <p:nvPr/>
        </p:nvSpPr>
        <p:spPr>
          <a:xfrm>
            <a:off x="1352398" y="6157570"/>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Specify Organization-Defined Parameters (ODPs)</a:t>
            </a:r>
            <a:endParaRPr lang="en-US" sz="1300" dirty="0"/>
          </a:p>
        </p:txBody>
      </p:sp>
      <p:sp>
        <p:nvSpPr>
          <p:cNvPr id="35" name="Text 26"/>
          <p:cNvSpPr txBox="1"/>
          <p:nvPr/>
        </p:nvSpPr>
        <p:spPr>
          <a:xfrm>
            <a:off x="1352398" y="644743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Complete all assignment and selection operations within control text (e.g., [assignment: organization-defined frequency]) based on policy and risk tolerance.</a:t>
            </a:r>
            <a:endParaRPr lang="en-US" sz="1000" dirty="0"/>
          </a:p>
        </p:txBody>
      </p:sp>
      <p:sp>
        <p:nvSpPr>
          <p:cNvPr id="36" name="Shape 27"/>
          <p:cNvSpPr/>
          <p:nvPr/>
        </p:nvSpPr>
        <p:spPr>
          <a:xfrm>
            <a:off x="857707" y="7326173"/>
            <a:ext cx="304495" cy="304495"/>
          </a:xfrm>
          <a:prstGeom prst="ellipse">
            <a:avLst/>
          </a:prstGeom>
          <a:solidFill>
            <a:srgbClr val="ECFDF5"/>
          </a:solidFill>
          <a:ln w="12700">
            <a:solidFill>
              <a:srgbClr val="FFFFFF">
                <a:alpha val="0"/>
              </a:srgbClr>
            </a:solidFill>
            <a:prstDash val="solid"/>
          </a:ln>
        </p:spPr>
      </p:sp>
      <p:pic>
        <p:nvPicPr>
          <p:cNvPr id="37" name="Image 7" descr="preencoded.png">    </p:cNvPr>
          <p:cNvPicPr>
            <a:picLocks noChangeAspect="1"/>
          </p:cNvPicPr>
          <p:nvPr/>
        </p:nvPicPr>
        <p:blipFill>
          <a:blip r:embed="rId8"/>
          <a:srcRect l="0" r="0" t="-43" b="-43"/>
          <a:stretch/>
        </p:blipFill>
        <p:spPr>
          <a:xfrm>
            <a:off x="942746" y="7402068"/>
            <a:ext cx="133502" cy="152705"/>
          </a:xfrm>
          <a:prstGeom prst="rect">
            <a:avLst/>
          </a:prstGeom>
        </p:spPr>
      </p:pic>
      <p:sp>
        <p:nvSpPr>
          <p:cNvPr id="38" name="Text 28"/>
          <p:cNvSpPr txBox="1"/>
          <p:nvPr/>
        </p:nvSpPr>
        <p:spPr>
          <a:xfrm>
            <a:off x="1352398" y="7326173"/>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Review and Approve</a:t>
            </a:r>
            <a:endParaRPr lang="en-US" sz="1300" dirty="0"/>
          </a:p>
        </p:txBody>
      </p:sp>
      <p:sp>
        <p:nvSpPr>
          <p:cNvPr id="39" name="Text 29"/>
          <p:cNvSpPr txBox="1"/>
          <p:nvPr/>
        </p:nvSpPr>
        <p:spPr>
          <a:xfrm>
            <a:off x="1352398" y="761512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Validate the tailored baseline against risk tolerance. Obtain Authorizing Official (AO) approval for the tailored security plan before implementation.</a:t>
            </a:r>
            <a:endParaRPr lang="en-US" sz="1000" dirty="0"/>
          </a:p>
        </p:txBody>
      </p:sp>
      <p:sp>
        <p:nvSpPr>
          <p:cNvPr id="40" name="Shape 30"/>
          <p:cNvSpPr/>
          <p:nvPr/>
        </p:nvSpPr>
        <p:spPr>
          <a:xfrm>
            <a:off x="8255203" y="1429207"/>
            <a:ext cx="3372307" cy="1809598"/>
          </a:xfrm>
          <a:prstGeom prst="roundRect">
            <a:avLst>
              <a:gd name="adj" fmla="val 2128"/>
            </a:avLst>
          </a:prstGeom>
          <a:solidFill>
            <a:srgbClr val="FFFFFF"/>
          </a:solidFill>
          <a:ln w="12700">
            <a:solidFill>
              <a:srgbClr val="E2E8F0"/>
            </a:solidFill>
            <a:prstDash val="solid"/>
          </a:ln>
        </p:spPr>
      </p:sp>
      <p:pic>
        <p:nvPicPr>
          <p:cNvPr id="41" name="Image 8" descr="preencoded.png">    </p:cNvPr>
          <p:cNvPicPr>
            <a:picLocks noChangeAspect="1"/>
          </p:cNvPicPr>
          <p:nvPr/>
        </p:nvPicPr>
        <p:blipFill>
          <a:blip r:embed="rId9"/>
          <a:srcRect l="0" r="0" t="0" b="0"/>
          <a:stretch/>
        </p:blipFill>
        <p:spPr>
          <a:xfrm>
            <a:off x="8492947" y="1705356"/>
            <a:ext cx="152705" cy="152705"/>
          </a:xfrm>
          <a:prstGeom prst="rect">
            <a:avLst/>
          </a:prstGeom>
        </p:spPr>
      </p:pic>
      <p:sp>
        <p:nvSpPr>
          <p:cNvPr id="42" name="Text 31"/>
          <p:cNvSpPr txBox="1"/>
          <p:nvPr/>
        </p:nvSpPr>
        <p:spPr>
          <a:xfrm>
            <a:off x="8721547" y="1666951"/>
            <a:ext cx="952805"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Why Tailor?</a:t>
            </a:r>
            <a:endParaRPr lang="en-US" sz="1200" dirty="0"/>
          </a:p>
        </p:txBody>
      </p:sp>
      <p:sp>
        <p:nvSpPr>
          <p:cNvPr id="43" name="Text 32"/>
          <p:cNvSpPr txBox="1"/>
          <p:nvPr/>
        </p:nvSpPr>
        <p:spPr>
          <a:xfrm>
            <a:off x="8492947" y="2009851"/>
            <a:ext cx="2971800" cy="762610"/>
          </a:xfrm>
          <a:prstGeom prst="rect">
            <a:avLst/>
          </a:prstGeom>
          <a:noFill/>
          <a:ln/>
        </p:spPr>
        <p:txBody>
          <a:bodyPr wrap="square" lIns="0" tIns="0" rIns="0" bIns="0" rtlCol="0" anchor="t"/>
          <a:lstStyle/>
          <a:p>
            <a:pPr algn="l" indent="0" marL="0">
              <a:buNone/>
            </a:pPr>
            <a:r>
              <a:rPr lang="en-US" sz="1000" dirty="0">
                <a:solidFill>
                  <a:srgbClr val="1E40AF"/>
                </a:solidFill>
                <a:latin typeface="Roboto" pitchFamily="34" charset="0"/>
                <a:ea typeface="Roboto" pitchFamily="34" charset="-122"/>
                <a:cs typeface="Roboto" pitchFamily="34" charset="-120"/>
              </a:rPr>
              <a:t>Tailoring aligns the baseline with specific mission/business needs and risk tolerance, eliminating unnecessary controls and focusing resources on relevant risks.</a:t>
            </a:r>
            <a:endParaRPr lang="en-US" sz="1000" dirty="0"/>
          </a:p>
        </p:txBody>
      </p:sp>
      <p:sp>
        <p:nvSpPr>
          <p:cNvPr id="44" name="Text 33"/>
          <p:cNvSpPr txBox="1"/>
          <p:nvPr/>
        </p:nvSpPr>
        <p:spPr>
          <a:xfrm>
            <a:off x="8492947" y="2848356"/>
            <a:ext cx="3010205" cy="152705"/>
          </a:xfrm>
          <a:prstGeom prst="rect">
            <a:avLst/>
          </a:prstGeom>
          <a:noFill/>
          <a:ln/>
        </p:spPr>
        <p:txBody>
          <a:bodyPr wrap="square" lIns="0" tIns="0" rIns="0" bIns="0" rtlCol="0" anchor="ctr"/>
          <a:lstStyle/>
          <a:p>
            <a:pPr algn="l" indent="0" marL="0">
              <a:buNone/>
            </a:pPr>
            <a:r>
              <a:rPr lang="en-US" sz="900" b="1" spc="22" kern="0" dirty="0">
                <a:solidFill>
                  <a:srgbClr val="2563EB"/>
                </a:solidFill>
                <a:latin typeface="Roboto" pitchFamily="34" charset="0"/>
                <a:ea typeface="Roboto" pitchFamily="34" charset="-122"/>
                <a:cs typeface="Roboto" pitchFamily="34" charset="-120"/>
              </a:rPr>
              <a:t>Goal: Cost-Effective Security</a:t>
            </a:r>
            <a:endParaRPr lang="en-US" sz="900" dirty="0"/>
          </a:p>
        </p:txBody>
      </p:sp>
      <p:sp>
        <p:nvSpPr>
          <p:cNvPr id="45" name="Shape 34"/>
          <p:cNvSpPr/>
          <p:nvPr/>
        </p:nvSpPr>
        <p:spPr>
          <a:xfrm>
            <a:off x="8255203" y="3467405"/>
            <a:ext cx="3372307" cy="2428646"/>
          </a:xfrm>
          <a:prstGeom prst="roundRect">
            <a:avLst>
              <a:gd name="adj" fmla="val 1181"/>
            </a:avLst>
          </a:prstGeom>
          <a:solidFill>
            <a:srgbClr val="FFFFFF"/>
          </a:solidFill>
          <a:ln w="12700">
            <a:solidFill>
              <a:srgbClr val="E2E8F0"/>
            </a:solidFill>
            <a:prstDash val="solid"/>
          </a:ln>
        </p:spPr>
      </p:sp>
      <p:sp>
        <p:nvSpPr>
          <p:cNvPr id="46" name="Text 35"/>
          <p:cNvSpPr txBox="1"/>
          <p:nvPr/>
        </p:nvSpPr>
        <p:spPr>
          <a:xfrm>
            <a:off x="8492947" y="3705149"/>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Tailoring Hierarchy</a:t>
            </a:r>
            <a:endParaRPr lang="en-US" sz="1200" dirty="0"/>
          </a:p>
        </p:txBody>
      </p:sp>
      <p:sp>
        <p:nvSpPr>
          <p:cNvPr id="47" name="Shape 36"/>
          <p:cNvSpPr/>
          <p:nvPr/>
        </p:nvSpPr>
        <p:spPr>
          <a:xfrm>
            <a:off x="8492947" y="4048049"/>
            <a:ext cx="228600" cy="228600"/>
          </a:xfrm>
          <a:prstGeom prst="ellipse">
            <a:avLst/>
          </a:prstGeom>
          <a:solidFill>
            <a:srgbClr val="3B82F6"/>
          </a:solidFill>
          <a:ln w="12700">
            <a:solidFill>
              <a:srgbClr val="FFFFFF">
                <a:alpha val="0"/>
              </a:srgbClr>
            </a:solidFill>
            <a:prstDash val="solid"/>
          </a:ln>
        </p:spPr>
      </p:sp>
      <p:sp>
        <p:nvSpPr>
          <p:cNvPr id="48" name="Text 37"/>
          <p:cNvSpPr txBox="1"/>
          <p:nvPr/>
        </p:nvSpPr>
        <p:spPr>
          <a:xfrm>
            <a:off x="8455457" y="4048049"/>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FFFFFF"/>
                </a:solidFill>
                <a:latin typeface="Roboto" pitchFamily="34" charset="0"/>
                <a:ea typeface="Roboto" pitchFamily="34" charset="-122"/>
                <a:cs typeface="Roboto" pitchFamily="34" charset="-120"/>
              </a:rPr>
              <a:t>1</a:t>
            </a:r>
            <a:endParaRPr lang="en-US" sz="900" dirty="0"/>
          </a:p>
        </p:txBody>
      </p:sp>
      <p:sp>
        <p:nvSpPr>
          <p:cNvPr id="49" name="Text 38"/>
          <p:cNvSpPr txBox="1"/>
          <p:nvPr/>
        </p:nvSpPr>
        <p:spPr>
          <a:xfrm>
            <a:off x="8835847" y="4059022"/>
            <a:ext cx="2312518" cy="210312"/>
          </a:xfrm>
          <a:prstGeom prst="rect">
            <a:avLst/>
          </a:prstGeom>
          <a:noFill/>
          <a:ln/>
        </p:spPr>
        <p:txBody>
          <a:bodyPr wrap="square" lIns="0" tIns="0" rIns="0" bIns="0" rtlCol="0" anchor="ctr"/>
          <a:lstStyle/>
          <a:p>
            <a:pPr algn="l" indent="0" marL="0">
              <a:buNone/>
            </a:pPr>
            <a:r>
              <a:rPr lang="en-US" sz="1000" dirty="0">
                <a:solidFill>
                  <a:srgbClr val="475569"/>
                </a:solidFill>
                <a:latin typeface="Roboto" pitchFamily="34" charset="0"/>
                <a:ea typeface="Roboto" pitchFamily="34" charset="-122"/>
                <a:cs typeface="Roboto" pitchFamily="34" charset="-120"/>
              </a:rPr>
              <a:t>Initial Baseline (Low/Mod/High)</a:t>
            </a:r>
            <a:endParaRPr lang="en-US" sz="1000" dirty="0"/>
          </a:p>
        </p:txBody>
      </p:sp>
      <p:sp>
        <p:nvSpPr>
          <p:cNvPr id="50" name="Shape 39"/>
          <p:cNvSpPr/>
          <p:nvPr/>
        </p:nvSpPr>
        <p:spPr>
          <a:xfrm>
            <a:off x="8492947" y="4390949"/>
            <a:ext cx="228600" cy="228600"/>
          </a:xfrm>
          <a:prstGeom prst="ellipse">
            <a:avLst/>
          </a:prstGeom>
          <a:solidFill>
            <a:srgbClr val="3B82F6"/>
          </a:solidFill>
          <a:ln w="12700">
            <a:solidFill>
              <a:srgbClr val="FFFFFF">
                <a:alpha val="0"/>
              </a:srgbClr>
            </a:solidFill>
            <a:prstDash val="solid"/>
          </a:ln>
        </p:spPr>
      </p:sp>
      <p:sp>
        <p:nvSpPr>
          <p:cNvPr id="51" name="Text 40"/>
          <p:cNvSpPr txBox="1"/>
          <p:nvPr/>
        </p:nvSpPr>
        <p:spPr>
          <a:xfrm>
            <a:off x="8455457" y="4390949"/>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FFFFFF"/>
                </a:solidFill>
                <a:latin typeface="Roboto" pitchFamily="34" charset="0"/>
                <a:ea typeface="Roboto" pitchFamily="34" charset="-122"/>
                <a:cs typeface="Roboto" pitchFamily="34" charset="-120"/>
              </a:rPr>
              <a:t>2</a:t>
            </a:r>
            <a:endParaRPr lang="en-US" sz="900" dirty="0"/>
          </a:p>
        </p:txBody>
      </p:sp>
      <p:sp>
        <p:nvSpPr>
          <p:cNvPr id="52" name="Text 41"/>
          <p:cNvSpPr txBox="1"/>
          <p:nvPr/>
        </p:nvSpPr>
        <p:spPr>
          <a:xfrm>
            <a:off x="8835847" y="4401922"/>
            <a:ext cx="2131466" cy="210312"/>
          </a:xfrm>
          <a:prstGeom prst="rect">
            <a:avLst/>
          </a:prstGeom>
          <a:noFill/>
          <a:ln/>
        </p:spPr>
        <p:txBody>
          <a:bodyPr wrap="square" lIns="0" tIns="0" rIns="0" bIns="0" rtlCol="0" anchor="ctr"/>
          <a:lstStyle/>
          <a:p>
            <a:pPr algn="l" indent="0" marL="0">
              <a:buNone/>
            </a:pPr>
            <a:r>
              <a:rPr lang="en-US" sz="1000" dirty="0">
                <a:solidFill>
                  <a:srgbClr val="475569"/>
                </a:solidFill>
                <a:latin typeface="Roboto" pitchFamily="34" charset="0"/>
                <a:ea typeface="Roboto" pitchFamily="34" charset="-122"/>
                <a:cs typeface="Roboto" pitchFamily="34" charset="-120"/>
              </a:rPr>
              <a:t>Overlays (e.g., FedRAMP, ICS)</a:t>
            </a:r>
            <a:endParaRPr lang="en-US" sz="1000" dirty="0"/>
          </a:p>
        </p:txBody>
      </p:sp>
      <p:sp>
        <p:nvSpPr>
          <p:cNvPr id="53" name="Shape 42"/>
          <p:cNvSpPr/>
          <p:nvPr/>
        </p:nvSpPr>
        <p:spPr>
          <a:xfrm>
            <a:off x="8492947" y="4733849"/>
            <a:ext cx="228600" cy="228600"/>
          </a:xfrm>
          <a:prstGeom prst="ellipse">
            <a:avLst/>
          </a:prstGeom>
          <a:solidFill>
            <a:srgbClr val="3B82F6"/>
          </a:solidFill>
          <a:ln w="12700">
            <a:solidFill>
              <a:srgbClr val="FFFFFF">
                <a:alpha val="0"/>
              </a:srgbClr>
            </a:solidFill>
            <a:prstDash val="solid"/>
          </a:ln>
        </p:spPr>
      </p:sp>
      <p:sp>
        <p:nvSpPr>
          <p:cNvPr id="54" name="Text 43"/>
          <p:cNvSpPr txBox="1"/>
          <p:nvPr/>
        </p:nvSpPr>
        <p:spPr>
          <a:xfrm>
            <a:off x="8455457" y="4733849"/>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FFFFFF"/>
                </a:solidFill>
                <a:latin typeface="Roboto" pitchFamily="34" charset="0"/>
                <a:ea typeface="Roboto" pitchFamily="34" charset="-122"/>
                <a:cs typeface="Roboto" pitchFamily="34" charset="-120"/>
              </a:rPr>
              <a:t>3</a:t>
            </a:r>
            <a:endParaRPr lang="en-US" sz="900" dirty="0"/>
          </a:p>
        </p:txBody>
      </p:sp>
      <p:sp>
        <p:nvSpPr>
          <p:cNvPr id="55" name="Text 44"/>
          <p:cNvSpPr txBox="1"/>
          <p:nvPr/>
        </p:nvSpPr>
        <p:spPr>
          <a:xfrm>
            <a:off x="8835847" y="4744822"/>
            <a:ext cx="2097634" cy="210312"/>
          </a:xfrm>
          <a:prstGeom prst="rect">
            <a:avLst/>
          </a:prstGeom>
          <a:noFill/>
          <a:ln/>
        </p:spPr>
        <p:txBody>
          <a:bodyPr wrap="square" lIns="0" tIns="0" rIns="0" bIns="0" rtlCol="0" anchor="ctr"/>
          <a:lstStyle/>
          <a:p>
            <a:pPr algn="l" indent="0" marL="0">
              <a:buNone/>
            </a:pPr>
            <a:r>
              <a:rPr lang="en-US" sz="1000" dirty="0">
                <a:solidFill>
                  <a:srgbClr val="475569"/>
                </a:solidFill>
                <a:latin typeface="Roboto" pitchFamily="34" charset="0"/>
                <a:ea typeface="Roboto" pitchFamily="34" charset="-122"/>
                <a:cs typeface="Roboto" pitchFamily="34" charset="-120"/>
              </a:rPr>
              <a:t>Scoping &amp; Common Controls</a:t>
            </a:r>
            <a:endParaRPr lang="en-US" sz="1000" dirty="0"/>
          </a:p>
        </p:txBody>
      </p:sp>
      <p:sp>
        <p:nvSpPr>
          <p:cNvPr id="56" name="Shape 45"/>
          <p:cNvSpPr/>
          <p:nvPr/>
        </p:nvSpPr>
        <p:spPr>
          <a:xfrm>
            <a:off x="8492947" y="5076749"/>
            <a:ext cx="228600" cy="228600"/>
          </a:xfrm>
          <a:prstGeom prst="ellipse">
            <a:avLst/>
          </a:prstGeom>
          <a:solidFill>
            <a:srgbClr val="3B82F6"/>
          </a:solidFill>
          <a:ln w="12700">
            <a:solidFill>
              <a:srgbClr val="FFFFFF">
                <a:alpha val="0"/>
              </a:srgbClr>
            </a:solidFill>
            <a:prstDash val="solid"/>
          </a:ln>
        </p:spPr>
      </p:sp>
      <p:sp>
        <p:nvSpPr>
          <p:cNvPr id="57" name="Text 46"/>
          <p:cNvSpPr txBox="1"/>
          <p:nvPr/>
        </p:nvSpPr>
        <p:spPr>
          <a:xfrm>
            <a:off x="8455457" y="5076749"/>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FFFFFF"/>
                </a:solidFill>
                <a:latin typeface="Roboto" pitchFamily="34" charset="0"/>
                <a:ea typeface="Roboto" pitchFamily="34" charset="-122"/>
                <a:cs typeface="Roboto" pitchFamily="34" charset="-120"/>
              </a:rPr>
              <a:t>4</a:t>
            </a:r>
            <a:endParaRPr lang="en-US" sz="900" dirty="0"/>
          </a:p>
        </p:txBody>
      </p:sp>
      <p:sp>
        <p:nvSpPr>
          <p:cNvPr id="58" name="Text 47"/>
          <p:cNvSpPr txBox="1"/>
          <p:nvPr/>
        </p:nvSpPr>
        <p:spPr>
          <a:xfrm>
            <a:off x="8835847" y="5087722"/>
            <a:ext cx="2051914" cy="210312"/>
          </a:xfrm>
          <a:prstGeom prst="rect">
            <a:avLst/>
          </a:prstGeom>
          <a:noFill/>
          <a:ln/>
        </p:spPr>
        <p:txBody>
          <a:bodyPr wrap="square" lIns="0" tIns="0" rIns="0" bIns="0" rtlCol="0" anchor="ctr"/>
          <a:lstStyle/>
          <a:p>
            <a:pPr algn="l" indent="0" marL="0">
              <a:buNone/>
            </a:pPr>
            <a:r>
              <a:rPr lang="en-US" sz="1000" dirty="0">
                <a:solidFill>
                  <a:srgbClr val="475569"/>
                </a:solidFill>
                <a:latin typeface="Roboto" pitchFamily="34" charset="0"/>
                <a:ea typeface="Roboto" pitchFamily="34" charset="-122"/>
                <a:cs typeface="Roboto" pitchFamily="34" charset="-120"/>
              </a:rPr>
              <a:t>System-Specific Parameters</a:t>
            </a:r>
            <a:endParaRPr lang="en-US" sz="1000" dirty="0"/>
          </a:p>
        </p:txBody>
      </p:sp>
      <p:sp>
        <p:nvSpPr>
          <p:cNvPr id="59" name="Shape 48"/>
          <p:cNvSpPr/>
          <p:nvPr/>
        </p:nvSpPr>
        <p:spPr>
          <a:xfrm>
            <a:off x="8492947" y="5419649"/>
            <a:ext cx="2895905" cy="9144"/>
          </a:xfrm>
          <a:prstGeom prst="rect">
            <a:avLst/>
          </a:prstGeom>
          <a:solidFill>
            <a:srgbClr val="F3F4F6"/>
          </a:solidFill>
          <a:ln w="12700">
            <a:solidFill>
              <a:srgbClr val="F3F4F6">
                <a:alpha val="0"/>
              </a:srgbClr>
            </a:solidFill>
            <a:prstDash val="solid"/>
          </a:ln>
        </p:spPr>
      </p:sp>
      <p:sp>
        <p:nvSpPr>
          <p:cNvPr id="60" name="Text 49"/>
          <p:cNvSpPr txBox="1"/>
          <p:nvPr/>
        </p:nvSpPr>
        <p:spPr>
          <a:xfrm>
            <a:off x="8492947" y="5505602"/>
            <a:ext cx="3010205" cy="152705"/>
          </a:xfrm>
          <a:prstGeom prst="rect">
            <a:avLst/>
          </a:prstGeom>
          <a:noFill/>
          <a:ln/>
        </p:spPr>
        <p:txBody>
          <a:bodyPr wrap="square" lIns="0" tIns="0" rIns="0" bIns="0" rtlCol="0" anchor="ctr"/>
          <a:lstStyle/>
          <a:p>
            <a:pPr algn="l" indent="0" marL="0">
              <a:buNone/>
            </a:pPr>
            <a:r>
              <a:rPr lang="en-US" sz="900" i="1" dirty="0">
                <a:solidFill>
                  <a:srgbClr val="6B7280"/>
                </a:solidFill>
                <a:latin typeface="Roboto" pitchFamily="34" charset="0"/>
                <a:ea typeface="Roboto" pitchFamily="34" charset="-122"/>
                <a:cs typeface="Roboto" pitchFamily="34" charset="-120"/>
              </a:rPr>
              <a:t>Result: A customized Trusted Baseline</a:t>
            </a:r>
            <a:endParaRPr lang="en-US" sz="900" dirty="0"/>
          </a:p>
        </p:txBody>
      </p:sp>
      <p:sp>
        <p:nvSpPr>
          <p:cNvPr id="61" name="Shape 50"/>
          <p:cNvSpPr/>
          <p:nvPr/>
        </p:nvSpPr>
        <p:spPr>
          <a:xfrm>
            <a:off x="8255203" y="6124651"/>
            <a:ext cx="3372307" cy="1143000"/>
          </a:xfrm>
          <a:prstGeom prst="roundRect">
            <a:avLst>
              <a:gd name="adj" fmla="val 2667"/>
            </a:avLst>
          </a:prstGeom>
          <a:solidFill>
            <a:srgbClr val="F0F9FF"/>
          </a:solidFill>
          <a:ln/>
        </p:spPr>
      </p:sp>
      <p:sp>
        <p:nvSpPr>
          <p:cNvPr id="62" name="Shape 51"/>
          <p:cNvSpPr/>
          <p:nvPr/>
        </p:nvSpPr>
        <p:spPr>
          <a:xfrm>
            <a:off x="8255203" y="6124651"/>
            <a:ext cx="38405" cy="1143000"/>
          </a:xfrm>
          <a:prstGeom prst="roundRect">
            <a:avLst>
              <a:gd name="adj" fmla="val 79365"/>
            </a:avLst>
          </a:prstGeom>
          <a:solidFill>
            <a:srgbClr val="0EA5E9"/>
          </a:solidFill>
          <a:ln w="12700">
            <a:solidFill>
              <a:srgbClr val="0EA5E9">
                <a:alpha val="0"/>
              </a:srgbClr>
            </a:solidFill>
            <a:prstDash val="solid"/>
          </a:ln>
        </p:spPr>
      </p:sp>
      <p:sp>
        <p:nvSpPr>
          <p:cNvPr id="63" name="Text 52"/>
          <p:cNvSpPr txBox="1"/>
          <p:nvPr/>
        </p:nvSpPr>
        <p:spPr>
          <a:xfrm>
            <a:off x="8620963" y="6277356"/>
            <a:ext cx="2968142" cy="191110"/>
          </a:xfrm>
          <a:prstGeom prst="rect">
            <a:avLst/>
          </a:prstGeom>
          <a:noFill/>
          <a:ln/>
        </p:spPr>
        <p:txBody>
          <a:bodyPr wrap="square" lIns="0" tIns="0" rIns="0" bIns="0" rtlCol="0" anchor="ctr"/>
          <a:lstStyle/>
          <a:p>
            <a:pPr algn="l" indent="0" marL="0">
              <a:buNone/>
            </a:pPr>
            <a:r>
              <a:rPr lang="en-US" sz="1000" b="1" dirty="0">
                <a:solidFill>
                  <a:srgbClr val="000000"/>
                </a:solidFill>
                <a:latin typeface="Roboto" pitchFamily="34" charset="0"/>
                <a:ea typeface="Roboto" pitchFamily="34" charset="-122"/>
                <a:cs typeface="Roboto" pitchFamily="34" charset="-120"/>
              </a:rPr>
              <a:t> Key Concept</a:t>
            </a:r>
            <a:endParaRPr lang="en-US" sz="1000" dirty="0"/>
          </a:p>
        </p:txBody>
      </p:sp>
      <p:pic>
        <p:nvPicPr>
          <p:cNvPr id="64" name="Image 9" descr="preencoded.png">    </p:cNvPr>
          <p:cNvPicPr>
            <a:picLocks noChangeAspect="1"/>
          </p:cNvPicPr>
          <p:nvPr/>
        </p:nvPicPr>
        <p:blipFill>
          <a:blip r:embed="rId10"/>
          <a:srcRect l="-2512" r="-2512" t="0" b="0"/>
          <a:stretch/>
        </p:blipFill>
        <p:spPr>
          <a:xfrm>
            <a:off x="8445398" y="6302959"/>
            <a:ext cx="105156" cy="133502"/>
          </a:xfrm>
          <a:prstGeom prst="rect">
            <a:avLst/>
          </a:prstGeom>
        </p:spPr>
      </p:pic>
      <p:sp>
        <p:nvSpPr>
          <p:cNvPr id="65" name="Text 53"/>
          <p:cNvSpPr txBox="1"/>
          <p:nvPr/>
        </p:nvSpPr>
        <p:spPr>
          <a:xfrm>
            <a:off x="8445398" y="6505956"/>
            <a:ext cx="3105302" cy="609905"/>
          </a:xfrm>
          <a:prstGeom prst="rect">
            <a:avLst/>
          </a:prstGeom>
          <a:noFill/>
          <a:ln/>
        </p:spPr>
        <p:txBody>
          <a:bodyPr wrap="square" lIns="0" tIns="0" rIns="0" bIns="0" rtlCol="0" anchor="t"/>
          <a:lstStyle/>
          <a:p>
            <a:pPr algn="l" indent="0" marL="0">
              <a:buNone/>
            </a:pPr>
            <a:r>
              <a:rPr lang="en-US" sz="900" b="1" dirty="0">
                <a:solidFill>
                  <a:srgbClr val="000000"/>
                </a:solidFill>
                <a:latin typeface="Roboto" pitchFamily="34" charset="0"/>
                <a:ea typeface="Roboto" pitchFamily="34" charset="-122"/>
                <a:cs typeface="Roboto" pitchFamily="34" charset="-120"/>
              </a:rPr>
              <a:t>Documentation is Critical:</a:t>
            </a:r>
            <a:pPr algn="l" indent="0" marL="0">
              <a:buNone/>
            </a:pPr>
            <a:r>
              <a:rPr lang="en-US" sz="900" dirty="0">
                <a:solidFill>
                  <a:srgbClr val="000000"/>
                </a:solidFill>
                <a:latin typeface="Roboto" pitchFamily="34" charset="0"/>
                <a:ea typeface="Roboto" pitchFamily="34" charset="-122"/>
                <a:cs typeface="Roboto" pitchFamily="34" charset="-120"/>
              </a:rPr>
              <a:t> Every tailoring decision (especially scoping out or compensating controls) must be documented in the SSP. "If it's not written down, it didn't happen." </a:t>
            </a:r>
            <a:endParaRPr lang="en-US" sz="900" dirty="0"/>
          </a:p>
        </p:txBody>
      </p:sp>
      <p:sp>
        <p:nvSpPr>
          <p:cNvPr id="66" name="Shape 54"/>
          <p:cNvSpPr/>
          <p:nvPr/>
        </p:nvSpPr>
        <p:spPr>
          <a:xfrm>
            <a:off x="0" y="8694115"/>
            <a:ext cx="12191695" cy="381305"/>
          </a:xfrm>
          <a:prstGeom prst="rect">
            <a:avLst/>
          </a:prstGeom>
          <a:solidFill>
            <a:srgbClr val="F1F5F9"/>
          </a:solidFill>
          <a:ln/>
        </p:spPr>
      </p:sp>
      <p:sp>
        <p:nvSpPr>
          <p:cNvPr id="67" name="Shape 55"/>
          <p:cNvSpPr/>
          <p:nvPr/>
        </p:nvSpPr>
        <p:spPr>
          <a:xfrm>
            <a:off x="0" y="8694115"/>
            <a:ext cx="12191695" cy="9144"/>
          </a:xfrm>
          <a:prstGeom prst="rect">
            <a:avLst/>
          </a:prstGeom>
          <a:solidFill>
            <a:srgbClr val="E2E8F0"/>
          </a:solidFill>
          <a:ln w="12700">
            <a:solidFill>
              <a:srgbClr val="E2E8F0">
                <a:alpha val="0"/>
              </a:srgbClr>
            </a:solidFill>
            <a:prstDash val="solid"/>
          </a:ln>
        </p:spPr>
      </p:sp>
      <p:sp>
        <p:nvSpPr>
          <p:cNvPr id="68" name="Text 56"/>
          <p:cNvSpPr txBox="1"/>
          <p:nvPr/>
        </p:nvSpPr>
        <p:spPr>
          <a:xfrm>
            <a:off x="571500" y="87974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9" name="Text 57"/>
          <p:cNvSpPr txBox="1"/>
          <p:nvPr/>
        </p:nvSpPr>
        <p:spPr>
          <a:xfrm>
            <a:off x="11177626" y="87974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30</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177942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Selection &amp; Tailoring</a:t>
            </a:r>
            <a:endParaRPr lang="en-US" sz="900" dirty="0"/>
          </a:p>
        </p:txBody>
      </p:sp>
      <p:sp>
        <p:nvSpPr>
          <p:cNvPr id="8" name="Text 5"/>
          <p:cNvSpPr txBox="1"/>
          <p:nvPr/>
        </p:nvSpPr>
        <p:spPr>
          <a:xfrm>
            <a:off x="571500" y="476402"/>
            <a:ext cx="465521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Compensating Controls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0" r="0" t="-2" b="-2"/>
          <a:stretch/>
        </p:blipFill>
        <p:spPr>
          <a:xfrm>
            <a:off x="0" y="1143000"/>
            <a:ext cx="12191695" cy="7084771"/>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676095"/>
            <a:ext cx="228600" cy="228600"/>
          </a:xfrm>
          <a:prstGeom prst="rect">
            <a:avLst/>
          </a:prstGeom>
        </p:spPr>
      </p:pic>
      <p:sp>
        <p:nvSpPr>
          <p:cNvPr id="13" name="Text 7"/>
          <p:cNvSpPr txBox="1"/>
          <p:nvPr/>
        </p:nvSpPr>
        <p:spPr>
          <a:xfrm>
            <a:off x="914400" y="1619402"/>
            <a:ext cx="1467612"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When to Use</a:t>
            </a:r>
            <a:endParaRPr lang="en-US" sz="1800" dirty="0"/>
          </a:p>
        </p:txBody>
      </p:sp>
      <p:pic>
        <p:nvPicPr>
          <p:cNvPr id="14" name="Image 4" descr="preencoded.png">    </p:cNvPr>
          <p:cNvPicPr>
            <a:picLocks noChangeAspect="1"/>
          </p:cNvPicPr>
          <p:nvPr/>
        </p:nvPicPr>
        <p:blipFill>
          <a:blip r:embed="rId5"/>
          <a:srcRect l="0" r="0" t="-8" b="-8"/>
          <a:stretch/>
        </p:blipFill>
        <p:spPr>
          <a:xfrm>
            <a:off x="571500" y="2324405"/>
            <a:ext cx="5238598" cy="1436522"/>
          </a:xfrm>
          <a:prstGeom prst="rect">
            <a:avLst/>
          </a:prstGeom>
        </p:spPr>
      </p:pic>
      <p:sp>
        <p:nvSpPr>
          <p:cNvPr id="15" name="Text 8"/>
          <p:cNvSpPr txBox="1"/>
          <p:nvPr/>
        </p:nvSpPr>
        <p:spPr>
          <a:xfrm>
            <a:off x="1086307"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Primary Control Not Feasible</a:t>
            </a:r>
            <a:endParaRPr lang="en-US" sz="1300" dirty="0"/>
          </a:p>
        </p:txBody>
      </p:sp>
      <p:pic>
        <p:nvPicPr>
          <p:cNvPr id="16" name="Image 5" descr="preencoded.png">    </p:cNvPr>
          <p:cNvPicPr>
            <a:picLocks noChangeAspect="1"/>
          </p:cNvPicPr>
          <p:nvPr/>
        </p:nvPicPr>
        <p:blipFill>
          <a:blip r:embed="rId6"/>
          <a:srcRect l="0" r="0" t="0" b="0"/>
          <a:stretch/>
        </p:blipFill>
        <p:spPr>
          <a:xfrm>
            <a:off x="838505" y="2592324"/>
            <a:ext cx="171907" cy="171907"/>
          </a:xfrm>
          <a:prstGeom prst="rect">
            <a:avLst/>
          </a:prstGeom>
        </p:spPr>
      </p:pic>
      <p:sp>
        <p:nvSpPr>
          <p:cNvPr id="17" name="Text 9"/>
          <p:cNvSpPr txBox="1"/>
          <p:nvPr/>
        </p:nvSpPr>
        <p:spPr>
          <a:xfrm>
            <a:off x="838505"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Use compensating controls when the prescribed security or privacy control cannot be implemented due to technical limitations, operational constraints, or mission requirements.</a:t>
            </a:r>
            <a:endParaRPr lang="en-US" sz="1100" dirty="0"/>
          </a:p>
        </p:txBody>
      </p:sp>
      <p:sp>
        <p:nvSpPr>
          <p:cNvPr id="18" name="Shape 10"/>
          <p:cNvSpPr/>
          <p:nvPr/>
        </p:nvSpPr>
        <p:spPr>
          <a:xfrm>
            <a:off x="571500" y="3988613"/>
            <a:ext cx="5238598" cy="3762756"/>
          </a:xfrm>
          <a:prstGeom prst="roundRect">
            <a:avLst>
              <a:gd name="adj" fmla="val 492"/>
            </a:avLst>
          </a:prstGeom>
          <a:solidFill>
            <a:srgbClr val="EFF6FF"/>
          </a:solidFill>
          <a:ln w="12700">
            <a:solidFill>
              <a:srgbClr val="DBEAFE"/>
            </a:solidFill>
            <a:prstDash val="solid"/>
          </a:ln>
        </p:spPr>
      </p:sp>
      <p:sp>
        <p:nvSpPr>
          <p:cNvPr id="19" name="Shape 11"/>
          <p:cNvSpPr/>
          <p:nvPr/>
        </p:nvSpPr>
        <p:spPr>
          <a:xfrm>
            <a:off x="809244" y="4532681"/>
            <a:ext cx="4762195" cy="9144"/>
          </a:xfrm>
          <a:prstGeom prst="rect">
            <a:avLst/>
          </a:prstGeom>
          <a:solidFill>
            <a:srgbClr val="BFDBFE"/>
          </a:solidFill>
          <a:ln w="12700">
            <a:solidFill>
              <a:srgbClr val="BFDBFE">
                <a:alpha val="0"/>
              </a:srgbClr>
            </a:solidFill>
            <a:prstDash val="solid"/>
          </a:ln>
        </p:spPr>
      </p:sp>
      <p:sp>
        <p:nvSpPr>
          <p:cNvPr id="20" name="Text 12"/>
          <p:cNvSpPr txBox="1"/>
          <p:nvPr/>
        </p:nvSpPr>
        <p:spPr>
          <a:xfrm>
            <a:off x="809244" y="4227271"/>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E40AF"/>
                </a:solidFill>
                <a:latin typeface="Roboto" pitchFamily="34" charset="0"/>
                <a:ea typeface="Roboto" pitchFamily="34" charset="-122"/>
                <a:cs typeface="Roboto" pitchFamily="34" charset="-120"/>
              </a:rPr>
              <a:t>Scenarios for Compensation</a:t>
            </a:r>
            <a:endParaRPr lang="en-US" sz="1200" dirty="0"/>
          </a:p>
        </p:txBody>
      </p:sp>
      <p:pic>
        <p:nvPicPr>
          <p:cNvPr id="21" name="Image 6" descr="preencoded.png">    </p:cNvPr>
          <p:cNvPicPr>
            <a:picLocks noChangeAspect="1"/>
          </p:cNvPicPr>
          <p:nvPr/>
        </p:nvPicPr>
        <p:blipFill>
          <a:blip r:embed="rId7"/>
          <a:srcRect l="0" r="0" t="0" b="0"/>
          <a:stretch/>
        </p:blipFill>
        <p:spPr>
          <a:xfrm>
            <a:off x="809244" y="4732020"/>
            <a:ext cx="123444" cy="123444"/>
          </a:xfrm>
          <a:prstGeom prst="rect">
            <a:avLst/>
          </a:prstGeom>
        </p:spPr>
      </p:pic>
      <p:sp>
        <p:nvSpPr>
          <p:cNvPr id="22" name="Text 13"/>
          <p:cNvSpPr txBox="1"/>
          <p:nvPr/>
        </p:nvSpPr>
        <p:spPr>
          <a:xfrm>
            <a:off x="1047902" y="4693615"/>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Legacy Systems</a:t>
            </a:r>
            <a:endParaRPr lang="en-US" sz="1200" dirty="0"/>
          </a:p>
        </p:txBody>
      </p:sp>
      <p:sp>
        <p:nvSpPr>
          <p:cNvPr id="23" name="Text 14"/>
          <p:cNvSpPr txBox="1"/>
          <p:nvPr/>
        </p:nvSpPr>
        <p:spPr>
          <a:xfrm>
            <a:off x="1047902" y="4960620"/>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Hardware or software that cannot support modern encryption or authentication protocols.</a:t>
            </a:r>
            <a:endParaRPr lang="en-US" sz="1000" dirty="0"/>
          </a:p>
        </p:txBody>
      </p:sp>
      <p:pic>
        <p:nvPicPr>
          <p:cNvPr id="24" name="Image 7" descr="preencoded.png">    </p:cNvPr>
          <p:cNvPicPr>
            <a:picLocks noChangeAspect="1"/>
          </p:cNvPicPr>
          <p:nvPr/>
        </p:nvPicPr>
        <p:blipFill>
          <a:blip r:embed="rId8"/>
          <a:srcRect l="0" r="0" t="-524" b="-524"/>
          <a:stretch/>
        </p:blipFill>
        <p:spPr>
          <a:xfrm>
            <a:off x="809244" y="5532120"/>
            <a:ext cx="152705" cy="123444"/>
          </a:xfrm>
          <a:prstGeom prst="rect">
            <a:avLst/>
          </a:prstGeom>
        </p:spPr>
      </p:pic>
      <p:sp>
        <p:nvSpPr>
          <p:cNvPr id="25" name="Text 15"/>
          <p:cNvSpPr txBox="1"/>
          <p:nvPr/>
        </p:nvSpPr>
        <p:spPr>
          <a:xfrm>
            <a:off x="1076249" y="5493715"/>
            <a:ext cx="46104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Architectural Constraints</a:t>
            </a:r>
            <a:endParaRPr lang="en-US" sz="1200" dirty="0"/>
          </a:p>
        </p:txBody>
      </p:sp>
      <p:sp>
        <p:nvSpPr>
          <p:cNvPr id="26" name="Text 16"/>
          <p:cNvSpPr txBox="1"/>
          <p:nvPr/>
        </p:nvSpPr>
        <p:spPr>
          <a:xfrm>
            <a:off x="1076249" y="5760720"/>
            <a:ext cx="45720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Specific network designs or segmentation requirements that prevent standard control application.</a:t>
            </a:r>
            <a:endParaRPr lang="en-US" sz="1000" dirty="0"/>
          </a:p>
        </p:txBody>
      </p:sp>
      <p:pic>
        <p:nvPicPr>
          <p:cNvPr id="27" name="Image 8" descr="preencoded.png">    </p:cNvPr>
          <p:cNvPicPr>
            <a:picLocks noChangeAspect="1"/>
          </p:cNvPicPr>
          <p:nvPr/>
        </p:nvPicPr>
        <p:blipFill>
          <a:blip r:embed="rId9"/>
          <a:srcRect l="0" r="0" t="0" b="0"/>
          <a:stretch/>
        </p:blipFill>
        <p:spPr>
          <a:xfrm>
            <a:off x="809244" y="6332220"/>
            <a:ext cx="123444" cy="123444"/>
          </a:xfrm>
          <a:prstGeom prst="rect">
            <a:avLst/>
          </a:prstGeom>
        </p:spPr>
      </p:pic>
      <p:sp>
        <p:nvSpPr>
          <p:cNvPr id="28" name="Text 17"/>
          <p:cNvSpPr txBox="1"/>
          <p:nvPr/>
        </p:nvSpPr>
        <p:spPr>
          <a:xfrm>
            <a:off x="1047902" y="6293815"/>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Business Process Impacts</a:t>
            </a:r>
            <a:endParaRPr lang="en-US" sz="1200" dirty="0"/>
          </a:p>
        </p:txBody>
      </p:sp>
      <p:sp>
        <p:nvSpPr>
          <p:cNvPr id="29" name="Text 18"/>
          <p:cNvSpPr txBox="1"/>
          <p:nvPr/>
        </p:nvSpPr>
        <p:spPr>
          <a:xfrm>
            <a:off x="1047902" y="6560820"/>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When strict control implementation would critically impede essential mission functions.</a:t>
            </a:r>
            <a:endParaRPr lang="en-US" sz="1000" dirty="0"/>
          </a:p>
        </p:txBody>
      </p:sp>
      <p:sp>
        <p:nvSpPr>
          <p:cNvPr id="30" name="Shape 19"/>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1" name="Image 9" descr="preencoded.png">    </p:cNvPr>
          <p:cNvPicPr>
            <a:picLocks noChangeAspect="1"/>
          </p:cNvPicPr>
          <p:nvPr/>
        </p:nvPicPr>
        <p:blipFill>
          <a:blip r:embed="rId10"/>
          <a:srcRect l="-133" r="-133" t="0" b="0"/>
          <a:stretch/>
        </p:blipFill>
        <p:spPr>
          <a:xfrm>
            <a:off x="6381598" y="1676095"/>
            <a:ext cx="171907" cy="228600"/>
          </a:xfrm>
          <a:prstGeom prst="rect">
            <a:avLst/>
          </a:prstGeom>
        </p:spPr>
      </p:pic>
      <p:sp>
        <p:nvSpPr>
          <p:cNvPr id="32" name="Text 20"/>
          <p:cNvSpPr txBox="1"/>
          <p:nvPr/>
        </p:nvSpPr>
        <p:spPr>
          <a:xfrm>
            <a:off x="6667805" y="1619402"/>
            <a:ext cx="2839212"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Requirements &amp; Process</a:t>
            </a:r>
            <a:endParaRPr lang="en-US" sz="1800" dirty="0"/>
          </a:p>
        </p:txBody>
      </p:sp>
      <p:pic>
        <p:nvPicPr>
          <p:cNvPr id="33" name="Image 10" descr="preencoded.png">    </p:cNvPr>
          <p:cNvPicPr>
            <a:picLocks noChangeAspect="1"/>
          </p:cNvPicPr>
          <p:nvPr/>
        </p:nvPicPr>
        <p:blipFill>
          <a:blip r:embed="rId11"/>
          <a:srcRect l="0" r="0" t="-8" b="-8"/>
          <a:stretch/>
        </p:blipFill>
        <p:spPr>
          <a:xfrm>
            <a:off x="6381598" y="2324405"/>
            <a:ext cx="5238598" cy="1436522"/>
          </a:xfrm>
          <a:prstGeom prst="rect">
            <a:avLst/>
          </a:prstGeom>
        </p:spPr>
      </p:pic>
      <p:sp>
        <p:nvSpPr>
          <p:cNvPr id="34" name="Text 21"/>
          <p:cNvSpPr txBox="1"/>
          <p:nvPr/>
        </p:nvSpPr>
        <p:spPr>
          <a:xfrm>
            <a:off x="6934810" y="2553005"/>
            <a:ext cx="457200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Equivalent Protection</a:t>
            </a:r>
            <a:endParaRPr lang="en-US" sz="1300" dirty="0"/>
          </a:p>
        </p:txBody>
      </p:sp>
      <p:pic>
        <p:nvPicPr>
          <p:cNvPr id="35" name="Image 11" descr="preencoded.png">    </p:cNvPr>
          <p:cNvPicPr>
            <a:picLocks noChangeAspect="1"/>
          </p:cNvPicPr>
          <p:nvPr/>
        </p:nvPicPr>
        <p:blipFill>
          <a:blip r:embed="rId12"/>
          <a:srcRect l="0" r="0" t="-1310" b="-1310"/>
          <a:stretch/>
        </p:blipFill>
        <p:spPr>
          <a:xfrm>
            <a:off x="6648602" y="2592324"/>
            <a:ext cx="209398" cy="171907"/>
          </a:xfrm>
          <a:prstGeom prst="rect">
            <a:avLst/>
          </a:prstGeom>
        </p:spPr>
      </p:pic>
      <p:sp>
        <p:nvSpPr>
          <p:cNvPr id="36" name="Text 22"/>
          <p:cNvSpPr txBox="1"/>
          <p:nvPr/>
        </p:nvSpPr>
        <p:spPr>
          <a:xfrm>
            <a:off x="6648602"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Compensating controls must provide a level of protection for the information system that is </a:t>
            </a:r>
            <a:pPr algn="l" indent="0" marL="0">
              <a:buNone/>
            </a:pPr>
            <a:r>
              <a:rPr lang="en-US" sz="1100" b="1" dirty="0">
                <a:solidFill>
                  <a:srgbClr val="475569"/>
                </a:solidFill>
                <a:latin typeface="Roboto" pitchFamily="34" charset="0"/>
                <a:ea typeface="Roboto" pitchFamily="34" charset="-122"/>
                <a:cs typeface="Roboto" pitchFamily="34" charset="-120"/>
              </a:rPr>
              <a:t>equivalent or comparable</a:t>
            </a:r>
            <a:pPr algn="l" indent="0" marL="0">
              <a:buNone/>
            </a:pPr>
            <a:r>
              <a:rPr lang="en-US" sz="1100" dirty="0">
                <a:solidFill>
                  <a:srgbClr val="475569"/>
                </a:solidFill>
                <a:latin typeface="Roboto" pitchFamily="34" charset="0"/>
                <a:ea typeface="Roboto" pitchFamily="34" charset="-122"/>
                <a:cs typeface="Roboto" pitchFamily="34" charset="-120"/>
              </a:rPr>
              <a:t> to the protection provided by the original control.</a:t>
            </a:r>
            <a:endParaRPr lang="en-US" sz="1100" dirty="0"/>
          </a:p>
        </p:txBody>
      </p:sp>
      <p:sp>
        <p:nvSpPr>
          <p:cNvPr id="37" name="Shape 23"/>
          <p:cNvSpPr/>
          <p:nvPr/>
        </p:nvSpPr>
        <p:spPr>
          <a:xfrm>
            <a:off x="6381598" y="3988613"/>
            <a:ext cx="5238598" cy="3762756"/>
          </a:xfrm>
          <a:prstGeom prst="roundRect">
            <a:avLst>
              <a:gd name="adj" fmla="val 492"/>
            </a:avLst>
          </a:prstGeom>
          <a:solidFill>
            <a:srgbClr val="F9FAFB"/>
          </a:solidFill>
          <a:ln w="12700">
            <a:solidFill>
              <a:srgbClr val="E5E7EB"/>
            </a:solidFill>
            <a:prstDash val="solid"/>
          </a:ln>
        </p:spPr>
      </p:sp>
      <p:sp>
        <p:nvSpPr>
          <p:cNvPr id="38" name="Shape 24"/>
          <p:cNvSpPr/>
          <p:nvPr/>
        </p:nvSpPr>
        <p:spPr>
          <a:xfrm>
            <a:off x="6620256" y="4532681"/>
            <a:ext cx="4762195" cy="9144"/>
          </a:xfrm>
          <a:prstGeom prst="rect">
            <a:avLst/>
          </a:prstGeom>
          <a:solidFill>
            <a:srgbClr val="E5E7EB"/>
          </a:solidFill>
          <a:ln w="12700">
            <a:solidFill>
              <a:srgbClr val="E5E7EB">
                <a:alpha val="0"/>
              </a:srgbClr>
            </a:solidFill>
            <a:prstDash val="solid"/>
          </a:ln>
        </p:spPr>
      </p:sp>
      <p:sp>
        <p:nvSpPr>
          <p:cNvPr id="39" name="Text 25"/>
          <p:cNvSpPr txBox="1"/>
          <p:nvPr/>
        </p:nvSpPr>
        <p:spPr>
          <a:xfrm>
            <a:off x="6620256" y="4227271"/>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Justification Requirements</a:t>
            </a:r>
            <a:endParaRPr lang="en-US" sz="1200" dirty="0"/>
          </a:p>
        </p:txBody>
      </p:sp>
      <p:pic>
        <p:nvPicPr>
          <p:cNvPr id="40" name="Image 12" descr="preencoded.png">    </p:cNvPr>
          <p:cNvPicPr>
            <a:picLocks noChangeAspect="1"/>
          </p:cNvPicPr>
          <p:nvPr/>
        </p:nvPicPr>
        <p:blipFill>
          <a:blip r:embed="rId13"/>
          <a:srcRect l="0" r="0" t="-40" b="-40"/>
          <a:stretch/>
        </p:blipFill>
        <p:spPr>
          <a:xfrm>
            <a:off x="6620256" y="4656125"/>
            <a:ext cx="4762195" cy="629107"/>
          </a:xfrm>
          <a:prstGeom prst="rect">
            <a:avLst/>
          </a:prstGeom>
        </p:spPr>
      </p:pic>
      <p:sp>
        <p:nvSpPr>
          <p:cNvPr id="41" name="Shape 26"/>
          <p:cNvSpPr/>
          <p:nvPr/>
        </p:nvSpPr>
        <p:spPr>
          <a:xfrm>
            <a:off x="6743700" y="4798771"/>
            <a:ext cx="228600" cy="228600"/>
          </a:xfrm>
          <a:prstGeom prst="ellipse">
            <a:avLst/>
          </a:prstGeom>
          <a:solidFill>
            <a:srgbClr val="FEE2E2"/>
          </a:solidFill>
          <a:ln w="12700">
            <a:solidFill>
              <a:srgbClr val="FFFFFF">
                <a:alpha val="0"/>
              </a:srgbClr>
            </a:solidFill>
            <a:prstDash val="solid"/>
          </a:ln>
        </p:spPr>
      </p:sp>
      <p:sp>
        <p:nvSpPr>
          <p:cNvPr id="42" name="Text 27"/>
          <p:cNvSpPr txBox="1"/>
          <p:nvPr/>
        </p:nvSpPr>
        <p:spPr>
          <a:xfrm>
            <a:off x="6705295" y="4798771"/>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DC2626"/>
                </a:solidFill>
                <a:latin typeface="Roboto" pitchFamily="34" charset="0"/>
                <a:ea typeface="Roboto" pitchFamily="34" charset="-122"/>
                <a:cs typeface="Roboto" pitchFamily="34" charset="-120"/>
              </a:rPr>
              <a:t>1</a:t>
            </a:r>
            <a:endParaRPr lang="en-US" sz="1200" dirty="0"/>
          </a:p>
        </p:txBody>
      </p:sp>
      <p:sp>
        <p:nvSpPr>
          <p:cNvPr id="43" name="Text 28"/>
          <p:cNvSpPr txBox="1"/>
          <p:nvPr/>
        </p:nvSpPr>
        <p:spPr>
          <a:xfrm>
            <a:off x="7086600" y="4779569"/>
            <a:ext cx="4067251"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Gap Analysis</a:t>
            </a:r>
            <a:endParaRPr lang="en-US" sz="1000" dirty="0"/>
          </a:p>
        </p:txBody>
      </p:sp>
      <p:sp>
        <p:nvSpPr>
          <p:cNvPr id="44" name="Text 29"/>
          <p:cNvSpPr txBox="1"/>
          <p:nvPr/>
        </p:nvSpPr>
        <p:spPr>
          <a:xfrm>
            <a:off x="7086600" y="5008169"/>
            <a:ext cx="4638751"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Clearly document the risk introduced by not implementing the primary control.</a:t>
            </a:r>
            <a:endParaRPr lang="en-US" sz="900" dirty="0"/>
          </a:p>
        </p:txBody>
      </p:sp>
      <p:pic>
        <p:nvPicPr>
          <p:cNvPr id="45" name="Image 13" descr="preencoded.png">    </p:cNvPr>
          <p:cNvPicPr>
            <a:picLocks noChangeAspect="1"/>
          </p:cNvPicPr>
          <p:nvPr/>
        </p:nvPicPr>
        <p:blipFill>
          <a:blip r:embed="rId14"/>
          <a:srcRect l="0" r="0" t="-40" b="-40"/>
          <a:stretch/>
        </p:blipFill>
        <p:spPr>
          <a:xfrm>
            <a:off x="6620256" y="5398618"/>
            <a:ext cx="4762195" cy="629107"/>
          </a:xfrm>
          <a:prstGeom prst="rect">
            <a:avLst/>
          </a:prstGeom>
        </p:spPr>
      </p:pic>
      <p:sp>
        <p:nvSpPr>
          <p:cNvPr id="46" name="Shape 30"/>
          <p:cNvSpPr/>
          <p:nvPr/>
        </p:nvSpPr>
        <p:spPr>
          <a:xfrm>
            <a:off x="6743700" y="5541264"/>
            <a:ext cx="228600" cy="228600"/>
          </a:xfrm>
          <a:prstGeom prst="ellipse">
            <a:avLst/>
          </a:prstGeom>
          <a:solidFill>
            <a:srgbClr val="FEF3C7"/>
          </a:solidFill>
          <a:ln w="12700">
            <a:solidFill>
              <a:srgbClr val="FFFFFF">
                <a:alpha val="0"/>
              </a:srgbClr>
            </a:solidFill>
            <a:prstDash val="solid"/>
          </a:ln>
        </p:spPr>
      </p:sp>
      <p:sp>
        <p:nvSpPr>
          <p:cNvPr id="47" name="Text 31"/>
          <p:cNvSpPr txBox="1"/>
          <p:nvPr/>
        </p:nvSpPr>
        <p:spPr>
          <a:xfrm>
            <a:off x="6705295" y="5541264"/>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D97706"/>
                </a:solidFill>
                <a:latin typeface="Roboto" pitchFamily="34" charset="0"/>
                <a:ea typeface="Roboto" pitchFamily="34" charset="-122"/>
                <a:cs typeface="Roboto" pitchFamily="34" charset="-120"/>
              </a:rPr>
              <a:t>2</a:t>
            </a:r>
            <a:endParaRPr lang="en-US" sz="1200" dirty="0"/>
          </a:p>
        </p:txBody>
      </p:sp>
      <p:sp>
        <p:nvSpPr>
          <p:cNvPr id="48" name="Text 32"/>
          <p:cNvSpPr txBox="1"/>
          <p:nvPr/>
        </p:nvSpPr>
        <p:spPr>
          <a:xfrm>
            <a:off x="7086600" y="5522976"/>
            <a:ext cx="3924605"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Mitigation Strategy</a:t>
            </a:r>
            <a:endParaRPr lang="en-US" sz="1000" dirty="0"/>
          </a:p>
        </p:txBody>
      </p:sp>
      <p:sp>
        <p:nvSpPr>
          <p:cNvPr id="49" name="Text 33"/>
          <p:cNvSpPr txBox="1"/>
          <p:nvPr/>
        </p:nvSpPr>
        <p:spPr>
          <a:xfrm>
            <a:off x="7086600" y="5751576"/>
            <a:ext cx="4496105"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Describe how the alternative control mitigates the identified risk effectively.</a:t>
            </a:r>
            <a:endParaRPr lang="en-US" sz="900" dirty="0"/>
          </a:p>
        </p:txBody>
      </p:sp>
      <p:pic>
        <p:nvPicPr>
          <p:cNvPr id="50" name="Image 14" descr="preencoded.png">    </p:cNvPr>
          <p:cNvPicPr>
            <a:picLocks noChangeAspect="1"/>
          </p:cNvPicPr>
          <p:nvPr/>
        </p:nvPicPr>
        <p:blipFill>
          <a:blip r:embed="rId15"/>
          <a:srcRect l="0" r="0" t="-40" b="-40"/>
          <a:stretch/>
        </p:blipFill>
        <p:spPr>
          <a:xfrm>
            <a:off x="6620256" y="6142025"/>
            <a:ext cx="4762195" cy="629107"/>
          </a:xfrm>
          <a:prstGeom prst="rect">
            <a:avLst/>
          </a:prstGeom>
        </p:spPr>
      </p:pic>
      <p:sp>
        <p:nvSpPr>
          <p:cNvPr id="51" name="Shape 34"/>
          <p:cNvSpPr/>
          <p:nvPr/>
        </p:nvSpPr>
        <p:spPr>
          <a:xfrm>
            <a:off x="6743700" y="6284671"/>
            <a:ext cx="228600" cy="228600"/>
          </a:xfrm>
          <a:prstGeom prst="ellipse">
            <a:avLst/>
          </a:prstGeom>
          <a:solidFill>
            <a:srgbClr val="D1FAE5"/>
          </a:solidFill>
          <a:ln w="12700">
            <a:solidFill>
              <a:srgbClr val="FFFFFF">
                <a:alpha val="0"/>
              </a:srgbClr>
            </a:solidFill>
            <a:prstDash val="solid"/>
          </a:ln>
        </p:spPr>
      </p:sp>
      <p:sp>
        <p:nvSpPr>
          <p:cNvPr id="52" name="Text 35"/>
          <p:cNvSpPr txBox="1"/>
          <p:nvPr/>
        </p:nvSpPr>
        <p:spPr>
          <a:xfrm>
            <a:off x="6705295" y="6284671"/>
            <a:ext cx="3054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059669"/>
                </a:solidFill>
                <a:latin typeface="Roboto" pitchFamily="34" charset="0"/>
                <a:ea typeface="Roboto" pitchFamily="34" charset="-122"/>
                <a:cs typeface="Roboto" pitchFamily="34" charset="-120"/>
              </a:rPr>
              <a:t>3</a:t>
            </a:r>
            <a:endParaRPr lang="en-US" sz="1200" dirty="0"/>
          </a:p>
        </p:txBody>
      </p:sp>
      <p:sp>
        <p:nvSpPr>
          <p:cNvPr id="53" name="Text 36"/>
          <p:cNvSpPr txBox="1"/>
          <p:nvPr/>
        </p:nvSpPr>
        <p:spPr>
          <a:xfrm>
            <a:off x="7086600" y="6265469"/>
            <a:ext cx="3696005"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Risk Acceptance</a:t>
            </a:r>
            <a:endParaRPr lang="en-US" sz="1000" dirty="0"/>
          </a:p>
        </p:txBody>
      </p:sp>
      <p:sp>
        <p:nvSpPr>
          <p:cNvPr id="54" name="Text 37"/>
          <p:cNvSpPr txBox="1"/>
          <p:nvPr/>
        </p:nvSpPr>
        <p:spPr>
          <a:xfrm>
            <a:off x="7086600" y="6494069"/>
            <a:ext cx="423367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Formal acceptance of any residual risk by the Authorizing Official (AO).</a:t>
            </a:r>
            <a:endParaRPr lang="en-US" sz="900" dirty="0"/>
          </a:p>
        </p:txBody>
      </p:sp>
      <p:sp>
        <p:nvSpPr>
          <p:cNvPr id="55" name="Shape 38"/>
          <p:cNvSpPr/>
          <p:nvPr/>
        </p:nvSpPr>
        <p:spPr>
          <a:xfrm>
            <a:off x="6620256" y="6922922"/>
            <a:ext cx="4762195" cy="590702"/>
          </a:xfrm>
          <a:prstGeom prst="roundRect">
            <a:avLst>
              <a:gd name="adj" fmla="val 9987"/>
            </a:avLst>
          </a:prstGeom>
          <a:solidFill>
            <a:srgbClr val="FFFFFF"/>
          </a:solidFill>
          <a:ln w="12700">
            <a:solidFill>
              <a:srgbClr val="E5E7EB"/>
            </a:solidFill>
            <a:prstDash val="solid"/>
          </a:ln>
        </p:spPr>
      </p:sp>
      <p:sp>
        <p:nvSpPr>
          <p:cNvPr id="56" name="Shape 39"/>
          <p:cNvSpPr/>
          <p:nvPr/>
        </p:nvSpPr>
        <p:spPr>
          <a:xfrm>
            <a:off x="6620256" y="6922922"/>
            <a:ext cx="38405" cy="590702"/>
          </a:xfrm>
          <a:prstGeom prst="roundRect">
            <a:avLst>
              <a:gd name="adj" fmla="val 153609"/>
            </a:avLst>
          </a:prstGeom>
          <a:solidFill>
            <a:srgbClr val="E5E7EB"/>
          </a:solidFill>
          <a:ln w="12700">
            <a:solidFill>
              <a:srgbClr val="E5E7EB">
                <a:alpha val="0"/>
              </a:srgbClr>
            </a:solidFill>
            <a:prstDash val="solid"/>
          </a:ln>
        </p:spPr>
      </p:sp>
      <p:sp>
        <p:nvSpPr>
          <p:cNvPr id="57" name="Text 40"/>
          <p:cNvSpPr txBox="1"/>
          <p:nvPr/>
        </p:nvSpPr>
        <p:spPr>
          <a:xfrm>
            <a:off x="6772046" y="7046366"/>
            <a:ext cx="196230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Critical Note</a:t>
            </a:r>
            <a:endParaRPr lang="en-US" sz="1000" dirty="0"/>
          </a:p>
        </p:txBody>
      </p:sp>
      <p:sp>
        <p:nvSpPr>
          <p:cNvPr id="58" name="Text 41"/>
          <p:cNvSpPr txBox="1"/>
          <p:nvPr/>
        </p:nvSpPr>
        <p:spPr>
          <a:xfrm>
            <a:off x="6772046" y="7237476"/>
            <a:ext cx="224485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Document in SSP &amp; Risk Assessment</a:t>
            </a:r>
            <a:endParaRPr lang="en-US" sz="900" dirty="0"/>
          </a:p>
        </p:txBody>
      </p:sp>
      <p:sp>
        <p:nvSpPr>
          <p:cNvPr id="59" name="Text 42"/>
          <p:cNvSpPr txBox="1"/>
          <p:nvPr/>
        </p:nvSpPr>
        <p:spPr>
          <a:xfrm>
            <a:off x="10458907" y="7084771"/>
            <a:ext cx="857707" cy="267005"/>
          </a:xfrm>
          <a:prstGeom prst="rect">
            <a:avLst/>
          </a:prstGeom>
          <a:solidFill>
            <a:srgbClr val="FEF3C7"/>
          </a:solidFill>
          <a:ln w="12700">
            <a:solidFill>
              <a:srgbClr val="FCD34D"/>
            </a:solidFill>
          </a:ln>
        </p:spPr>
        <p:txBody>
          <a:bodyPr wrap="square" lIns="0" tIns="0" rIns="0" bIns="0" rtlCol="0" anchor="t"/>
          <a:lstStyle/>
          <a:p>
            <a:pPr algn="l" indent="0" marL="0">
              <a:buNone/>
            </a:pPr>
            <a:r>
              <a:rPr lang="en-US" sz="900" b="1" dirty="0">
                <a:solidFill>
                  <a:srgbClr val="92400E"/>
                </a:solidFill>
                <a:latin typeface="Roboto" pitchFamily="34" charset="0"/>
                <a:ea typeface="Roboto" pitchFamily="34" charset="-122"/>
                <a:cs typeface="Roboto" pitchFamily="34" charset="-120"/>
              </a:rPr>
              <a:t>Mandatory</a:t>
            </a:r>
            <a:endParaRPr lang="en-US" sz="900" dirty="0"/>
          </a:p>
        </p:txBody>
      </p:sp>
      <p:sp>
        <p:nvSpPr>
          <p:cNvPr id="60" name="Shape 43"/>
          <p:cNvSpPr/>
          <p:nvPr/>
        </p:nvSpPr>
        <p:spPr>
          <a:xfrm>
            <a:off x="0" y="8227771"/>
            <a:ext cx="12191695" cy="200254"/>
          </a:xfrm>
          <a:prstGeom prst="rect">
            <a:avLst/>
          </a:prstGeom>
          <a:solidFill>
            <a:srgbClr val="F1F5F9"/>
          </a:solidFill>
          <a:ln/>
        </p:spPr>
      </p:sp>
      <p:sp>
        <p:nvSpPr>
          <p:cNvPr id="61" name="Shape 44"/>
          <p:cNvSpPr/>
          <p:nvPr/>
        </p:nvSpPr>
        <p:spPr>
          <a:xfrm>
            <a:off x="0" y="8227771"/>
            <a:ext cx="12191695" cy="9144"/>
          </a:xfrm>
          <a:prstGeom prst="rect">
            <a:avLst/>
          </a:prstGeom>
          <a:solidFill>
            <a:srgbClr val="E2E8F0"/>
          </a:solidFill>
          <a:ln w="12700">
            <a:solidFill>
              <a:srgbClr val="E2E8F0">
                <a:alpha val="0"/>
              </a:srgbClr>
            </a:solidFill>
            <a:prstDash val="solid"/>
          </a:ln>
        </p:spPr>
      </p:sp>
      <p:sp>
        <p:nvSpPr>
          <p:cNvPr id="62" name="Text 45"/>
          <p:cNvSpPr txBox="1"/>
          <p:nvPr/>
        </p:nvSpPr>
        <p:spPr>
          <a:xfrm>
            <a:off x="571500" y="8236915"/>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46"/>
          <p:cNvSpPr txBox="1"/>
          <p:nvPr/>
        </p:nvSpPr>
        <p:spPr>
          <a:xfrm>
            <a:off x="11177626" y="8236915"/>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31</a:t>
            </a:r>
            <a:endParaRPr lang="en-US" sz="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5772607"/>
          </a:xfrm>
          <a:prstGeom prst="rect">
            <a:avLst/>
          </a:prstGeom>
          <a:solidFill>
            <a:srgbClr val="F8FAFC"/>
          </a:solidFill>
          <a:ln w="12700">
            <a:solidFill>
              <a:srgbClr val="FFFFFF">
                <a:alpha val="0"/>
              </a:srgbClr>
            </a:solidFill>
            <a:prstDash val="solid"/>
          </a:ln>
        </p:spPr>
      </p:sp>
      <p:sp>
        <p:nvSpPr>
          <p:cNvPr id="5" name="Shape 3"/>
          <p:cNvSpPr/>
          <p:nvPr/>
        </p:nvSpPr>
        <p:spPr>
          <a:xfrm>
            <a:off x="0" y="1143000"/>
            <a:ext cx="12191695" cy="5772607"/>
          </a:xfrm>
          <a:prstGeom prst="rect">
            <a:avLst/>
          </a:prstGeom>
          <a:solidFill>
            <a:srgbClr val="F8FAFC">
              <a:alpha val="50000"/>
            </a:srgbClr>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1524305"/>
            <a:ext cx="4415638" cy="5009998"/>
          </a:xfrm>
          <a:prstGeom prst="rect">
            <a:avLst/>
          </a:prstGeom>
        </p:spPr>
      </p:pic>
      <p:sp>
        <p:nvSpPr>
          <p:cNvPr id="7" name="Text 4"/>
          <p:cNvSpPr txBox="1"/>
          <p:nvPr/>
        </p:nvSpPr>
        <p:spPr>
          <a:xfrm>
            <a:off x="714146" y="1723644"/>
            <a:ext cx="4134002" cy="267005"/>
          </a:xfrm>
          <a:prstGeom prst="rect">
            <a:avLst/>
          </a:prstGeom>
          <a:noFill/>
          <a:ln/>
        </p:spPr>
        <p:txBody>
          <a:bodyPr wrap="square" lIns="0" tIns="0" rIns="0" bIns="0" rtlCol="0" anchor="ctr"/>
          <a:lstStyle/>
          <a:p>
            <a:pPr algn="ctr" indent="0" marL="0">
              <a:buNone/>
            </a:pPr>
            <a:r>
              <a:rPr lang="en-US" sz="1300" b="1" spc="68" kern="0" dirty="0">
                <a:solidFill>
                  <a:srgbClr val="1E3A8A"/>
                </a:solidFill>
                <a:latin typeface="Roboto" pitchFamily="34" charset="0"/>
                <a:ea typeface="Roboto" pitchFamily="34" charset="-122"/>
                <a:cs typeface="Roboto" pitchFamily="34" charset="-120"/>
              </a:rPr>
              <a:t>Control Inheritance Model</a:t>
            </a:r>
            <a:endParaRPr lang="en-US" sz="1300" dirty="0"/>
          </a:p>
        </p:txBody>
      </p:sp>
      <p:sp>
        <p:nvSpPr>
          <p:cNvPr id="8" name="Text 5"/>
          <p:cNvSpPr txBox="1"/>
          <p:nvPr/>
        </p:nvSpPr>
        <p:spPr>
          <a:xfrm>
            <a:off x="998525" y="6181344"/>
            <a:ext cx="3565246"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 Inherited controls must be authorized via their own plan</a:t>
            </a:r>
            <a:endParaRPr lang="en-US" sz="900" dirty="0"/>
          </a:p>
        </p:txBody>
      </p:sp>
      <p:pic>
        <p:nvPicPr>
          <p:cNvPr id="9" name="Image 1" descr="preencoded.png">    </p:cNvPr>
          <p:cNvPicPr>
            <a:picLocks noChangeAspect="1"/>
          </p:cNvPicPr>
          <p:nvPr/>
        </p:nvPicPr>
        <p:blipFill>
          <a:blip r:embed="rId2"/>
          <a:srcRect l="0" r="0" t="0" b="0"/>
          <a:stretch/>
        </p:blipFill>
        <p:spPr>
          <a:xfrm>
            <a:off x="1281074" y="6195974"/>
            <a:ext cx="114300" cy="114300"/>
          </a:xfrm>
          <a:prstGeom prst="rect">
            <a:avLst/>
          </a:prstGeom>
        </p:spPr>
      </p:pic>
      <p:pic>
        <p:nvPicPr>
          <p:cNvPr id="10" name="Image 2" descr="preencoded.png">    </p:cNvPr>
          <p:cNvPicPr>
            <a:picLocks noChangeAspect="1"/>
          </p:cNvPicPr>
          <p:nvPr/>
        </p:nvPicPr>
        <p:blipFill>
          <a:blip r:embed="rId3"/>
          <a:srcRect l="-133" r="-133" t="0" b="0"/>
          <a:stretch/>
        </p:blipFill>
        <p:spPr>
          <a:xfrm>
            <a:off x="2693822" y="3981298"/>
            <a:ext cx="171907" cy="228600"/>
          </a:xfrm>
          <a:prstGeom prst="rect">
            <a:avLst/>
          </a:prstGeom>
        </p:spPr>
      </p:pic>
      <p:pic>
        <p:nvPicPr>
          <p:cNvPr id="11" name="Image 3" descr="preencoded.png">    </p:cNvPr>
          <p:cNvPicPr>
            <a:picLocks noChangeAspect="1"/>
          </p:cNvPicPr>
          <p:nvPr/>
        </p:nvPicPr>
        <p:blipFill>
          <a:blip r:embed="rId4"/>
          <a:srcRect l="-133" r="-133" t="0" b="0"/>
          <a:stretch/>
        </p:blipFill>
        <p:spPr>
          <a:xfrm>
            <a:off x="2693822" y="6019495"/>
            <a:ext cx="171907" cy="228600"/>
          </a:xfrm>
          <a:prstGeom prst="rect">
            <a:avLst/>
          </a:prstGeom>
        </p:spPr>
      </p:pic>
      <p:sp>
        <p:nvSpPr>
          <p:cNvPr id="12" name="Shape 6"/>
          <p:cNvSpPr/>
          <p:nvPr/>
        </p:nvSpPr>
        <p:spPr>
          <a:xfrm>
            <a:off x="1574597" y="6295644"/>
            <a:ext cx="2409444" cy="1714500"/>
          </a:xfrm>
          <a:prstGeom prst="roundRect">
            <a:avLst>
              <a:gd name="adj" fmla="val 2370"/>
            </a:avLst>
          </a:prstGeom>
          <a:solidFill>
            <a:srgbClr val="93C5FD"/>
          </a:solidFill>
          <a:ln w="25400">
            <a:solidFill>
              <a:srgbClr val="60A5FA"/>
            </a:solidFill>
            <a:prstDash val="solid"/>
          </a:ln>
          <a:effectLst>
            <a:outerShdw sx="100000" sy="100000" kx="0" ky="0" algn="bl" rotWithShape="0" blurRad="63500" dist="38100" dir="16200000">
              <a:srgbClr val="000000">
                <a:alpha val="5000"/>
              </a:srgbClr>
            </a:outerShdw>
          </a:effectLst>
        </p:spPr>
      </p:sp>
      <p:sp>
        <p:nvSpPr>
          <p:cNvPr id="13" name="Text 7"/>
          <p:cNvSpPr txBox="1"/>
          <p:nvPr/>
        </p:nvSpPr>
        <p:spPr>
          <a:xfrm>
            <a:off x="1694383" y="6782105"/>
            <a:ext cx="2169871" cy="267005"/>
          </a:xfrm>
          <a:prstGeom prst="rect">
            <a:avLst/>
          </a:prstGeom>
          <a:noFill/>
          <a:ln/>
        </p:spPr>
        <p:txBody>
          <a:bodyPr wrap="square" lIns="0" tIns="0" rIns="0" bIns="0" rtlCol="0" anchor="ctr"/>
          <a:lstStyle/>
          <a:p>
            <a:pPr algn="ctr" indent="0" marL="0">
              <a:buNone/>
            </a:pPr>
            <a:r>
              <a:rPr lang="en-US" sz="1300" b="1" dirty="0">
                <a:solidFill>
                  <a:srgbClr val="1E3A8A"/>
                </a:solidFill>
                <a:latin typeface="Roboto" pitchFamily="34" charset="0"/>
                <a:ea typeface="Roboto" pitchFamily="34" charset="-122"/>
                <a:cs typeface="Roboto" pitchFamily="34" charset="-120"/>
              </a:rPr>
              <a:t>System-Specific</a:t>
            </a:r>
            <a:endParaRPr lang="en-US" sz="1300" dirty="0"/>
          </a:p>
        </p:txBody>
      </p:sp>
      <p:sp>
        <p:nvSpPr>
          <p:cNvPr id="14" name="Text 8"/>
          <p:cNvSpPr txBox="1"/>
          <p:nvPr/>
        </p:nvSpPr>
        <p:spPr>
          <a:xfrm>
            <a:off x="1538021" y="7125005"/>
            <a:ext cx="2482596" cy="152705"/>
          </a:xfrm>
          <a:prstGeom prst="rect">
            <a:avLst/>
          </a:prstGeom>
          <a:noFill/>
          <a:ln/>
        </p:spPr>
        <p:txBody>
          <a:bodyPr wrap="square" lIns="0" tIns="0" rIns="0" bIns="0" rtlCol="0" anchor="ctr"/>
          <a:lstStyle/>
          <a:p>
            <a:pPr algn="ctr" indent="0" marL="0">
              <a:buNone/>
            </a:pPr>
            <a:r>
              <a:rPr lang="en-US" sz="900" dirty="0">
                <a:solidFill>
                  <a:srgbClr val="4B5563"/>
                </a:solidFill>
                <a:latin typeface="Roboto" pitchFamily="34" charset="0"/>
                <a:ea typeface="Roboto" pitchFamily="34" charset="-122"/>
                <a:cs typeface="Roboto" pitchFamily="34" charset="-120"/>
              </a:rPr>
              <a:t>Implemented solely by the system owner</a:t>
            </a:r>
            <a:endParaRPr lang="en-US" sz="900" dirty="0"/>
          </a:p>
        </p:txBody>
      </p:sp>
      <p:sp>
        <p:nvSpPr>
          <p:cNvPr id="15" name="Text 9"/>
          <p:cNvSpPr txBox="1"/>
          <p:nvPr/>
        </p:nvSpPr>
        <p:spPr>
          <a:xfrm>
            <a:off x="2136038" y="7391095"/>
            <a:ext cx="1286561" cy="228600"/>
          </a:xfrm>
          <a:prstGeom prst="rect">
            <a:avLst/>
          </a:prstGeom>
          <a:solidFill>
            <a:srgbClr val="1E3A8A">
              <a:alpha val="10000"/>
            </a:srgbClr>
          </a:solidFill>
          <a:ln w="12700">
            <a:solidFill>
              <a:srgbClr val="1E3A8A">
                <a:alpha val="20000"/>
              </a:srgbClr>
            </a:solidFill>
          </a:ln>
        </p:spPr>
        <p:txBody>
          <a:bodyPr wrap="square" lIns="0" tIns="0" rIns="0" bIns="0" rtlCol="0" anchor="ctr"/>
          <a:lstStyle/>
          <a:p>
            <a:pPr algn="ctr" indent="0" marL="0">
              <a:buNone/>
            </a:pPr>
            <a:r>
              <a:rPr lang="en-US" sz="900" dirty="0">
                <a:solidFill>
                  <a:srgbClr val="1E3A8A"/>
                </a:solidFill>
                <a:latin typeface="Roboto" pitchFamily="34" charset="0"/>
                <a:ea typeface="Roboto" pitchFamily="34" charset="-122"/>
                <a:cs typeface="Roboto" pitchFamily="34" charset="-120"/>
              </a:rPr>
              <a:t>AC-2 Account Mgmt</a:t>
            </a:r>
            <a:endParaRPr lang="en-US" sz="900" dirty="0"/>
          </a:p>
        </p:txBody>
      </p:sp>
      <p:sp>
        <p:nvSpPr>
          <p:cNvPr id="16" name="Text 10"/>
          <p:cNvSpPr txBox="1"/>
          <p:nvPr/>
        </p:nvSpPr>
        <p:spPr>
          <a:xfrm>
            <a:off x="2125980" y="7619695"/>
            <a:ext cx="1314907" cy="228600"/>
          </a:xfrm>
          <a:prstGeom prst="rect">
            <a:avLst/>
          </a:prstGeom>
          <a:solidFill>
            <a:srgbClr val="1E3A8A">
              <a:alpha val="10000"/>
            </a:srgbClr>
          </a:solidFill>
          <a:ln w="12700">
            <a:solidFill>
              <a:srgbClr val="1E3A8A">
                <a:alpha val="20000"/>
              </a:srgbClr>
            </a:solidFill>
          </a:ln>
        </p:spPr>
        <p:txBody>
          <a:bodyPr wrap="square" lIns="0" tIns="0" rIns="0" bIns="0" rtlCol="0" anchor="ctr"/>
          <a:lstStyle/>
          <a:p>
            <a:pPr algn="ctr" indent="0" marL="0">
              <a:buNone/>
            </a:pPr>
            <a:r>
              <a:rPr lang="en-US" sz="900" dirty="0">
                <a:solidFill>
                  <a:srgbClr val="1E3A8A"/>
                </a:solidFill>
                <a:latin typeface="Roboto" pitchFamily="34" charset="0"/>
                <a:ea typeface="Roboto" pitchFamily="34" charset="-122"/>
                <a:cs typeface="Roboto" pitchFamily="34" charset="-120"/>
              </a:rPr>
              <a:t>CM-3 Config Change</a:t>
            </a:r>
            <a:endParaRPr lang="en-US" sz="900" dirty="0"/>
          </a:p>
        </p:txBody>
      </p:sp>
      <p:sp>
        <p:nvSpPr>
          <p:cNvPr id="17" name="Shape 11"/>
          <p:cNvSpPr/>
          <p:nvPr/>
        </p:nvSpPr>
        <p:spPr>
          <a:xfrm>
            <a:off x="2388413" y="6458407"/>
            <a:ext cx="780898" cy="247802"/>
          </a:xfrm>
          <a:prstGeom prst="roundRect">
            <a:avLst>
              <a:gd name="adj" fmla="val 283849"/>
            </a:avLst>
          </a:prstGeom>
          <a:solidFill>
            <a:srgbClr val="1E3A8A"/>
          </a:solidFill>
          <a:ln w="12700">
            <a:solidFill>
              <a:srgbClr val="FFFFFF">
                <a:alpha val="0"/>
              </a:srgbClr>
            </a:solidFill>
            <a:prstDash val="solid"/>
          </a:ln>
        </p:spPr>
      </p:sp>
      <p:sp>
        <p:nvSpPr>
          <p:cNvPr id="18" name="Text 12"/>
          <p:cNvSpPr txBox="1"/>
          <p:nvPr/>
        </p:nvSpPr>
        <p:spPr>
          <a:xfrm>
            <a:off x="2360066" y="6458407"/>
            <a:ext cx="8385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Implement</a:t>
            </a:r>
            <a:endParaRPr lang="en-US" sz="900" dirty="0"/>
          </a:p>
        </p:txBody>
      </p:sp>
      <p:sp>
        <p:nvSpPr>
          <p:cNvPr id="19" name="Shape 13"/>
          <p:cNvSpPr/>
          <p:nvPr/>
        </p:nvSpPr>
        <p:spPr>
          <a:xfrm>
            <a:off x="1373429" y="4257446"/>
            <a:ext cx="2819095" cy="1714500"/>
          </a:xfrm>
          <a:prstGeom prst="roundRect">
            <a:avLst>
              <a:gd name="adj" fmla="val 2370"/>
            </a:avLst>
          </a:prstGeom>
          <a:solidFill>
            <a:srgbClr val="3B82F6"/>
          </a:solidFill>
          <a:ln w="25400">
            <a:solidFill>
              <a:srgbClr val="2563EB"/>
            </a:solidFill>
            <a:prstDash val="solid"/>
          </a:ln>
          <a:effectLst>
            <a:outerShdw sx="100000" sy="100000" kx="0" ky="0" algn="bl" rotWithShape="0" blurRad="63500" dist="38100" dir="16200000">
              <a:srgbClr val="000000">
                <a:alpha val="5000"/>
              </a:srgbClr>
            </a:outerShdw>
          </a:effectLst>
        </p:spPr>
      </p:sp>
      <p:sp>
        <p:nvSpPr>
          <p:cNvPr id="20" name="Text 14"/>
          <p:cNvSpPr txBox="1"/>
          <p:nvPr/>
        </p:nvSpPr>
        <p:spPr>
          <a:xfrm>
            <a:off x="1485900" y="4743907"/>
            <a:ext cx="2595982" cy="267005"/>
          </a:xfrm>
          <a:prstGeom prst="rect">
            <a:avLst/>
          </a:prstGeom>
          <a:noFill/>
          <a:ln/>
        </p:spPr>
        <p:txBody>
          <a:bodyPr wrap="square" lIns="0" tIns="0" rIns="0" bIns="0" rtlCol="0" anchor="ctr"/>
          <a:lstStyle/>
          <a:p>
            <a:pPr algn="ctr" indent="0" marL="0">
              <a:buNone/>
            </a:pPr>
            <a:r>
              <a:rPr lang="en-US" sz="1300" b="1" dirty="0">
                <a:solidFill>
                  <a:srgbClr val="FFFFFF"/>
                </a:solidFill>
                <a:latin typeface="Roboto" pitchFamily="34" charset="0"/>
                <a:ea typeface="Roboto" pitchFamily="34" charset="-122"/>
                <a:cs typeface="Roboto" pitchFamily="34" charset="-120"/>
              </a:rPr>
              <a:t>Hybrid Controls</a:t>
            </a:r>
            <a:endParaRPr lang="en-US" sz="1300" dirty="0"/>
          </a:p>
        </p:txBody>
      </p:sp>
      <p:sp>
        <p:nvSpPr>
          <p:cNvPr id="21" name="Text 15"/>
          <p:cNvSpPr txBox="1"/>
          <p:nvPr/>
        </p:nvSpPr>
        <p:spPr>
          <a:xfrm>
            <a:off x="1298448" y="5086807"/>
            <a:ext cx="2969971" cy="152705"/>
          </a:xfrm>
          <a:prstGeom prst="rect">
            <a:avLst/>
          </a:prstGeom>
          <a:noFill/>
          <a:ln/>
        </p:spPr>
        <p:txBody>
          <a:bodyPr wrap="square" lIns="0" tIns="0" rIns="0" bIns="0" rtlCol="0" anchor="ctr"/>
          <a:lstStyle/>
          <a:p>
            <a:pPr algn="ctr" indent="0" marL="0">
              <a:buNone/>
            </a:pPr>
            <a:r>
              <a:rPr lang="en-US" sz="900" dirty="0">
                <a:solidFill>
                  <a:srgbClr val="EFF6FF"/>
                </a:solidFill>
                <a:latin typeface="Roboto" pitchFamily="34" charset="0"/>
                <a:ea typeface="Roboto" pitchFamily="34" charset="-122"/>
                <a:cs typeface="Roboto" pitchFamily="34" charset="-120"/>
              </a:rPr>
              <a:t>Partially inherited, partially system-specific</a:t>
            </a:r>
            <a:endParaRPr lang="en-US" sz="900" dirty="0"/>
          </a:p>
        </p:txBody>
      </p:sp>
      <p:sp>
        <p:nvSpPr>
          <p:cNvPr id="22" name="Text 16"/>
          <p:cNvSpPr txBox="1"/>
          <p:nvPr/>
        </p:nvSpPr>
        <p:spPr>
          <a:xfrm>
            <a:off x="2035454" y="5352898"/>
            <a:ext cx="1495044" cy="228600"/>
          </a:xfrm>
          <a:prstGeom prst="rect">
            <a:avLst/>
          </a:prstGeom>
          <a:solidFill>
            <a:srgbClr val="FFFFFF">
              <a:alpha val="20000"/>
            </a:srgbClr>
          </a:solidFill>
          <a:ln w="12700">
            <a:solidFill>
              <a:srgbClr val="FFFFFF">
                <a:alpha val="30000"/>
              </a:srgbClr>
            </a:solidFill>
          </a:ln>
        </p:spPr>
        <p:txBody>
          <a:bodyPr wrap="square" lIns="0" tIns="0" rIns="0" bIns="0" rtlCol="0" anchor="ctr"/>
          <a:lstStyle/>
          <a:p>
            <a:pPr algn="ctr" indent="0" marL="0">
              <a:buNone/>
            </a:pPr>
            <a:r>
              <a:rPr lang="en-US" sz="900" dirty="0">
                <a:solidFill>
                  <a:srgbClr val="FFFFFF"/>
                </a:solidFill>
                <a:latin typeface="Roboto" pitchFamily="34" charset="0"/>
                <a:ea typeface="Roboto" pitchFamily="34" charset="-122"/>
                <a:cs typeface="Roboto" pitchFamily="34" charset="-120"/>
              </a:rPr>
              <a:t>CP-2 Contingency Plan</a:t>
            </a:r>
            <a:endParaRPr lang="en-US" sz="900" dirty="0"/>
          </a:p>
        </p:txBody>
      </p:sp>
      <p:sp>
        <p:nvSpPr>
          <p:cNvPr id="23" name="Text 17"/>
          <p:cNvSpPr txBox="1"/>
          <p:nvPr/>
        </p:nvSpPr>
        <p:spPr>
          <a:xfrm>
            <a:off x="2177186" y="5581498"/>
            <a:ext cx="1211580" cy="228600"/>
          </a:xfrm>
          <a:prstGeom prst="rect">
            <a:avLst/>
          </a:prstGeom>
          <a:solidFill>
            <a:srgbClr val="FFFFFF">
              <a:alpha val="20000"/>
            </a:srgbClr>
          </a:solidFill>
          <a:ln w="12700">
            <a:solidFill>
              <a:srgbClr val="FFFFFF">
                <a:alpha val="30000"/>
              </a:srgbClr>
            </a:solidFill>
          </a:ln>
        </p:spPr>
        <p:txBody>
          <a:bodyPr wrap="square" lIns="0" tIns="0" rIns="0" bIns="0" rtlCol="0" anchor="ctr"/>
          <a:lstStyle/>
          <a:p>
            <a:pPr algn="ctr" indent="0" marL="0">
              <a:buNone/>
            </a:pPr>
            <a:r>
              <a:rPr lang="en-US" sz="900" dirty="0">
                <a:solidFill>
                  <a:srgbClr val="FFFFFF"/>
                </a:solidFill>
                <a:latin typeface="Roboto" pitchFamily="34" charset="0"/>
                <a:ea typeface="Roboto" pitchFamily="34" charset="-122"/>
                <a:cs typeface="Roboto" pitchFamily="34" charset="-120"/>
              </a:rPr>
              <a:t>AU-6 Audit Review</a:t>
            </a:r>
            <a:endParaRPr lang="en-US" sz="900" dirty="0"/>
          </a:p>
        </p:txBody>
      </p:sp>
      <p:sp>
        <p:nvSpPr>
          <p:cNvPr id="24" name="Shape 18"/>
          <p:cNvSpPr/>
          <p:nvPr/>
        </p:nvSpPr>
        <p:spPr>
          <a:xfrm>
            <a:off x="2515514" y="4419295"/>
            <a:ext cx="533095" cy="247802"/>
          </a:xfrm>
          <a:prstGeom prst="roundRect">
            <a:avLst>
              <a:gd name="adj" fmla="val 283849"/>
            </a:avLst>
          </a:prstGeom>
          <a:solidFill>
            <a:srgbClr val="E2E8F0"/>
          </a:solidFill>
          <a:ln w="12700">
            <a:solidFill>
              <a:srgbClr val="FFFFFF">
                <a:alpha val="0"/>
              </a:srgbClr>
            </a:solidFill>
            <a:prstDash val="solid"/>
          </a:ln>
        </p:spPr>
      </p:sp>
      <p:sp>
        <p:nvSpPr>
          <p:cNvPr id="25" name="Text 19"/>
          <p:cNvSpPr txBox="1"/>
          <p:nvPr/>
        </p:nvSpPr>
        <p:spPr>
          <a:xfrm>
            <a:off x="2487168" y="4419295"/>
            <a:ext cx="5907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1E3A8A"/>
                </a:solidFill>
                <a:latin typeface="Roboto" pitchFamily="34" charset="0"/>
                <a:ea typeface="Roboto" pitchFamily="34" charset="-122"/>
                <a:cs typeface="Roboto" pitchFamily="34" charset="-120"/>
              </a:rPr>
              <a:t>Share</a:t>
            </a:r>
            <a:endParaRPr lang="en-US" sz="900" dirty="0"/>
          </a:p>
        </p:txBody>
      </p:sp>
      <p:sp>
        <p:nvSpPr>
          <p:cNvPr id="26" name="Shape 20"/>
          <p:cNvSpPr/>
          <p:nvPr/>
        </p:nvSpPr>
        <p:spPr>
          <a:xfrm>
            <a:off x="1173175" y="2219249"/>
            <a:ext cx="3219602" cy="1714500"/>
          </a:xfrm>
          <a:prstGeom prst="roundRect">
            <a:avLst>
              <a:gd name="adj" fmla="val 2370"/>
            </a:avLst>
          </a:prstGeom>
          <a:solidFill>
            <a:srgbClr val="1E3A8A"/>
          </a:solidFill>
          <a:ln w="25400">
            <a:solidFill>
              <a:srgbClr val="1E40AF"/>
            </a:solidFill>
            <a:prstDash val="solid"/>
          </a:ln>
          <a:effectLst>
            <a:outerShdw sx="100000" sy="100000" kx="0" ky="0" algn="bl" rotWithShape="0" blurRad="63500" dist="38100" dir="16200000">
              <a:srgbClr val="000000">
                <a:alpha val="5000"/>
              </a:srgbClr>
            </a:outerShdw>
          </a:effectLst>
        </p:spPr>
      </p:sp>
      <p:sp>
        <p:nvSpPr>
          <p:cNvPr id="27" name="Text 21"/>
          <p:cNvSpPr txBox="1"/>
          <p:nvPr/>
        </p:nvSpPr>
        <p:spPr>
          <a:xfrm>
            <a:off x="1277417" y="2704795"/>
            <a:ext cx="3010205" cy="267005"/>
          </a:xfrm>
          <a:prstGeom prst="rect">
            <a:avLst/>
          </a:prstGeom>
          <a:noFill/>
          <a:ln/>
        </p:spPr>
        <p:txBody>
          <a:bodyPr wrap="square" lIns="0" tIns="0" rIns="0" bIns="0" rtlCol="0" anchor="ctr"/>
          <a:lstStyle/>
          <a:p>
            <a:pPr algn="ctr" indent="0" marL="0">
              <a:buNone/>
            </a:pPr>
            <a:r>
              <a:rPr lang="en-US" sz="1500" b="1" dirty="0">
                <a:solidFill>
                  <a:srgbClr val="FFFFFF"/>
                </a:solidFill>
                <a:latin typeface="Roboto" pitchFamily="34" charset="0"/>
                <a:ea typeface="Roboto" pitchFamily="34" charset="-122"/>
                <a:cs typeface="Roboto" pitchFamily="34" charset="-120"/>
              </a:rPr>
              <a:t>Common Controls</a:t>
            </a:r>
            <a:endParaRPr lang="en-US" sz="1500" dirty="0"/>
          </a:p>
        </p:txBody>
      </p:sp>
      <p:sp>
        <p:nvSpPr>
          <p:cNvPr id="28" name="Text 22"/>
          <p:cNvSpPr txBox="1"/>
          <p:nvPr/>
        </p:nvSpPr>
        <p:spPr>
          <a:xfrm>
            <a:off x="1060704" y="3047695"/>
            <a:ext cx="3444545" cy="152705"/>
          </a:xfrm>
          <a:prstGeom prst="rect">
            <a:avLst/>
          </a:prstGeom>
          <a:noFill/>
          <a:ln/>
        </p:spPr>
        <p:txBody>
          <a:bodyPr wrap="square" lIns="0" tIns="0" rIns="0" bIns="0" rtlCol="0" anchor="ctr"/>
          <a:lstStyle/>
          <a:p>
            <a:pPr algn="ctr" indent="0" marL="0">
              <a:buNone/>
            </a:pPr>
            <a:r>
              <a:rPr lang="en-US" sz="900" dirty="0">
                <a:solidFill>
                  <a:srgbClr val="DBEAFE"/>
                </a:solidFill>
                <a:latin typeface="Roboto" pitchFamily="34" charset="0"/>
                <a:ea typeface="Roboto" pitchFamily="34" charset="-122"/>
                <a:cs typeface="Roboto" pitchFamily="34" charset="-120"/>
              </a:rPr>
              <a:t>Enterprise-wide services inherited by all systems</a:t>
            </a:r>
            <a:endParaRPr lang="en-US" sz="900" dirty="0"/>
          </a:p>
        </p:txBody>
      </p:sp>
      <p:sp>
        <p:nvSpPr>
          <p:cNvPr id="29" name="Text 23"/>
          <p:cNvSpPr txBox="1"/>
          <p:nvPr/>
        </p:nvSpPr>
        <p:spPr>
          <a:xfrm>
            <a:off x="1610258" y="3314700"/>
            <a:ext cx="1422806" cy="228600"/>
          </a:xfrm>
          <a:prstGeom prst="rect">
            <a:avLst/>
          </a:prstGeom>
          <a:solidFill>
            <a:srgbClr val="FFFFFF">
              <a:alpha val="20000"/>
            </a:srgbClr>
          </a:solidFill>
          <a:ln w="12700">
            <a:solidFill>
              <a:srgbClr val="FFFFFF">
                <a:alpha val="30000"/>
              </a:srgbClr>
            </a:solidFill>
          </a:ln>
        </p:spPr>
        <p:txBody>
          <a:bodyPr wrap="square" lIns="0" tIns="0" rIns="0" bIns="0" rtlCol="0" anchor="ctr"/>
          <a:lstStyle/>
          <a:p>
            <a:pPr algn="ctr" indent="0" marL="0">
              <a:buNone/>
            </a:pPr>
            <a:r>
              <a:rPr lang="en-US" sz="900" dirty="0">
                <a:solidFill>
                  <a:srgbClr val="FFFFFF"/>
                </a:solidFill>
                <a:latin typeface="Roboto" pitchFamily="34" charset="0"/>
                <a:ea typeface="Roboto" pitchFamily="34" charset="-122"/>
                <a:cs typeface="Roboto" pitchFamily="34" charset="-120"/>
              </a:rPr>
              <a:t>PE-3 Physical Access</a:t>
            </a:r>
            <a:endParaRPr lang="en-US" sz="900" dirty="0"/>
          </a:p>
        </p:txBody>
      </p:sp>
      <p:sp>
        <p:nvSpPr>
          <p:cNvPr id="30" name="Text 24"/>
          <p:cNvSpPr txBox="1"/>
          <p:nvPr/>
        </p:nvSpPr>
        <p:spPr>
          <a:xfrm>
            <a:off x="2994660" y="3314700"/>
            <a:ext cx="926287" cy="228600"/>
          </a:xfrm>
          <a:prstGeom prst="rect">
            <a:avLst/>
          </a:prstGeom>
          <a:solidFill>
            <a:srgbClr val="FFFFFF">
              <a:alpha val="20000"/>
            </a:srgbClr>
          </a:solidFill>
          <a:ln w="12700">
            <a:solidFill>
              <a:srgbClr val="FFFFFF">
                <a:alpha val="30000"/>
              </a:srgbClr>
            </a:solidFill>
          </a:ln>
        </p:spPr>
        <p:txBody>
          <a:bodyPr wrap="square" lIns="0" tIns="0" rIns="0" bIns="0" rtlCol="0" anchor="ctr"/>
          <a:lstStyle/>
          <a:p>
            <a:pPr algn="ctr" indent="0" marL="0">
              <a:buNone/>
            </a:pPr>
            <a:r>
              <a:rPr lang="en-US" sz="900" dirty="0">
                <a:solidFill>
                  <a:srgbClr val="FFFFFF"/>
                </a:solidFill>
                <a:latin typeface="Roboto" pitchFamily="34" charset="0"/>
                <a:ea typeface="Roboto" pitchFamily="34" charset="-122"/>
                <a:cs typeface="Roboto" pitchFamily="34" charset="-120"/>
              </a:rPr>
              <a:t>AT-2 Training</a:t>
            </a:r>
            <a:endParaRPr lang="en-US" sz="900" dirty="0"/>
          </a:p>
        </p:txBody>
      </p:sp>
      <p:sp>
        <p:nvSpPr>
          <p:cNvPr id="31" name="Text 25"/>
          <p:cNvSpPr txBox="1"/>
          <p:nvPr/>
        </p:nvSpPr>
        <p:spPr>
          <a:xfrm>
            <a:off x="2002536" y="3543300"/>
            <a:ext cx="1561795" cy="228600"/>
          </a:xfrm>
          <a:prstGeom prst="rect">
            <a:avLst/>
          </a:prstGeom>
          <a:solidFill>
            <a:srgbClr val="FFFFFF">
              <a:alpha val="20000"/>
            </a:srgbClr>
          </a:solidFill>
          <a:ln w="12700">
            <a:solidFill>
              <a:srgbClr val="FFFFFF">
                <a:alpha val="30000"/>
              </a:srgbClr>
            </a:solidFill>
          </a:ln>
        </p:spPr>
        <p:txBody>
          <a:bodyPr wrap="square" lIns="0" tIns="0" rIns="0" bIns="0" rtlCol="0" anchor="ctr"/>
          <a:lstStyle/>
          <a:p>
            <a:pPr algn="ctr" indent="0" marL="0">
              <a:buNone/>
            </a:pPr>
            <a:r>
              <a:rPr lang="en-US" sz="900" dirty="0">
                <a:solidFill>
                  <a:srgbClr val="FFFFFF"/>
                </a:solidFill>
                <a:latin typeface="Roboto" pitchFamily="34" charset="0"/>
                <a:ea typeface="Roboto" pitchFamily="34" charset="-122"/>
                <a:cs typeface="Roboto" pitchFamily="34" charset="-120"/>
              </a:rPr>
              <a:t>IR-4 Incident Handling</a:t>
            </a:r>
            <a:endParaRPr lang="en-US" sz="900" dirty="0"/>
          </a:p>
        </p:txBody>
      </p:sp>
      <p:sp>
        <p:nvSpPr>
          <p:cNvPr id="32" name="Shape 26"/>
          <p:cNvSpPr/>
          <p:nvPr/>
        </p:nvSpPr>
        <p:spPr>
          <a:xfrm>
            <a:off x="2468880" y="2381098"/>
            <a:ext cx="629107" cy="247802"/>
          </a:xfrm>
          <a:prstGeom prst="roundRect">
            <a:avLst>
              <a:gd name="adj" fmla="val 283849"/>
            </a:avLst>
          </a:prstGeom>
          <a:solidFill>
            <a:srgbClr val="FBBF24"/>
          </a:solidFill>
          <a:ln w="12700">
            <a:solidFill>
              <a:srgbClr val="FFFFFF">
                <a:alpha val="0"/>
              </a:srgbClr>
            </a:solidFill>
            <a:prstDash val="solid"/>
          </a:ln>
        </p:spPr>
      </p:sp>
      <p:sp>
        <p:nvSpPr>
          <p:cNvPr id="33" name="Text 27"/>
          <p:cNvSpPr txBox="1"/>
          <p:nvPr/>
        </p:nvSpPr>
        <p:spPr>
          <a:xfrm>
            <a:off x="2440534" y="2381098"/>
            <a:ext cx="68580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78350F"/>
                </a:solidFill>
                <a:latin typeface="Roboto" pitchFamily="34" charset="0"/>
                <a:ea typeface="Roboto" pitchFamily="34" charset="-122"/>
                <a:cs typeface="Roboto" pitchFamily="34" charset="-120"/>
              </a:rPr>
              <a:t>Provide</a:t>
            </a:r>
            <a:endParaRPr lang="en-US" sz="900" dirty="0"/>
          </a:p>
        </p:txBody>
      </p:sp>
      <p:pic>
        <p:nvPicPr>
          <p:cNvPr id="34" name="Image 4" descr="preencoded.png">    </p:cNvPr>
          <p:cNvPicPr>
            <a:picLocks noChangeAspect="1"/>
          </p:cNvPicPr>
          <p:nvPr/>
        </p:nvPicPr>
        <p:blipFill>
          <a:blip r:embed="rId5"/>
          <a:srcRect l="0" r="0" t="-16" b="-16"/>
          <a:stretch/>
        </p:blipFill>
        <p:spPr>
          <a:xfrm>
            <a:off x="5463540" y="1582826"/>
            <a:ext cx="6156655" cy="1374343"/>
          </a:xfrm>
          <a:prstGeom prst="rect">
            <a:avLst/>
          </a:prstGeom>
        </p:spPr>
      </p:pic>
      <p:sp>
        <p:nvSpPr>
          <p:cNvPr id="35" name="Text 28"/>
          <p:cNvSpPr txBox="1"/>
          <p:nvPr/>
        </p:nvSpPr>
        <p:spPr>
          <a:xfrm>
            <a:off x="5701284" y="1773022"/>
            <a:ext cx="5848502"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ui-serif" pitchFamily="34" charset="0"/>
                <a:ea typeface="ui-serif" pitchFamily="34" charset="-122"/>
                <a:cs typeface="ui-serif" pitchFamily="34" charset="-120"/>
              </a:rPr>
              <a:t>The "Provide / Inherit" Relationship</a:t>
            </a:r>
            <a:endParaRPr lang="en-US" sz="1300" dirty="0"/>
          </a:p>
        </p:txBody>
      </p:sp>
      <p:sp>
        <p:nvSpPr>
          <p:cNvPr id="36" name="Text 29"/>
          <p:cNvSpPr txBox="1"/>
          <p:nvPr/>
        </p:nvSpPr>
        <p:spPr>
          <a:xfrm>
            <a:off x="5701284" y="2115922"/>
            <a:ext cx="5811012"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 Instead of every system implementing every control, organizations designate </a:t>
            </a:r>
            <a:pPr algn="l" indent="0" marL="0">
              <a:buNone/>
            </a:pPr>
            <a:r>
              <a:rPr lang="en-US" sz="1000" b="1" dirty="0">
                <a:solidFill>
                  <a:srgbClr val="4B5563"/>
                </a:solidFill>
                <a:latin typeface="Roboto" pitchFamily="34" charset="0"/>
                <a:ea typeface="Roboto" pitchFamily="34" charset="-122"/>
                <a:cs typeface="Roboto" pitchFamily="34" charset="-120"/>
              </a:rPr>
              <a:t>Common Control Providers (CCPs)</a:t>
            </a:r>
            <a:pPr algn="l" indent="0" marL="0">
              <a:buNone/>
            </a:pPr>
            <a:r>
              <a:rPr lang="en-US" sz="1000" dirty="0">
                <a:solidFill>
                  <a:srgbClr val="4B5563"/>
                </a:solidFill>
                <a:latin typeface="Roboto" pitchFamily="34" charset="0"/>
                <a:ea typeface="Roboto" pitchFamily="34" charset="-122"/>
                <a:cs typeface="Roboto" pitchFamily="34" charset="-120"/>
              </a:rPr>
              <a:t>. System owners inherit these controls, reducing their burden to only system-specific and hybrid responsibilities. </a:t>
            </a:r>
            <a:endParaRPr lang="en-US" sz="1000" dirty="0"/>
          </a:p>
        </p:txBody>
      </p:sp>
      <p:pic>
        <p:nvPicPr>
          <p:cNvPr id="37" name="Image 5" descr="preencoded.png">    </p:cNvPr>
          <p:cNvPicPr>
            <a:picLocks noChangeAspect="1"/>
          </p:cNvPicPr>
          <p:nvPr/>
        </p:nvPicPr>
        <p:blipFill>
          <a:blip r:embed="rId6"/>
          <a:srcRect l="0" r="0" t="-25" b="-25"/>
          <a:stretch/>
        </p:blipFill>
        <p:spPr>
          <a:xfrm>
            <a:off x="5463540" y="3147365"/>
            <a:ext cx="3001975" cy="1200607"/>
          </a:xfrm>
          <a:prstGeom prst="rect">
            <a:avLst/>
          </a:prstGeom>
        </p:spPr>
      </p:pic>
      <p:sp>
        <p:nvSpPr>
          <p:cNvPr id="38" name="Text 30"/>
          <p:cNvSpPr txBox="1"/>
          <p:nvPr/>
        </p:nvSpPr>
        <p:spPr>
          <a:xfrm>
            <a:off x="5625389" y="3309214"/>
            <a:ext cx="2793492" cy="191110"/>
          </a:xfrm>
          <a:prstGeom prst="rect">
            <a:avLst/>
          </a:prstGeom>
          <a:noFill/>
          <a:ln/>
        </p:spPr>
        <p:txBody>
          <a:bodyPr wrap="square" lIns="0" tIns="0" rIns="0" bIns="0" rtlCol="0" anchor="ctr"/>
          <a:lstStyle/>
          <a:p>
            <a:pPr algn="l" indent="0" marL="0">
              <a:buNone/>
            </a:pPr>
            <a:r>
              <a:rPr lang="en-US" sz="1000" b="1" dirty="0">
                <a:solidFill>
                  <a:srgbClr val="1E40AF"/>
                </a:solidFill>
                <a:latin typeface="Roboto" pitchFamily="34" charset="0"/>
                <a:ea typeface="Roboto" pitchFamily="34" charset="-122"/>
                <a:cs typeface="Roboto" pitchFamily="34" charset="-120"/>
              </a:rPr>
              <a:t>Common Control</a:t>
            </a:r>
            <a:endParaRPr lang="en-US" sz="1000" dirty="0"/>
          </a:p>
        </p:txBody>
      </p:sp>
      <p:sp>
        <p:nvSpPr>
          <p:cNvPr id="39" name="Text 31"/>
          <p:cNvSpPr txBox="1"/>
          <p:nvPr/>
        </p:nvSpPr>
        <p:spPr>
          <a:xfrm>
            <a:off x="5625389" y="3576218"/>
            <a:ext cx="2762402" cy="45720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A control that is inherited by one or more organizational information systems (e.g., corporate firewall, badging office).</a:t>
            </a:r>
            <a:endParaRPr lang="en-US" sz="900" dirty="0"/>
          </a:p>
        </p:txBody>
      </p:sp>
      <p:pic>
        <p:nvPicPr>
          <p:cNvPr id="40" name="Image 6" descr="preencoded.png">    </p:cNvPr>
          <p:cNvPicPr>
            <a:picLocks noChangeAspect="1"/>
          </p:cNvPicPr>
          <p:nvPr/>
        </p:nvPicPr>
        <p:blipFill>
          <a:blip r:embed="rId7"/>
          <a:srcRect l="0" r="0" t="-25" b="-25"/>
          <a:stretch/>
        </p:blipFill>
        <p:spPr>
          <a:xfrm>
            <a:off x="8618220" y="3147365"/>
            <a:ext cx="3001975" cy="1200607"/>
          </a:xfrm>
          <a:prstGeom prst="rect">
            <a:avLst/>
          </a:prstGeom>
        </p:spPr>
      </p:pic>
      <p:sp>
        <p:nvSpPr>
          <p:cNvPr id="41" name="Text 32"/>
          <p:cNvSpPr txBox="1"/>
          <p:nvPr/>
        </p:nvSpPr>
        <p:spPr>
          <a:xfrm>
            <a:off x="8780069" y="3309214"/>
            <a:ext cx="2793492" cy="191110"/>
          </a:xfrm>
          <a:prstGeom prst="rect">
            <a:avLst/>
          </a:prstGeom>
          <a:noFill/>
          <a:ln/>
        </p:spPr>
        <p:txBody>
          <a:bodyPr wrap="square" lIns="0" tIns="0" rIns="0" bIns="0" rtlCol="0" anchor="ctr"/>
          <a:lstStyle/>
          <a:p>
            <a:pPr algn="l" indent="0" marL="0">
              <a:buNone/>
            </a:pPr>
            <a:r>
              <a:rPr lang="en-US" sz="1000" b="1" dirty="0">
                <a:solidFill>
                  <a:srgbClr val="1E40AF"/>
                </a:solidFill>
                <a:latin typeface="Roboto" pitchFamily="34" charset="0"/>
                <a:ea typeface="Roboto" pitchFamily="34" charset="-122"/>
                <a:cs typeface="Roboto" pitchFamily="34" charset="-120"/>
              </a:rPr>
              <a:t>Hybrid Control</a:t>
            </a:r>
            <a:endParaRPr lang="en-US" sz="1000" dirty="0"/>
          </a:p>
        </p:txBody>
      </p:sp>
      <p:sp>
        <p:nvSpPr>
          <p:cNvPr id="42" name="Text 33"/>
          <p:cNvSpPr txBox="1"/>
          <p:nvPr/>
        </p:nvSpPr>
        <p:spPr>
          <a:xfrm>
            <a:off x="8780069" y="3576218"/>
            <a:ext cx="2762402" cy="609905"/>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A control where one part is common and another part is system-specific (e.g., AU-6: Security Operations Center reviews alerts, System Owner reviews app logs).</a:t>
            </a:r>
            <a:endParaRPr lang="en-US" sz="900" dirty="0"/>
          </a:p>
        </p:txBody>
      </p:sp>
      <p:sp>
        <p:nvSpPr>
          <p:cNvPr id="43" name="Shape 34"/>
          <p:cNvSpPr/>
          <p:nvPr/>
        </p:nvSpPr>
        <p:spPr>
          <a:xfrm>
            <a:off x="5463540" y="4842662"/>
            <a:ext cx="6163056" cy="9144"/>
          </a:xfrm>
          <a:prstGeom prst="rect">
            <a:avLst/>
          </a:prstGeom>
          <a:solidFill>
            <a:srgbClr val="E5E7EB"/>
          </a:solidFill>
          <a:ln w="12700">
            <a:solidFill>
              <a:srgbClr val="E5E7EB">
                <a:alpha val="0"/>
              </a:srgbClr>
            </a:solidFill>
            <a:prstDash val="solid"/>
          </a:ln>
        </p:spPr>
      </p:sp>
      <p:sp>
        <p:nvSpPr>
          <p:cNvPr id="44" name="Text 35"/>
          <p:cNvSpPr txBox="1"/>
          <p:nvPr/>
        </p:nvSpPr>
        <p:spPr>
          <a:xfrm>
            <a:off x="5463540" y="4575658"/>
            <a:ext cx="6238951" cy="19202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spc="26" kern="0" dirty="0">
                <a:solidFill>
                  <a:srgbClr val="1E3A8A"/>
                </a:solidFill>
                <a:latin typeface="Roboto" pitchFamily="34" charset="0"/>
                <a:ea typeface="Roboto" pitchFamily="34" charset="-122"/>
                <a:cs typeface="Roboto" pitchFamily="34" charset="-120"/>
              </a:rPr>
              <a:t>Strategic Benefits of Inheritance</a:t>
            </a:r>
            <a:endParaRPr lang="en-US" sz="1000" dirty="0"/>
          </a:p>
        </p:txBody>
      </p:sp>
      <p:pic>
        <p:nvPicPr>
          <p:cNvPr id="45" name="Image 7" descr="preencoded.png">    </p:cNvPr>
          <p:cNvPicPr>
            <a:picLocks noChangeAspect="1"/>
          </p:cNvPicPr>
          <p:nvPr/>
        </p:nvPicPr>
        <p:blipFill>
          <a:blip r:embed="rId8"/>
          <a:srcRect l="0" r="0" t="0" b="0"/>
          <a:stretch/>
        </p:blipFill>
        <p:spPr>
          <a:xfrm>
            <a:off x="5463540" y="4966106"/>
            <a:ext cx="142646" cy="142646"/>
          </a:xfrm>
          <a:prstGeom prst="rect">
            <a:avLst/>
          </a:prstGeom>
        </p:spPr>
      </p:pic>
      <p:sp>
        <p:nvSpPr>
          <p:cNvPr id="46" name="Text 36"/>
          <p:cNvSpPr txBox="1"/>
          <p:nvPr/>
        </p:nvSpPr>
        <p:spPr>
          <a:xfrm>
            <a:off x="5606186" y="5202936"/>
            <a:ext cx="5039258"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Eliminates redundant implementation and assessment effort across 100s of systems.</a:t>
            </a:r>
            <a:endParaRPr lang="en-US" sz="900" dirty="0"/>
          </a:p>
        </p:txBody>
      </p:sp>
      <p:pic>
        <p:nvPicPr>
          <p:cNvPr id="47" name="Image 8" descr="preencoded.png">    </p:cNvPr>
          <p:cNvPicPr>
            <a:picLocks noChangeAspect="1"/>
          </p:cNvPicPr>
          <p:nvPr/>
        </p:nvPicPr>
        <p:blipFill>
          <a:blip r:embed="rId9"/>
          <a:srcRect l="0" r="0" t="0" b="0"/>
          <a:stretch/>
        </p:blipFill>
        <p:spPr>
          <a:xfrm>
            <a:off x="5463540" y="5469026"/>
            <a:ext cx="142646" cy="142646"/>
          </a:xfrm>
          <a:prstGeom prst="rect">
            <a:avLst/>
          </a:prstGeom>
        </p:spPr>
      </p:pic>
      <p:sp>
        <p:nvSpPr>
          <p:cNvPr id="48" name="Text 37"/>
          <p:cNvSpPr txBox="1"/>
          <p:nvPr/>
        </p:nvSpPr>
        <p:spPr>
          <a:xfrm>
            <a:off x="5606186" y="5705856"/>
            <a:ext cx="4582058"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Ensures uniform security posture for critical services (e.g., Identity, Physical).</a:t>
            </a:r>
            <a:endParaRPr lang="en-US" sz="900" dirty="0"/>
          </a:p>
        </p:txBody>
      </p:sp>
      <p:pic>
        <p:nvPicPr>
          <p:cNvPr id="49" name="Image 9" descr="preencoded.png">    </p:cNvPr>
          <p:cNvPicPr>
            <a:picLocks noChangeAspect="1"/>
          </p:cNvPicPr>
          <p:nvPr/>
        </p:nvPicPr>
        <p:blipFill>
          <a:blip r:embed="rId10"/>
          <a:srcRect l="0" r="0" t="0" b="0"/>
          <a:stretch/>
        </p:blipFill>
        <p:spPr>
          <a:xfrm>
            <a:off x="5463540" y="5971946"/>
            <a:ext cx="142646" cy="142646"/>
          </a:xfrm>
          <a:prstGeom prst="rect">
            <a:avLst/>
          </a:prstGeom>
        </p:spPr>
      </p:pic>
      <p:sp>
        <p:nvSpPr>
          <p:cNvPr id="50" name="Text 38"/>
          <p:cNvSpPr txBox="1"/>
          <p:nvPr/>
        </p:nvSpPr>
        <p:spPr>
          <a:xfrm>
            <a:off x="5606186" y="6208776"/>
            <a:ext cx="3477463"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Centralizes resources and expertise for complex controls.</a:t>
            </a:r>
            <a:endParaRPr lang="en-US" sz="900" dirty="0"/>
          </a:p>
        </p:txBody>
      </p:sp>
      <p:sp>
        <p:nvSpPr>
          <p:cNvPr id="51" name="Shape 39"/>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2" name="Shape 40"/>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53" name="Image 10" descr="preencoded.png">    </p:cNvPr>
          <p:cNvPicPr>
            <a:picLocks noChangeAspect="1"/>
          </p:cNvPicPr>
          <p:nvPr/>
        </p:nvPicPr>
        <p:blipFill>
          <a:blip r:embed="rId11"/>
          <a:srcRect l="-33" r="-33" t="0" b="0"/>
          <a:stretch/>
        </p:blipFill>
        <p:spPr>
          <a:xfrm>
            <a:off x="571500" y="286207"/>
            <a:ext cx="171907" cy="152705"/>
          </a:xfrm>
          <a:prstGeom prst="rect">
            <a:avLst/>
          </a:prstGeom>
        </p:spPr>
      </p:pic>
      <p:sp>
        <p:nvSpPr>
          <p:cNvPr id="54" name="Text 41"/>
          <p:cNvSpPr txBox="1"/>
          <p:nvPr/>
        </p:nvSpPr>
        <p:spPr>
          <a:xfrm>
            <a:off x="819302" y="286207"/>
            <a:ext cx="246247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Selection &amp; Tailoring</a:t>
            </a:r>
            <a:endParaRPr lang="en-US" sz="900" dirty="0"/>
          </a:p>
        </p:txBody>
      </p:sp>
      <p:sp>
        <p:nvSpPr>
          <p:cNvPr id="55" name="Text 42"/>
          <p:cNvSpPr txBox="1"/>
          <p:nvPr/>
        </p:nvSpPr>
        <p:spPr>
          <a:xfrm>
            <a:off x="571500" y="476402"/>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Common Controls and Inheritance</a:t>
            </a:r>
            <a:endParaRPr lang="en-US" sz="2700" dirty="0"/>
          </a:p>
        </p:txBody>
      </p:sp>
      <p:sp>
        <p:nvSpPr>
          <p:cNvPr id="56" name="Text 43"/>
          <p:cNvSpPr txBox="1"/>
          <p:nvPr/>
        </p:nvSpPr>
        <p:spPr>
          <a:xfrm>
            <a:off x="10087661" y="362102"/>
            <a:ext cx="1541678"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a:t>
            </a:r>
            <a:endParaRPr lang="en-US" sz="1000" dirty="0"/>
          </a:p>
        </p:txBody>
      </p:sp>
      <p:sp>
        <p:nvSpPr>
          <p:cNvPr id="57" name="Text 44"/>
          <p:cNvSpPr txBox="1"/>
          <p:nvPr/>
        </p:nvSpPr>
        <p:spPr>
          <a:xfrm>
            <a:off x="10087661" y="552298"/>
            <a:ext cx="1541678"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Tailoring Concepts</a:t>
            </a:r>
            <a:endParaRPr lang="en-US" sz="1200" dirty="0"/>
          </a:p>
        </p:txBody>
      </p:sp>
      <p:sp>
        <p:nvSpPr>
          <p:cNvPr id="58" name="Shape 45"/>
          <p:cNvSpPr/>
          <p:nvPr/>
        </p:nvSpPr>
        <p:spPr>
          <a:xfrm>
            <a:off x="0" y="6915607"/>
            <a:ext cx="12191695" cy="200254"/>
          </a:xfrm>
          <a:prstGeom prst="rect">
            <a:avLst/>
          </a:prstGeom>
          <a:solidFill>
            <a:srgbClr val="F1F5F9"/>
          </a:solidFill>
          <a:ln/>
        </p:spPr>
      </p:sp>
      <p:sp>
        <p:nvSpPr>
          <p:cNvPr id="59" name="Shape 46"/>
          <p:cNvSpPr/>
          <p:nvPr/>
        </p:nvSpPr>
        <p:spPr>
          <a:xfrm>
            <a:off x="0" y="6915607"/>
            <a:ext cx="12191695" cy="9144"/>
          </a:xfrm>
          <a:prstGeom prst="rect">
            <a:avLst/>
          </a:prstGeom>
          <a:solidFill>
            <a:srgbClr val="E2E8F0"/>
          </a:solidFill>
          <a:ln w="12700">
            <a:solidFill>
              <a:srgbClr val="E2E8F0">
                <a:alpha val="0"/>
              </a:srgbClr>
            </a:solidFill>
            <a:prstDash val="solid"/>
          </a:ln>
        </p:spPr>
      </p:sp>
      <p:sp>
        <p:nvSpPr>
          <p:cNvPr id="60" name="Text 47"/>
          <p:cNvSpPr txBox="1"/>
          <p:nvPr/>
        </p:nvSpPr>
        <p:spPr>
          <a:xfrm>
            <a:off x="571500" y="692475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8"/>
          <p:cNvSpPr txBox="1"/>
          <p:nvPr/>
        </p:nvSpPr>
        <p:spPr>
          <a:xfrm>
            <a:off x="11177626" y="692475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32</a:t>
            </a:r>
            <a:endParaRPr lang="en-US" sz="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2462479"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Selection &amp; Tailoring</a:t>
            </a:r>
            <a:endParaRPr lang="en-US" sz="900" dirty="0"/>
          </a:p>
        </p:txBody>
      </p:sp>
      <p:sp>
        <p:nvSpPr>
          <p:cNvPr id="8" name="Text 5"/>
          <p:cNvSpPr txBox="1"/>
          <p:nvPr/>
        </p:nvSpPr>
        <p:spPr>
          <a:xfrm>
            <a:off x="571500" y="476402"/>
            <a:ext cx="260055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Overlays</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338328"/>
            <a:ext cx="514807" cy="457200"/>
          </a:xfrm>
          <a:prstGeom prst="rect">
            <a:avLst/>
          </a:prstGeom>
        </p:spPr>
      </p:pic>
      <p:pic>
        <p:nvPicPr>
          <p:cNvPr id="10" name="Image 2" descr="preencoded.png">    </p:cNvPr>
          <p:cNvPicPr>
            <a:picLocks noChangeAspect="1"/>
          </p:cNvPicPr>
          <p:nvPr/>
        </p:nvPicPr>
        <p:blipFill>
          <a:blip r:embed="rId3"/>
          <a:srcRect l="-1" r="-1" t="0" b="0"/>
          <a:stretch/>
        </p:blipFill>
        <p:spPr>
          <a:xfrm>
            <a:off x="0" y="1143000"/>
            <a:ext cx="12191695" cy="7162495"/>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45" b="-45"/>
          <a:stretch/>
        </p:blipFill>
        <p:spPr>
          <a:xfrm>
            <a:off x="571500" y="1676095"/>
            <a:ext cx="256946" cy="228600"/>
          </a:xfrm>
          <a:prstGeom prst="rect">
            <a:avLst/>
          </a:prstGeom>
        </p:spPr>
      </p:pic>
      <p:sp>
        <p:nvSpPr>
          <p:cNvPr id="13" name="Text 7"/>
          <p:cNvSpPr txBox="1"/>
          <p:nvPr/>
        </p:nvSpPr>
        <p:spPr>
          <a:xfrm>
            <a:off x="942746" y="1619402"/>
            <a:ext cx="2457907"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Concept &amp; Definition</a:t>
            </a:r>
            <a:endParaRPr lang="en-US" sz="1800" dirty="0"/>
          </a:p>
        </p:txBody>
      </p:sp>
      <p:pic>
        <p:nvPicPr>
          <p:cNvPr id="14" name="Image 4" descr="preencoded.png">    </p:cNvPr>
          <p:cNvPicPr>
            <a:picLocks noChangeAspect="1"/>
          </p:cNvPicPr>
          <p:nvPr/>
        </p:nvPicPr>
        <p:blipFill>
          <a:blip r:embed="rId5"/>
          <a:srcRect l="0" r="0" t="-8" b="-8"/>
          <a:stretch/>
        </p:blipFill>
        <p:spPr>
          <a:xfrm>
            <a:off x="571500" y="2324405"/>
            <a:ext cx="5238598" cy="1436522"/>
          </a:xfrm>
          <a:prstGeom prst="rect">
            <a:avLst/>
          </a:prstGeom>
        </p:spPr>
      </p:pic>
      <p:sp>
        <p:nvSpPr>
          <p:cNvPr id="15" name="Text 8"/>
          <p:cNvSpPr txBox="1"/>
          <p:nvPr/>
        </p:nvSpPr>
        <p:spPr>
          <a:xfrm>
            <a:off x="1105510" y="2553005"/>
            <a:ext cx="459120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What is an Overlay?</a:t>
            </a:r>
            <a:endParaRPr lang="en-US" sz="1300" dirty="0"/>
          </a:p>
        </p:txBody>
      </p:sp>
      <p:pic>
        <p:nvPicPr>
          <p:cNvPr id="16" name="Image 5" descr="preencoded.png">    </p:cNvPr>
          <p:cNvPicPr>
            <a:picLocks noChangeAspect="1"/>
          </p:cNvPicPr>
          <p:nvPr/>
        </p:nvPicPr>
        <p:blipFill>
          <a:blip r:embed="rId6"/>
          <a:srcRect l="0" r="0" t="-842" b="-842"/>
          <a:stretch/>
        </p:blipFill>
        <p:spPr>
          <a:xfrm>
            <a:off x="838505" y="2592324"/>
            <a:ext cx="190195" cy="171907"/>
          </a:xfrm>
          <a:prstGeom prst="rect">
            <a:avLst/>
          </a:prstGeom>
        </p:spPr>
      </p:pic>
      <p:sp>
        <p:nvSpPr>
          <p:cNvPr id="17" name="Text 9"/>
          <p:cNvSpPr txBox="1"/>
          <p:nvPr/>
        </p:nvSpPr>
        <p:spPr>
          <a:xfrm>
            <a:off x="838505"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 specification of security controls, control enhancements, organization-defined parameters (ODPs), and supplemental guidance intended to complement the security control baselines.</a:t>
            </a:r>
            <a:endParaRPr lang="en-US" sz="1100" dirty="0"/>
          </a:p>
        </p:txBody>
      </p:sp>
      <p:sp>
        <p:nvSpPr>
          <p:cNvPr id="18" name="Shape 10"/>
          <p:cNvSpPr/>
          <p:nvPr/>
        </p:nvSpPr>
        <p:spPr>
          <a:xfrm>
            <a:off x="571500" y="3988613"/>
            <a:ext cx="5238598" cy="3847795"/>
          </a:xfrm>
          <a:prstGeom prst="roundRect">
            <a:avLst>
              <a:gd name="adj" fmla="val 471"/>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0" b="0"/>
          <a:stretch/>
        </p:blipFill>
        <p:spPr>
          <a:xfrm>
            <a:off x="809244" y="4265676"/>
            <a:ext cx="123444" cy="123444"/>
          </a:xfrm>
          <a:prstGeom prst="rect">
            <a:avLst/>
          </a:prstGeom>
        </p:spPr>
      </p:pic>
      <p:sp>
        <p:nvSpPr>
          <p:cNvPr id="20" name="Text 11"/>
          <p:cNvSpPr txBox="1"/>
          <p:nvPr/>
        </p:nvSpPr>
        <p:spPr>
          <a:xfrm>
            <a:off x="1047902" y="42272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Purpose</a:t>
            </a:r>
            <a:endParaRPr lang="en-US" sz="1200" dirty="0"/>
          </a:p>
        </p:txBody>
      </p:sp>
      <p:sp>
        <p:nvSpPr>
          <p:cNvPr id="21" name="Text 12"/>
          <p:cNvSpPr txBox="1"/>
          <p:nvPr/>
        </p:nvSpPr>
        <p:spPr>
          <a:xfrm>
            <a:off x="1047902" y="44942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To address specific community of interest needs, technologies, or environments of operation.</a:t>
            </a:r>
            <a:endParaRPr lang="en-US" sz="1000" dirty="0"/>
          </a:p>
        </p:txBody>
      </p:sp>
      <p:pic>
        <p:nvPicPr>
          <p:cNvPr id="22" name="Image 7" descr="preencoded.png">    </p:cNvPr>
          <p:cNvPicPr>
            <a:picLocks noChangeAspect="1"/>
          </p:cNvPicPr>
          <p:nvPr/>
        </p:nvPicPr>
        <p:blipFill>
          <a:blip r:embed="rId8"/>
          <a:srcRect l="0" r="0" t="0" b="0"/>
          <a:stretch/>
        </p:blipFill>
        <p:spPr>
          <a:xfrm>
            <a:off x="809244" y="5065776"/>
            <a:ext cx="123444" cy="123444"/>
          </a:xfrm>
          <a:prstGeom prst="rect">
            <a:avLst/>
          </a:prstGeom>
        </p:spPr>
      </p:pic>
      <p:sp>
        <p:nvSpPr>
          <p:cNvPr id="23" name="Text 13"/>
          <p:cNvSpPr txBox="1"/>
          <p:nvPr/>
        </p:nvSpPr>
        <p:spPr>
          <a:xfrm>
            <a:off x="1047902" y="50273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Types of Modifications</a:t>
            </a:r>
            <a:endParaRPr lang="en-US" sz="1200" dirty="0"/>
          </a:p>
        </p:txBody>
      </p:sp>
      <p:sp>
        <p:nvSpPr>
          <p:cNvPr id="24" name="Text 14"/>
          <p:cNvSpPr txBox="1"/>
          <p:nvPr/>
        </p:nvSpPr>
        <p:spPr>
          <a:xfrm>
            <a:off x="1047902" y="52943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Overlays can add controls (extend), remove controls (tailor out), or specify parameters (refine) for the specialized context.</a:t>
            </a:r>
            <a:endParaRPr lang="en-US" sz="1000" dirty="0"/>
          </a:p>
        </p:txBody>
      </p:sp>
      <p:pic>
        <p:nvPicPr>
          <p:cNvPr id="25" name="Image 8" descr="preencoded.png">    </p:cNvPr>
          <p:cNvPicPr>
            <a:picLocks noChangeAspect="1"/>
          </p:cNvPicPr>
          <p:nvPr/>
        </p:nvPicPr>
        <p:blipFill>
          <a:blip r:embed="rId9"/>
          <a:srcRect l="0" r="0" t="0" b="0"/>
          <a:stretch/>
        </p:blipFill>
        <p:spPr>
          <a:xfrm>
            <a:off x="809244" y="5865876"/>
            <a:ext cx="123444" cy="123444"/>
          </a:xfrm>
          <a:prstGeom prst="rect">
            <a:avLst/>
          </a:prstGeom>
        </p:spPr>
      </p:pic>
      <p:sp>
        <p:nvSpPr>
          <p:cNvPr id="26" name="Text 15"/>
          <p:cNvSpPr txBox="1"/>
          <p:nvPr/>
        </p:nvSpPr>
        <p:spPr>
          <a:xfrm>
            <a:off x="1047902" y="58274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Acceleration</a:t>
            </a:r>
            <a:endParaRPr lang="en-US" sz="1200" dirty="0"/>
          </a:p>
        </p:txBody>
      </p:sp>
      <p:sp>
        <p:nvSpPr>
          <p:cNvPr id="27" name="Text 16"/>
          <p:cNvSpPr txBox="1"/>
          <p:nvPr/>
        </p:nvSpPr>
        <p:spPr>
          <a:xfrm>
            <a:off x="1047902" y="60944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Significantly speeds up the tailoring process by applying a pre-defined, community-vetted set of tailoring decisions.</a:t>
            </a:r>
            <a:endParaRPr lang="en-US" sz="1000" dirty="0"/>
          </a:p>
        </p:txBody>
      </p:sp>
      <p:sp>
        <p:nvSpPr>
          <p:cNvPr id="28" name="Shape 17"/>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9" name="Image 9" descr="preencoded.png">    </p:cNvPr>
          <p:cNvPicPr>
            <a:picLocks noChangeAspect="1"/>
          </p:cNvPicPr>
          <p:nvPr/>
        </p:nvPicPr>
        <p:blipFill>
          <a:blip r:embed="rId10"/>
          <a:srcRect l="0" r="0" t="-45" b="-45"/>
          <a:stretch/>
        </p:blipFill>
        <p:spPr>
          <a:xfrm>
            <a:off x="6381598" y="1676095"/>
            <a:ext cx="256946" cy="228600"/>
          </a:xfrm>
          <a:prstGeom prst="rect">
            <a:avLst/>
          </a:prstGeom>
        </p:spPr>
      </p:pic>
      <p:sp>
        <p:nvSpPr>
          <p:cNvPr id="30" name="Text 18"/>
          <p:cNvSpPr txBox="1"/>
          <p:nvPr/>
        </p:nvSpPr>
        <p:spPr>
          <a:xfrm>
            <a:off x="6752844" y="1619402"/>
            <a:ext cx="2772461"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Examples &amp; Application</a:t>
            </a:r>
            <a:endParaRPr lang="en-US" sz="1800" dirty="0"/>
          </a:p>
        </p:txBody>
      </p:sp>
      <p:pic>
        <p:nvPicPr>
          <p:cNvPr id="31" name="Image 10" descr="preencoded.png">    </p:cNvPr>
          <p:cNvPicPr>
            <a:picLocks noChangeAspect="1"/>
          </p:cNvPicPr>
          <p:nvPr/>
        </p:nvPicPr>
        <p:blipFill>
          <a:blip r:embed="rId11"/>
          <a:srcRect l="-11" r="-11" t="0" b="0"/>
          <a:stretch/>
        </p:blipFill>
        <p:spPr>
          <a:xfrm>
            <a:off x="6381598" y="2324405"/>
            <a:ext cx="5238598" cy="1218895"/>
          </a:xfrm>
          <a:prstGeom prst="rect">
            <a:avLst/>
          </a:prstGeom>
        </p:spPr>
      </p:pic>
      <p:sp>
        <p:nvSpPr>
          <p:cNvPr id="32" name="Text 19"/>
          <p:cNvSpPr txBox="1"/>
          <p:nvPr/>
        </p:nvSpPr>
        <p:spPr>
          <a:xfrm>
            <a:off x="6915607" y="2553005"/>
            <a:ext cx="459120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Common Overlays</a:t>
            </a:r>
            <a:endParaRPr lang="en-US" sz="1300" dirty="0"/>
          </a:p>
        </p:txBody>
      </p:sp>
      <p:pic>
        <p:nvPicPr>
          <p:cNvPr id="33" name="Image 11" descr="preencoded.png">    </p:cNvPr>
          <p:cNvPicPr>
            <a:picLocks noChangeAspect="1"/>
          </p:cNvPicPr>
          <p:nvPr/>
        </p:nvPicPr>
        <p:blipFill>
          <a:blip r:embed="rId12"/>
          <a:srcRect l="0" r="0" t="-842" b="-842"/>
          <a:stretch/>
        </p:blipFill>
        <p:spPr>
          <a:xfrm>
            <a:off x="6648602" y="2592324"/>
            <a:ext cx="190195" cy="171907"/>
          </a:xfrm>
          <a:prstGeom prst="rect">
            <a:avLst/>
          </a:prstGeom>
        </p:spPr>
      </p:pic>
      <p:sp>
        <p:nvSpPr>
          <p:cNvPr id="34" name="Text 20"/>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Key examples include FedRAMP (Cloud), CNSSI 1253 (National Security), and ICS (Industrial Control Systems) overlays.</a:t>
            </a:r>
            <a:endParaRPr lang="en-US" sz="1100" dirty="0"/>
          </a:p>
        </p:txBody>
      </p:sp>
      <p:sp>
        <p:nvSpPr>
          <p:cNvPr id="35" name="Shape 21"/>
          <p:cNvSpPr/>
          <p:nvPr/>
        </p:nvSpPr>
        <p:spPr>
          <a:xfrm>
            <a:off x="6381598" y="3771900"/>
            <a:ext cx="5238598" cy="4058107"/>
          </a:xfrm>
          <a:prstGeom prst="roundRect">
            <a:avLst>
              <a:gd name="adj" fmla="val 423"/>
            </a:avLst>
          </a:prstGeom>
          <a:solidFill>
            <a:srgbClr val="F9FAFB"/>
          </a:solidFill>
          <a:ln w="12700">
            <a:solidFill>
              <a:srgbClr val="E5E7EB"/>
            </a:solidFill>
            <a:prstDash val="solid"/>
          </a:ln>
        </p:spPr>
      </p:sp>
      <p:pic>
        <p:nvPicPr>
          <p:cNvPr id="36" name="Image 12" descr="preencoded.png">    </p:cNvPr>
          <p:cNvPicPr>
            <a:picLocks noChangeAspect="1"/>
          </p:cNvPicPr>
          <p:nvPr/>
        </p:nvPicPr>
        <p:blipFill>
          <a:blip r:embed="rId13"/>
          <a:srcRect l="0" r="0" t="-524" b="-524"/>
          <a:stretch/>
        </p:blipFill>
        <p:spPr>
          <a:xfrm>
            <a:off x="6620256" y="4048049"/>
            <a:ext cx="152705" cy="123444"/>
          </a:xfrm>
          <a:prstGeom prst="rect">
            <a:avLst/>
          </a:prstGeom>
        </p:spPr>
      </p:pic>
      <p:sp>
        <p:nvSpPr>
          <p:cNvPr id="37" name="Text 22"/>
          <p:cNvSpPr txBox="1"/>
          <p:nvPr/>
        </p:nvSpPr>
        <p:spPr>
          <a:xfrm>
            <a:off x="6886346" y="4009644"/>
            <a:ext cx="46104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FedRAMP Overlay</a:t>
            </a:r>
            <a:endParaRPr lang="en-US" sz="1200" dirty="0"/>
          </a:p>
        </p:txBody>
      </p:sp>
      <p:sp>
        <p:nvSpPr>
          <p:cNvPr id="38" name="Text 23"/>
          <p:cNvSpPr txBox="1"/>
          <p:nvPr/>
        </p:nvSpPr>
        <p:spPr>
          <a:xfrm>
            <a:off x="6886346" y="4276649"/>
            <a:ext cx="45720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Standardizes controls for cloud service providers. Adds specific parameters for continuous monitoring and incident response.</a:t>
            </a:r>
            <a:endParaRPr lang="en-US" sz="1000" dirty="0"/>
          </a:p>
        </p:txBody>
      </p:sp>
      <p:pic>
        <p:nvPicPr>
          <p:cNvPr id="39" name="Image 13" descr="preencoded.png">    </p:cNvPr>
          <p:cNvPicPr>
            <a:picLocks noChangeAspect="1"/>
          </p:cNvPicPr>
          <p:nvPr/>
        </p:nvPicPr>
        <p:blipFill>
          <a:blip r:embed="rId14"/>
          <a:srcRect l="0" r="0" t="-524" b="-524"/>
          <a:stretch/>
        </p:blipFill>
        <p:spPr>
          <a:xfrm>
            <a:off x="6620256" y="4848149"/>
            <a:ext cx="152705" cy="123444"/>
          </a:xfrm>
          <a:prstGeom prst="rect">
            <a:avLst/>
          </a:prstGeom>
        </p:spPr>
      </p:pic>
      <p:sp>
        <p:nvSpPr>
          <p:cNvPr id="40" name="Text 24"/>
          <p:cNvSpPr txBox="1"/>
          <p:nvPr/>
        </p:nvSpPr>
        <p:spPr>
          <a:xfrm>
            <a:off x="6886346" y="4809744"/>
            <a:ext cx="46104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ICS Overlay (SP 800-82)</a:t>
            </a:r>
            <a:endParaRPr lang="en-US" sz="1200" dirty="0"/>
          </a:p>
        </p:txBody>
      </p:sp>
      <p:sp>
        <p:nvSpPr>
          <p:cNvPr id="41" name="Text 25"/>
          <p:cNvSpPr txBox="1"/>
          <p:nvPr/>
        </p:nvSpPr>
        <p:spPr>
          <a:xfrm>
            <a:off x="6886346" y="5076749"/>
            <a:ext cx="45720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Tailors controls for OT environments where availability and safety are paramount (e.g., relaxing lockout policies).</a:t>
            </a:r>
            <a:endParaRPr lang="en-US" sz="1000" dirty="0"/>
          </a:p>
        </p:txBody>
      </p:sp>
      <p:sp>
        <p:nvSpPr>
          <p:cNvPr id="42" name="Shape 26"/>
          <p:cNvSpPr/>
          <p:nvPr/>
        </p:nvSpPr>
        <p:spPr>
          <a:xfrm>
            <a:off x="6620256" y="5609844"/>
            <a:ext cx="4762195" cy="1981505"/>
          </a:xfrm>
          <a:prstGeom prst="roundRect">
            <a:avLst>
              <a:gd name="adj" fmla="val 1775"/>
            </a:avLst>
          </a:prstGeom>
          <a:solidFill>
            <a:srgbClr val="EFF6FF"/>
          </a:solidFill>
          <a:ln w="12700">
            <a:solidFill>
              <a:srgbClr val="3B82F6"/>
            </a:solidFill>
            <a:prstDash val="solid"/>
          </a:ln>
        </p:spPr>
      </p:sp>
      <p:sp>
        <p:nvSpPr>
          <p:cNvPr id="43" name="Text 27"/>
          <p:cNvSpPr txBox="1"/>
          <p:nvPr/>
        </p:nvSpPr>
        <p:spPr>
          <a:xfrm>
            <a:off x="6762902" y="5810098"/>
            <a:ext cx="4476902" cy="152705"/>
          </a:xfrm>
          <a:prstGeom prst="rect">
            <a:avLst/>
          </a:prstGeom>
          <a:noFill/>
          <a:ln/>
        </p:spPr>
        <p:txBody>
          <a:bodyPr wrap="square" lIns="0" tIns="0" rIns="0" bIns="0" rtlCol="0" anchor="ctr"/>
          <a:lstStyle/>
          <a:p>
            <a:pPr algn="ctr" indent="0" marL="0">
              <a:buNone/>
            </a:pPr>
            <a:r>
              <a:rPr lang="en-US" sz="900" b="1" dirty="0">
                <a:solidFill>
                  <a:srgbClr val="6B7280"/>
                </a:solidFill>
                <a:latin typeface="Roboto" pitchFamily="34" charset="0"/>
                <a:ea typeface="Roboto" pitchFamily="34" charset="-122"/>
                <a:cs typeface="Roboto" pitchFamily="34" charset="-120"/>
              </a:rPr>
              <a:t>Tailoring Stack</a:t>
            </a:r>
            <a:endParaRPr lang="en-US" sz="900" dirty="0"/>
          </a:p>
        </p:txBody>
      </p:sp>
      <p:sp>
        <p:nvSpPr>
          <p:cNvPr id="44" name="Text 28"/>
          <p:cNvSpPr txBox="1"/>
          <p:nvPr/>
        </p:nvSpPr>
        <p:spPr>
          <a:xfrm>
            <a:off x="6999732" y="6038698"/>
            <a:ext cx="4010558" cy="381305"/>
          </a:xfrm>
          <a:prstGeom prst="rect">
            <a:avLst/>
          </a:prstGeom>
          <a:solidFill>
            <a:srgbClr val="DBEAFE"/>
          </a:solidFill>
          <a:ln w="12700">
            <a:solidFill>
              <a:srgbClr val="93C5FD"/>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Overlay (Specialized Needs)</a:t>
            </a:r>
            <a:endParaRPr lang="en-US" sz="1000" dirty="0"/>
          </a:p>
        </p:txBody>
      </p:sp>
      <p:pic>
        <p:nvPicPr>
          <p:cNvPr id="45" name="Image 14" descr="preencoded.png">    </p:cNvPr>
          <p:cNvPicPr>
            <a:picLocks noChangeAspect="1"/>
          </p:cNvPicPr>
          <p:nvPr/>
        </p:nvPicPr>
        <p:blipFill>
          <a:blip r:embed="rId15"/>
          <a:srcRect l="-2512" r="-2512" t="0" b="0"/>
          <a:stretch/>
        </p:blipFill>
        <p:spPr>
          <a:xfrm>
            <a:off x="8948318" y="6541618"/>
            <a:ext cx="105156" cy="133502"/>
          </a:xfrm>
          <a:prstGeom prst="rect">
            <a:avLst/>
          </a:prstGeom>
        </p:spPr>
      </p:pic>
      <p:sp>
        <p:nvSpPr>
          <p:cNvPr id="46" name="Text 29"/>
          <p:cNvSpPr txBox="1"/>
          <p:nvPr/>
        </p:nvSpPr>
        <p:spPr>
          <a:xfrm>
            <a:off x="6782105" y="6762902"/>
            <a:ext cx="4439412" cy="381305"/>
          </a:xfrm>
          <a:prstGeom prst="rect">
            <a:avLst/>
          </a:prstGeom>
          <a:solidFill>
            <a:srgbClr val="E2E8F0"/>
          </a:solidFill>
          <a:ln w="12700">
            <a:solidFill>
              <a:srgbClr val="CBD5E1"/>
            </a:solidFill>
          </a:ln>
        </p:spPr>
        <p:txBody>
          <a:bodyPr wrap="square" lIns="0" tIns="0" rIns="0" bIns="0" rtlCol="0" anchor="ctr"/>
          <a:lstStyle/>
          <a:p>
            <a:pPr algn="ctr" indent="0" marL="0">
              <a:buNone/>
            </a:pPr>
            <a:r>
              <a:rPr lang="en-US" sz="1000" b="1" dirty="0">
                <a:solidFill>
                  <a:srgbClr val="475569"/>
                </a:solidFill>
                <a:latin typeface="Roboto" pitchFamily="34" charset="0"/>
                <a:ea typeface="Roboto" pitchFamily="34" charset="-122"/>
                <a:cs typeface="Roboto" pitchFamily="34" charset="-120"/>
              </a:rPr>
              <a:t>Initial Baseline (Low/Mod/High)</a:t>
            </a:r>
            <a:endParaRPr lang="en-US" sz="1000" dirty="0"/>
          </a:p>
        </p:txBody>
      </p:sp>
      <p:sp>
        <p:nvSpPr>
          <p:cNvPr id="47" name="Text 30"/>
          <p:cNvSpPr txBox="1"/>
          <p:nvPr/>
        </p:nvSpPr>
        <p:spPr>
          <a:xfrm>
            <a:off x="6762902" y="7239305"/>
            <a:ext cx="4476902" cy="152705"/>
          </a:xfrm>
          <a:prstGeom prst="rect">
            <a:avLst/>
          </a:prstGeom>
          <a:noFill/>
          <a:ln/>
        </p:spPr>
        <p:txBody>
          <a:bodyPr wrap="square" lIns="0" tIns="0" rIns="0" bIns="0" rtlCol="0" anchor="ctr"/>
          <a:lstStyle/>
          <a:p>
            <a:pPr algn="ctr" indent="0" marL="0">
              <a:buNone/>
            </a:pPr>
            <a:r>
              <a:rPr lang="en-US" sz="900" dirty="0">
                <a:solidFill>
                  <a:srgbClr val="6B7280"/>
                </a:solidFill>
                <a:latin typeface="Roboto" pitchFamily="34" charset="0"/>
                <a:ea typeface="Roboto" pitchFamily="34" charset="-122"/>
                <a:cs typeface="Roboto" pitchFamily="34" charset="-120"/>
              </a:rPr>
              <a:t>The overlay sits "on top" of the baseline to modify it.</a:t>
            </a:r>
            <a:endParaRPr lang="en-US" sz="900" dirty="0"/>
          </a:p>
        </p:txBody>
      </p:sp>
      <p:sp>
        <p:nvSpPr>
          <p:cNvPr id="48" name="Shape 31"/>
          <p:cNvSpPr/>
          <p:nvPr/>
        </p:nvSpPr>
        <p:spPr>
          <a:xfrm>
            <a:off x="0" y="8305495"/>
            <a:ext cx="12191695" cy="200254"/>
          </a:xfrm>
          <a:prstGeom prst="rect">
            <a:avLst/>
          </a:prstGeom>
          <a:solidFill>
            <a:srgbClr val="F1F5F9"/>
          </a:solidFill>
          <a:ln/>
        </p:spPr>
      </p:sp>
      <p:sp>
        <p:nvSpPr>
          <p:cNvPr id="49" name="Shape 32"/>
          <p:cNvSpPr/>
          <p:nvPr/>
        </p:nvSpPr>
        <p:spPr>
          <a:xfrm>
            <a:off x="0" y="8305495"/>
            <a:ext cx="12191695" cy="9144"/>
          </a:xfrm>
          <a:prstGeom prst="rect">
            <a:avLst/>
          </a:prstGeom>
          <a:solidFill>
            <a:srgbClr val="E2E8F0"/>
          </a:solidFill>
          <a:ln w="12700">
            <a:solidFill>
              <a:srgbClr val="E2E8F0">
                <a:alpha val="0"/>
              </a:srgbClr>
            </a:solidFill>
            <a:prstDash val="solid"/>
          </a:ln>
        </p:spPr>
      </p:sp>
      <p:sp>
        <p:nvSpPr>
          <p:cNvPr id="50" name="Text 33"/>
          <p:cNvSpPr txBox="1"/>
          <p:nvPr/>
        </p:nvSpPr>
        <p:spPr>
          <a:xfrm>
            <a:off x="571500" y="831555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1" name="Text 34"/>
          <p:cNvSpPr txBox="1"/>
          <p:nvPr/>
        </p:nvSpPr>
        <p:spPr>
          <a:xfrm>
            <a:off x="11177626" y="831555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33</a:t>
            </a:r>
            <a:endParaRPr 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177942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Selection &amp; Tailoring</a:t>
            </a:r>
            <a:endParaRPr lang="en-US" sz="900" dirty="0"/>
          </a:p>
        </p:txBody>
      </p:sp>
      <p:sp>
        <p:nvSpPr>
          <p:cNvPr id="8" name="Text 5"/>
          <p:cNvSpPr txBox="1"/>
          <p:nvPr/>
        </p:nvSpPr>
        <p:spPr>
          <a:xfrm>
            <a:off x="571500" y="476402"/>
            <a:ext cx="486826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Scoping Considerations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0" r="0" t="-1" b="-1"/>
          <a:stretch/>
        </p:blipFill>
        <p:spPr>
          <a:xfrm>
            <a:off x="0" y="1143000"/>
            <a:ext cx="12191695" cy="5829300"/>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45" b="-45"/>
          <a:stretch/>
        </p:blipFill>
        <p:spPr>
          <a:xfrm>
            <a:off x="571500" y="1676095"/>
            <a:ext cx="256946" cy="228600"/>
          </a:xfrm>
          <a:prstGeom prst="rect">
            <a:avLst/>
          </a:prstGeom>
        </p:spPr>
      </p:pic>
      <p:sp>
        <p:nvSpPr>
          <p:cNvPr id="13" name="Text 7"/>
          <p:cNvSpPr txBox="1"/>
          <p:nvPr/>
        </p:nvSpPr>
        <p:spPr>
          <a:xfrm>
            <a:off x="942746" y="1619402"/>
            <a:ext cx="3105302"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Architecture &amp; Technology</a:t>
            </a:r>
            <a:endParaRPr lang="en-US" sz="1800" dirty="0"/>
          </a:p>
        </p:txBody>
      </p:sp>
      <p:pic>
        <p:nvPicPr>
          <p:cNvPr id="14" name="Image 4" descr="preencoded.png">    </p:cNvPr>
          <p:cNvPicPr>
            <a:picLocks noChangeAspect="1"/>
          </p:cNvPicPr>
          <p:nvPr/>
        </p:nvPicPr>
        <p:blipFill>
          <a:blip r:embed="rId5"/>
          <a:srcRect l="-11" r="-11" t="0" b="0"/>
          <a:stretch/>
        </p:blipFill>
        <p:spPr>
          <a:xfrm>
            <a:off x="571500" y="2324405"/>
            <a:ext cx="5238598" cy="1218895"/>
          </a:xfrm>
          <a:prstGeom prst="rect">
            <a:avLst/>
          </a:prstGeom>
        </p:spPr>
      </p:pic>
      <p:sp>
        <p:nvSpPr>
          <p:cNvPr id="15" name="Text 8"/>
          <p:cNvSpPr txBox="1"/>
          <p:nvPr/>
        </p:nvSpPr>
        <p:spPr>
          <a:xfrm>
            <a:off x="1105510" y="2553005"/>
            <a:ext cx="459120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Technological Context</a:t>
            </a:r>
            <a:endParaRPr lang="en-US" sz="1300" dirty="0"/>
          </a:p>
        </p:txBody>
      </p:sp>
      <p:pic>
        <p:nvPicPr>
          <p:cNvPr id="16" name="Image 5" descr="preencoded.png">    </p:cNvPr>
          <p:cNvPicPr>
            <a:picLocks noChangeAspect="1"/>
          </p:cNvPicPr>
          <p:nvPr/>
        </p:nvPicPr>
        <p:blipFill>
          <a:blip r:embed="rId6"/>
          <a:srcRect l="0" r="0" t="-842" b="-842"/>
          <a:stretch/>
        </p:blipFill>
        <p:spPr>
          <a:xfrm>
            <a:off x="838505" y="2592324"/>
            <a:ext cx="190195" cy="171907"/>
          </a:xfrm>
          <a:prstGeom prst="rect">
            <a:avLst/>
          </a:prstGeom>
        </p:spPr>
      </p:pic>
      <p:sp>
        <p:nvSpPr>
          <p:cNvPr id="17" name="Text 9"/>
          <p:cNvSpPr txBox="1"/>
          <p:nvPr/>
        </p:nvSpPr>
        <p:spPr>
          <a:xfrm>
            <a:off x="838505"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Scoping allows tailoring controls based on specific technology stacks and architectural patterns, ensuring relevance and efficiency.</a:t>
            </a:r>
            <a:endParaRPr lang="en-US" sz="1100" dirty="0"/>
          </a:p>
        </p:txBody>
      </p:sp>
      <p:sp>
        <p:nvSpPr>
          <p:cNvPr id="18" name="Shape 10"/>
          <p:cNvSpPr/>
          <p:nvPr/>
        </p:nvSpPr>
        <p:spPr>
          <a:xfrm>
            <a:off x="571500" y="3771900"/>
            <a:ext cx="5238598" cy="2723998"/>
          </a:xfrm>
          <a:prstGeom prst="roundRect">
            <a:avLst>
              <a:gd name="adj" fmla="val 939"/>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0" b="0"/>
          <a:stretch/>
        </p:blipFill>
        <p:spPr>
          <a:xfrm>
            <a:off x="809244" y="4048049"/>
            <a:ext cx="123444" cy="123444"/>
          </a:xfrm>
          <a:prstGeom prst="rect">
            <a:avLst/>
          </a:prstGeom>
        </p:spPr>
      </p:pic>
      <p:sp>
        <p:nvSpPr>
          <p:cNvPr id="20" name="Text 11"/>
          <p:cNvSpPr txBox="1"/>
          <p:nvPr/>
        </p:nvSpPr>
        <p:spPr>
          <a:xfrm>
            <a:off x="1047902" y="40096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System Architecture</a:t>
            </a:r>
            <a:endParaRPr lang="en-US" sz="1200" dirty="0"/>
          </a:p>
        </p:txBody>
      </p:sp>
      <p:sp>
        <p:nvSpPr>
          <p:cNvPr id="21" name="Text 12"/>
          <p:cNvSpPr txBox="1"/>
          <p:nvPr/>
        </p:nvSpPr>
        <p:spPr>
          <a:xfrm>
            <a:off x="1047902" y="42766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Tailor controls for specific architectures (e.g., microservices vs. monolithic, cloud-native vs. on-premise).</a:t>
            </a:r>
            <a:endParaRPr lang="en-US" sz="1000" dirty="0"/>
          </a:p>
        </p:txBody>
      </p:sp>
      <p:pic>
        <p:nvPicPr>
          <p:cNvPr id="22" name="Image 7" descr="preencoded.png">    </p:cNvPr>
          <p:cNvPicPr>
            <a:picLocks noChangeAspect="1"/>
          </p:cNvPicPr>
          <p:nvPr/>
        </p:nvPicPr>
        <p:blipFill>
          <a:blip r:embed="rId8"/>
          <a:srcRect l="0" r="0" t="0" b="0"/>
          <a:stretch/>
        </p:blipFill>
        <p:spPr>
          <a:xfrm>
            <a:off x="809244" y="4848149"/>
            <a:ext cx="123444" cy="123444"/>
          </a:xfrm>
          <a:prstGeom prst="rect">
            <a:avLst/>
          </a:prstGeom>
        </p:spPr>
      </p:pic>
      <p:sp>
        <p:nvSpPr>
          <p:cNvPr id="23" name="Text 13"/>
          <p:cNvSpPr txBox="1"/>
          <p:nvPr/>
        </p:nvSpPr>
        <p:spPr>
          <a:xfrm>
            <a:off x="1047902" y="48097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Technology Constraints</a:t>
            </a:r>
            <a:endParaRPr lang="en-US" sz="1200" dirty="0"/>
          </a:p>
        </p:txBody>
      </p:sp>
      <p:sp>
        <p:nvSpPr>
          <p:cNvPr id="24" name="Text 14"/>
          <p:cNvSpPr txBox="1"/>
          <p:nvPr/>
        </p:nvSpPr>
        <p:spPr>
          <a:xfrm>
            <a:off x="1047902" y="50767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Consider limitations of legacy systems, embedded devices (IoT/OT), or specific platforms that cannot support certain controls.</a:t>
            </a:r>
            <a:endParaRPr lang="en-US" sz="1000" dirty="0"/>
          </a:p>
        </p:txBody>
      </p:sp>
      <p:pic>
        <p:nvPicPr>
          <p:cNvPr id="25" name="Image 8" descr="preencoded.png">    </p:cNvPr>
          <p:cNvPicPr>
            <a:picLocks noChangeAspect="1"/>
          </p:cNvPicPr>
          <p:nvPr/>
        </p:nvPicPr>
        <p:blipFill>
          <a:blip r:embed="rId9"/>
          <a:srcRect l="0" r="0" t="0" b="0"/>
          <a:stretch/>
        </p:blipFill>
        <p:spPr>
          <a:xfrm>
            <a:off x="809244" y="5648249"/>
            <a:ext cx="123444" cy="123444"/>
          </a:xfrm>
          <a:prstGeom prst="rect">
            <a:avLst/>
          </a:prstGeom>
        </p:spPr>
      </p:pic>
      <p:sp>
        <p:nvSpPr>
          <p:cNvPr id="26" name="Text 15"/>
          <p:cNvSpPr txBox="1"/>
          <p:nvPr/>
        </p:nvSpPr>
        <p:spPr>
          <a:xfrm>
            <a:off x="1047902" y="56098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Interconnections</a:t>
            </a:r>
            <a:endParaRPr lang="en-US" sz="1200" dirty="0"/>
          </a:p>
        </p:txBody>
      </p:sp>
      <p:sp>
        <p:nvSpPr>
          <p:cNvPr id="27" name="Text 16"/>
          <p:cNvSpPr txBox="1"/>
          <p:nvPr/>
        </p:nvSpPr>
        <p:spPr>
          <a:xfrm>
            <a:off x="1047902" y="58768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Evaluate risks from system interconnections and dependencies on external services or shared infrastructure.</a:t>
            </a:r>
            <a:endParaRPr lang="en-US" sz="1000" dirty="0"/>
          </a:p>
        </p:txBody>
      </p:sp>
      <p:sp>
        <p:nvSpPr>
          <p:cNvPr id="28" name="Shape 17"/>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9" name="Image 9" descr="preencoded.png">    </p:cNvPr>
          <p:cNvPicPr>
            <a:picLocks noChangeAspect="1"/>
          </p:cNvPicPr>
          <p:nvPr/>
        </p:nvPicPr>
        <p:blipFill>
          <a:blip r:embed="rId10"/>
          <a:srcRect l="0" r="0" t="0" b="0"/>
          <a:stretch/>
        </p:blipFill>
        <p:spPr>
          <a:xfrm>
            <a:off x="6381598" y="1676095"/>
            <a:ext cx="228600" cy="228600"/>
          </a:xfrm>
          <a:prstGeom prst="rect">
            <a:avLst/>
          </a:prstGeom>
        </p:spPr>
      </p:pic>
      <p:sp>
        <p:nvSpPr>
          <p:cNvPr id="30" name="Text 18"/>
          <p:cNvSpPr txBox="1"/>
          <p:nvPr/>
        </p:nvSpPr>
        <p:spPr>
          <a:xfrm>
            <a:off x="6724498" y="1619402"/>
            <a:ext cx="2791663"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Environment &amp; Mission</a:t>
            </a:r>
            <a:endParaRPr lang="en-US" sz="1800" dirty="0"/>
          </a:p>
        </p:txBody>
      </p:sp>
      <p:pic>
        <p:nvPicPr>
          <p:cNvPr id="31" name="Image 10" descr="preencoded.png">    </p:cNvPr>
          <p:cNvPicPr>
            <a:picLocks noChangeAspect="1"/>
          </p:cNvPicPr>
          <p:nvPr/>
        </p:nvPicPr>
        <p:blipFill>
          <a:blip r:embed="rId11"/>
          <a:srcRect l="-11" r="-11" t="0" b="0"/>
          <a:stretch/>
        </p:blipFill>
        <p:spPr>
          <a:xfrm>
            <a:off x="6381598" y="2324405"/>
            <a:ext cx="5238598" cy="1218895"/>
          </a:xfrm>
          <a:prstGeom prst="rect">
            <a:avLst/>
          </a:prstGeom>
        </p:spPr>
      </p:pic>
      <p:sp>
        <p:nvSpPr>
          <p:cNvPr id="32" name="Text 19"/>
          <p:cNvSpPr txBox="1"/>
          <p:nvPr/>
        </p:nvSpPr>
        <p:spPr>
          <a:xfrm>
            <a:off x="6896405"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Operational Context</a:t>
            </a:r>
            <a:endParaRPr lang="en-US" sz="1300" dirty="0"/>
          </a:p>
        </p:txBody>
      </p:sp>
      <p:pic>
        <p:nvPicPr>
          <p:cNvPr id="33" name="Image 11" descr="preencoded.png">    </p:cNvPr>
          <p:cNvPicPr>
            <a:picLocks noChangeAspect="1"/>
          </p:cNvPicPr>
          <p:nvPr/>
        </p:nvPicPr>
        <p:blipFill>
          <a:blip r:embed="rId12"/>
          <a:srcRect l="0" r="0" t="0" b="0"/>
          <a:stretch/>
        </p:blipFill>
        <p:spPr>
          <a:xfrm>
            <a:off x="6648602" y="2592324"/>
            <a:ext cx="171907" cy="171907"/>
          </a:xfrm>
          <a:prstGeom prst="rect">
            <a:avLst/>
          </a:prstGeom>
        </p:spPr>
      </p:pic>
      <p:sp>
        <p:nvSpPr>
          <p:cNvPr id="34" name="Text 20"/>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Controls must be tailored to address the unique operational environment, threat landscape, and mission criticality of the system.</a:t>
            </a:r>
            <a:endParaRPr lang="en-US" sz="1100" dirty="0"/>
          </a:p>
        </p:txBody>
      </p:sp>
      <p:sp>
        <p:nvSpPr>
          <p:cNvPr id="35" name="Shape 21"/>
          <p:cNvSpPr/>
          <p:nvPr/>
        </p:nvSpPr>
        <p:spPr>
          <a:xfrm>
            <a:off x="6381598" y="3771900"/>
            <a:ext cx="5238598" cy="2723998"/>
          </a:xfrm>
          <a:prstGeom prst="roundRect">
            <a:avLst>
              <a:gd name="adj" fmla="val 939"/>
            </a:avLst>
          </a:prstGeom>
          <a:solidFill>
            <a:srgbClr val="F9FAFB"/>
          </a:solidFill>
          <a:ln w="12700">
            <a:solidFill>
              <a:srgbClr val="E5E7EB"/>
            </a:solidFill>
            <a:prstDash val="solid"/>
          </a:ln>
        </p:spPr>
      </p:sp>
      <p:pic>
        <p:nvPicPr>
          <p:cNvPr id="36" name="Image 12" descr="preencoded.png">    </p:cNvPr>
          <p:cNvPicPr>
            <a:picLocks noChangeAspect="1"/>
          </p:cNvPicPr>
          <p:nvPr/>
        </p:nvPicPr>
        <p:blipFill>
          <a:blip r:embed="rId13"/>
          <a:srcRect l="0" r="0" t="0" b="0"/>
          <a:stretch/>
        </p:blipFill>
        <p:spPr>
          <a:xfrm>
            <a:off x="6620256" y="4048049"/>
            <a:ext cx="123444" cy="123444"/>
          </a:xfrm>
          <a:prstGeom prst="rect">
            <a:avLst/>
          </a:prstGeom>
        </p:spPr>
      </p:pic>
      <p:sp>
        <p:nvSpPr>
          <p:cNvPr id="37" name="Text 22"/>
          <p:cNvSpPr txBox="1"/>
          <p:nvPr/>
        </p:nvSpPr>
        <p:spPr>
          <a:xfrm>
            <a:off x="6858000" y="40096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Threat Environment</a:t>
            </a:r>
            <a:endParaRPr lang="en-US" sz="1200" dirty="0"/>
          </a:p>
        </p:txBody>
      </p:sp>
      <p:sp>
        <p:nvSpPr>
          <p:cNvPr id="38" name="Text 23"/>
          <p:cNvSpPr txBox="1"/>
          <p:nvPr/>
        </p:nvSpPr>
        <p:spPr>
          <a:xfrm>
            <a:off x="6858000" y="42766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Adjust controls based on the specific threat landscape (e.g., high-threat zones, insider threats, advanced persistent threats).</a:t>
            </a:r>
            <a:endParaRPr lang="en-US" sz="1000" dirty="0"/>
          </a:p>
        </p:txBody>
      </p:sp>
      <p:pic>
        <p:nvPicPr>
          <p:cNvPr id="39" name="Image 13" descr="preencoded.png">    </p:cNvPr>
          <p:cNvPicPr>
            <a:picLocks noChangeAspect="1"/>
          </p:cNvPicPr>
          <p:nvPr/>
        </p:nvPicPr>
        <p:blipFill>
          <a:blip r:embed="rId14"/>
          <a:srcRect l="0" r="0" t="0" b="0"/>
          <a:stretch/>
        </p:blipFill>
        <p:spPr>
          <a:xfrm>
            <a:off x="6620256" y="4848149"/>
            <a:ext cx="123444" cy="123444"/>
          </a:xfrm>
          <a:prstGeom prst="rect">
            <a:avLst/>
          </a:prstGeom>
        </p:spPr>
      </p:pic>
      <p:sp>
        <p:nvSpPr>
          <p:cNvPr id="40" name="Text 24"/>
          <p:cNvSpPr txBox="1"/>
          <p:nvPr/>
        </p:nvSpPr>
        <p:spPr>
          <a:xfrm>
            <a:off x="6858000" y="48097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Mission Criticality</a:t>
            </a:r>
            <a:endParaRPr lang="en-US" sz="1200" dirty="0"/>
          </a:p>
        </p:txBody>
      </p:sp>
      <p:sp>
        <p:nvSpPr>
          <p:cNvPr id="41" name="Text 25"/>
          <p:cNvSpPr txBox="1"/>
          <p:nvPr/>
        </p:nvSpPr>
        <p:spPr>
          <a:xfrm>
            <a:off x="6858000" y="50767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Prioritize controls that protect mission-essential functions and high-value assets vital to organizational success.</a:t>
            </a:r>
            <a:endParaRPr lang="en-US" sz="1000" dirty="0"/>
          </a:p>
        </p:txBody>
      </p:sp>
      <p:pic>
        <p:nvPicPr>
          <p:cNvPr id="42" name="Image 14" descr="preencoded.png">    </p:cNvPr>
          <p:cNvPicPr>
            <a:picLocks noChangeAspect="1"/>
          </p:cNvPicPr>
          <p:nvPr/>
        </p:nvPicPr>
        <p:blipFill>
          <a:blip r:embed="rId15"/>
          <a:srcRect l="0" r="0" t="0" b="0"/>
          <a:stretch/>
        </p:blipFill>
        <p:spPr>
          <a:xfrm>
            <a:off x="6620256" y="5648249"/>
            <a:ext cx="123444" cy="123444"/>
          </a:xfrm>
          <a:prstGeom prst="rect">
            <a:avLst/>
          </a:prstGeom>
        </p:spPr>
      </p:pic>
      <p:sp>
        <p:nvSpPr>
          <p:cNvPr id="43" name="Text 26"/>
          <p:cNvSpPr txBox="1"/>
          <p:nvPr/>
        </p:nvSpPr>
        <p:spPr>
          <a:xfrm>
            <a:off x="6858000" y="56098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Physical Environment</a:t>
            </a:r>
            <a:endParaRPr lang="en-US" sz="1200" dirty="0"/>
          </a:p>
        </p:txBody>
      </p:sp>
      <p:sp>
        <p:nvSpPr>
          <p:cNvPr id="44" name="Text 27"/>
          <p:cNvSpPr txBox="1"/>
          <p:nvPr/>
        </p:nvSpPr>
        <p:spPr>
          <a:xfrm>
            <a:off x="6858000" y="58768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Account for physical location factors (e.g., remote facilities, mobile workforce, tactical environments).</a:t>
            </a:r>
            <a:endParaRPr lang="en-US" sz="1000" dirty="0"/>
          </a:p>
        </p:txBody>
      </p:sp>
      <p:sp>
        <p:nvSpPr>
          <p:cNvPr id="45" name="Shape 28"/>
          <p:cNvSpPr/>
          <p:nvPr/>
        </p:nvSpPr>
        <p:spPr>
          <a:xfrm>
            <a:off x="0" y="6972300"/>
            <a:ext cx="12191695" cy="200254"/>
          </a:xfrm>
          <a:prstGeom prst="rect">
            <a:avLst/>
          </a:prstGeom>
          <a:solidFill>
            <a:srgbClr val="F1F5F9"/>
          </a:solidFill>
          <a:ln/>
        </p:spPr>
      </p:sp>
      <p:sp>
        <p:nvSpPr>
          <p:cNvPr id="46" name="Shape 29"/>
          <p:cNvSpPr/>
          <p:nvPr/>
        </p:nvSpPr>
        <p:spPr>
          <a:xfrm>
            <a:off x="0" y="6972300"/>
            <a:ext cx="12191695" cy="9144"/>
          </a:xfrm>
          <a:prstGeom prst="rect">
            <a:avLst/>
          </a:prstGeom>
          <a:solidFill>
            <a:srgbClr val="E2E8F0"/>
          </a:solidFill>
          <a:ln w="12700">
            <a:solidFill>
              <a:srgbClr val="E2E8F0">
                <a:alpha val="0"/>
              </a:srgbClr>
            </a:solidFill>
            <a:prstDash val="solid"/>
          </a:ln>
        </p:spPr>
      </p:sp>
      <p:sp>
        <p:nvSpPr>
          <p:cNvPr id="47" name="Text 30"/>
          <p:cNvSpPr txBox="1"/>
          <p:nvPr/>
        </p:nvSpPr>
        <p:spPr>
          <a:xfrm>
            <a:off x="571500" y="698144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8" name="Text 31"/>
          <p:cNvSpPr txBox="1"/>
          <p:nvPr/>
        </p:nvSpPr>
        <p:spPr>
          <a:xfrm>
            <a:off x="11177626" y="698144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34</a:t>
            </a:r>
            <a:endParaRPr 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54297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5" b="-5"/>
          <a:stretch/>
        </p:blipFill>
        <p:spPr>
          <a:xfrm>
            <a:off x="571500" y="1429207"/>
            <a:ext cx="3492094" cy="4667098"/>
          </a:xfrm>
          <a:prstGeom prst="rect">
            <a:avLst/>
          </a:prstGeom>
        </p:spPr>
      </p:pic>
      <p:sp>
        <p:nvSpPr>
          <p:cNvPr id="6" name="Shape 3"/>
          <p:cNvSpPr/>
          <p:nvPr/>
        </p:nvSpPr>
        <p:spPr>
          <a:xfrm>
            <a:off x="571500" y="2239366"/>
            <a:ext cx="3495751" cy="9144"/>
          </a:xfrm>
          <a:prstGeom prst="rect">
            <a:avLst/>
          </a:prstGeom>
          <a:solidFill>
            <a:srgbClr val="E2E8F0"/>
          </a:solidFill>
          <a:ln w="12700">
            <a:solidFill>
              <a:srgbClr val="E2E8F0">
                <a:alpha val="0"/>
              </a:srgbClr>
            </a:solidFill>
            <a:prstDash val="solid"/>
          </a:ln>
        </p:spPr>
      </p:sp>
      <p:sp>
        <p:nvSpPr>
          <p:cNvPr id="7" name="Shape 4"/>
          <p:cNvSpPr/>
          <p:nvPr/>
        </p:nvSpPr>
        <p:spPr>
          <a:xfrm>
            <a:off x="800100" y="1666951"/>
            <a:ext cx="381305" cy="381305"/>
          </a:xfrm>
          <a:prstGeom prst="ellipse">
            <a:avLst/>
          </a:prstGeom>
          <a:solidFill>
            <a:srgbClr val="EFF6FF"/>
          </a:solidFill>
          <a:ln w="12700">
            <a:solidFill>
              <a:srgbClr val="FFFFFF">
                <a:alpha val="0"/>
              </a:srgbClr>
            </a:solidFill>
            <a:prstDash val="solid"/>
          </a:ln>
        </p:spPr>
      </p:sp>
      <p:pic>
        <p:nvPicPr>
          <p:cNvPr id="8" name="Image 1" descr="preencoded.png">    </p:cNvPr>
          <p:cNvPicPr>
            <a:picLocks noChangeAspect="1"/>
          </p:cNvPicPr>
          <p:nvPr/>
        </p:nvPicPr>
        <p:blipFill>
          <a:blip r:embed="rId2"/>
          <a:srcRect l="-1403" r="-1403" t="0" b="0"/>
          <a:stretch/>
        </p:blipFill>
        <p:spPr>
          <a:xfrm>
            <a:off x="886054" y="1766621"/>
            <a:ext cx="209398" cy="181051"/>
          </a:xfrm>
          <a:prstGeom prst="rect">
            <a:avLst/>
          </a:prstGeom>
        </p:spPr>
      </p:pic>
      <p:sp>
        <p:nvSpPr>
          <p:cNvPr id="9" name="Text 5"/>
          <p:cNvSpPr txBox="1"/>
          <p:nvPr/>
        </p:nvSpPr>
        <p:spPr>
          <a:xfrm>
            <a:off x="1324051" y="1731874"/>
            <a:ext cx="188183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Define at Org Level</a:t>
            </a:r>
            <a:endParaRPr lang="en-US" sz="1300" dirty="0"/>
          </a:p>
        </p:txBody>
      </p:sp>
      <p:sp>
        <p:nvSpPr>
          <p:cNvPr id="10" name="Shape 6"/>
          <p:cNvSpPr/>
          <p:nvPr/>
        </p:nvSpPr>
        <p:spPr>
          <a:xfrm>
            <a:off x="800100" y="2514600"/>
            <a:ext cx="75895" cy="75895"/>
          </a:xfrm>
          <a:prstGeom prst="ellipse">
            <a:avLst/>
          </a:prstGeom>
          <a:solidFill>
            <a:srgbClr val="3B82F6"/>
          </a:solidFill>
          <a:ln w="12700">
            <a:solidFill>
              <a:srgbClr val="FFFFFF">
                <a:alpha val="0"/>
              </a:srgbClr>
            </a:solidFill>
            <a:prstDash val="solid"/>
          </a:ln>
        </p:spPr>
      </p:sp>
      <p:sp>
        <p:nvSpPr>
          <p:cNvPr id="11" name="Text 7"/>
          <p:cNvSpPr txBox="1"/>
          <p:nvPr/>
        </p:nvSpPr>
        <p:spPr>
          <a:xfrm>
            <a:off x="800100"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Establish organization-wide values for common ODPs (e.g., password length, session timeouts) in policy documents.</a:t>
            </a:r>
            <a:endParaRPr lang="en-US" sz="1000" dirty="0"/>
          </a:p>
        </p:txBody>
      </p:sp>
      <p:sp>
        <p:nvSpPr>
          <p:cNvPr id="12" name="Shape 8"/>
          <p:cNvSpPr/>
          <p:nvPr/>
        </p:nvSpPr>
        <p:spPr>
          <a:xfrm>
            <a:off x="800100" y="3631082"/>
            <a:ext cx="75895" cy="75895"/>
          </a:xfrm>
          <a:prstGeom prst="ellipse">
            <a:avLst/>
          </a:prstGeom>
          <a:solidFill>
            <a:srgbClr val="3B82F6"/>
          </a:solidFill>
          <a:ln w="12700">
            <a:solidFill>
              <a:srgbClr val="FFFFFF">
                <a:alpha val="0"/>
              </a:srgbClr>
            </a:solidFill>
            <a:prstDash val="solid"/>
          </a:ln>
        </p:spPr>
      </p:sp>
      <p:sp>
        <p:nvSpPr>
          <p:cNvPr id="13" name="Text 9"/>
          <p:cNvSpPr txBox="1"/>
          <p:nvPr/>
        </p:nvSpPr>
        <p:spPr>
          <a:xfrm>
            <a:off x="800100" y="3935578"/>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Ensure uniform security posture across all systems by mandating specific parameter values.</a:t>
            </a:r>
            <a:endParaRPr lang="en-US" sz="1000" dirty="0"/>
          </a:p>
        </p:txBody>
      </p:sp>
      <p:sp>
        <p:nvSpPr>
          <p:cNvPr id="14" name="Shape 10"/>
          <p:cNvSpPr/>
          <p:nvPr/>
        </p:nvSpPr>
        <p:spPr>
          <a:xfrm>
            <a:off x="800100" y="4552798"/>
            <a:ext cx="75895" cy="75895"/>
          </a:xfrm>
          <a:prstGeom prst="ellipse">
            <a:avLst/>
          </a:prstGeom>
          <a:solidFill>
            <a:srgbClr val="3B82F6"/>
          </a:solidFill>
          <a:ln w="12700">
            <a:solidFill>
              <a:srgbClr val="FFFFFF">
                <a:alpha val="0"/>
              </a:srgbClr>
            </a:solidFill>
            <a:prstDash val="solid"/>
          </a:ln>
        </p:spPr>
      </p:sp>
      <p:sp>
        <p:nvSpPr>
          <p:cNvPr id="15" name="Text 11"/>
          <p:cNvSpPr txBox="1"/>
          <p:nvPr/>
        </p:nvSpPr>
        <p:spPr>
          <a:xfrm>
            <a:off x="800100" y="4858207"/>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Alleviate the need for individual system owners to define every parameter from scratch.</a:t>
            </a:r>
            <a:endParaRPr lang="en-US" sz="1000" dirty="0"/>
          </a:p>
        </p:txBody>
      </p:sp>
      <p:pic>
        <p:nvPicPr>
          <p:cNvPr id="16" name="Image 2" descr="preencoded.png">    </p:cNvPr>
          <p:cNvPicPr>
            <a:picLocks noChangeAspect="1"/>
          </p:cNvPicPr>
          <p:nvPr/>
        </p:nvPicPr>
        <p:blipFill>
          <a:blip r:embed="rId3"/>
          <a:srcRect l="0" r="0" t="-5" b="-5"/>
          <a:stretch/>
        </p:blipFill>
        <p:spPr>
          <a:xfrm>
            <a:off x="4349801" y="1429207"/>
            <a:ext cx="3492094" cy="4667098"/>
          </a:xfrm>
          <a:prstGeom prst="rect">
            <a:avLst/>
          </a:prstGeom>
        </p:spPr>
      </p:pic>
      <p:sp>
        <p:nvSpPr>
          <p:cNvPr id="17" name="Shape 12"/>
          <p:cNvSpPr/>
          <p:nvPr/>
        </p:nvSpPr>
        <p:spPr>
          <a:xfrm>
            <a:off x="4349801" y="2239366"/>
            <a:ext cx="3495751" cy="9144"/>
          </a:xfrm>
          <a:prstGeom prst="rect">
            <a:avLst/>
          </a:prstGeom>
          <a:solidFill>
            <a:srgbClr val="E2E8F0"/>
          </a:solidFill>
          <a:ln w="12700">
            <a:solidFill>
              <a:srgbClr val="E2E8F0">
                <a:alpha val="0"/>
              </a:srgbClr>
            </a:solidFill>
            <a:prstDash val="solid"/>
          </a:ln>
        </p:spPr>
      </p:sp>
      <p:sp>
        <p:nvSpPr>
          <p:cNvPr id="18" name="Shape 13"/>
          <p:cNvSpPr/>
          <p:nvPr/>
        </p:nvSpPr>
        <p:spPr>
          <a:xfrm>
            <a:off x="4578401" y="1666951"/>
            <a:ext cx="381305" cy="381305"/>
          </a:xfrm>
          <a:prstGeom prst="ellipse">
            <a:avLst/>
          </a:prstGeom>
          <a:solidFill>
            <a:srgbClr val="ECFDF5"/>
          </a:solidFill>
          <a:ln w="12700">
            <a:solidFill>
              <a:srgbClr val="FFFFFF">
                <a:alpha val="0"/>
              </a:srgbClr>
            </a:solidFill>
            <a:prstDash val="solid"/>
          </a:ln>
        </p:spPr>
      </p:sp>
      <p:pic>
        <p:nvPicPr>
          <p:cNvPr id="19" name="Image 3" descr="preencoded.png">    </p:cNvPr>
          <p:cNvPicPr>
            <a:picLocks noChangeAspect="1"/>
          </p:cNvPicPr>
          <p:nvPr/>
        </p:nvPicPr>
        <p:blipFill>
          <a:blip r:embed="rId4"/>
          <a:srcRect l="0" r="0" t="0" b="0"/>
          <a:stretch/>
        </p:blipFill>
        <p:spPr>
          <a:xfrm>
            <a:off x="4678070" y="1766621"/>
            <a:ext cx="181051" cy="181051"/>
          </a:xfrm>
          <a:prstGeom prst="rect">
            <a:avLst/>
          </a:prstGeom>
        </p:spPr>
      </p:pic>
      <p:sp>
        <p:nvSpPr>
          <p:cNvPr id="20" name="Text 14"/>
          <p:cNvSpPr txBox="1"/>
          <p:nvPr/>
        </p:nvSpPr>
        <p:spPr>
          <a:xfrm>
            <a:off x="5102352" y="1731874"/>
            <a:ext cx="236646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System-Specific Tuning</a:t>
            </a:r>
            <a:endParaRPr lang="en-US" sz="1300" dirty="0"/>
          </a:p>
        </p:txBody>
      </p:sp>
      <p:sp>
        <p:nvSpPr>
          <p:cNvPr id="21" name="Shape 15"/>
          <p:cNvSpPr/>
          <p:nvPr/>
        </p:nvSpPr>
        <p:spPr>
          <a:xfrm>
            <a:off x="4578401" y="2514600"/>
            <a:ext cx="75895" cy="75895"/>
          </a:xfrm>
          <a:prstGeom prst="ellipse">
            <a:avLst/>
          </a:prstGeom>
          <a:solidFill>
            <a:srgbClr val="10B981"/>
          </a:solidFill>
          <a:ln w="12700">
            <a:solidFill>
              <a:srgbClr val="FFFFFF">
                <a:alpha val="0"/>
              </a:srgbClr>
            </a:solidFill>
            <a:prstDash val="solid"/>
          </a:ln>
        </p:spPr>
      </p:sp>
      <p:sp>
        <p:nvSpPr>
          <p:cNvPr id="22" name="Text 16"/>
          <p:cNvSpPr txBox="1"/>
          <p:nvPr/>
        </p:nvSpPr>
        <p:spPr>
          <a:xfrm>
            <a:off x="4578401"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Allow deviations from org-level defaults when justified by specific mission or operational requirements.</a:t>
            </a:r>
            <a:endParaRPr lang="en-US" sz="1000" dirty="0"/>
          </a:p>
        </p:txBody>
      </p:sp>
      <p:sp>
        <p:nvSpPr>
          <p:cNvPr id="23" name="Shape 17"/>
          <p:cNvSpPr/>
          <p:nvPr/>
        </p:nvSpPr>
        <p:spPr>
          <a:xfrm>
            <a:off x="4578401" y="3631082"/>
            <a:ext cx="75895" cy="75895"/>
          </a:xfrm>
          <a:prstGeom prst="ellipse">
            <a:avLst/>
          </a:prstGeom>
          <a:solidFill>
            <a:srgbClr val="10B981"/>
          </a:solidFill>
          <a:ln w="12700">
            <a:solidFill>
              <a:srgbClr val="FFFFFF">
                <a:alpha val="0"/>
              </a:srgbClr>
            </a:solidFill>
            <a:prstDash val="solid"/>
          </a:ln>
        </p:spPr>
      </p:sp>
      <p:sp>
        <p:nvSpPr>
          <p:cNvPr id="24" name="Text 18"/>
          <p:cNvSpPr txBox="1"/>
          <p:nvPr/>
        </p:nvSpPr>
        <p:spPr>
          <a:xfrm>
            <a:off x="4578401"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Require system owners to document the rationale for any deviations in the System Security Plan (SSP).</a:t>
            </a:r>
            <a:endParaRPr lang="en-US" sz="1000" dirty="0"/>
          </a:p>
        </p:txBody>
      </p:sp>
      <p:sp>
        <p:nvSpPr>
          <p:cNvPr id="25" name="Shape 19"/>
          <p:cNvSpPr/>
          <p:nvPr/>
        </p:nvSpPr>
        <p:spPr>
          <a:xfrm>
            <a:off x="4578401" y="4747565"/>
            <a:ext cx="75895" cy="75895"/>
          </a:xfrm>
          <a:prstGeom prst="ellipse">
            <a:avLst/>
          </a:prstGeom>
          <a:solidFill>
            <a:srgbClr val="10B981"/>
          </a:solidFill>
          <a:ln w="12700">
            <a:solidFill>
              <a:srgbClr val="FFFFFF">
                <a:alpha val="0"/>
              </a:srgbClr>
            </a:solidFill>
            <a:prstDash val="solid"/>
          </a:ln>
        </p:spPr>
      </p:sp>
      <p:sp>
        <p:nvSpPr>
          <p:cNvPr id="26" name="Text 20"/>
          <p:cNvSpPr txBox="1"/>
          <p:nvPr/>
        </p:nvSpPr>
        <p:spPr>
          <a:xfrm>
            <a:off x="4578401" y="5052060"/>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Ensure that any tuning that weakens security is formally accepted as a risk by the Authorizing Official.</a:t>
            </a:r>
            <a:endParaRPr lang="en-US" sz="1000" dirty="0"/>
          </a:p>
        </p:txBody>
      </p:sp>
      <p:pic>
        <p:nvPicPr>
          <p:cNvPr id="27" name="Image 4" descr="preencoded.png">    </p:cNvPr>
          <p:cNvPicPr>
            <a:picLocks noChangeAspect="1"/>
          </p:cNvPicPr>
          <p:nvPr/>
        </p:nvPicPr>
        <p:blipFill>
          <a:blip r:embed="rId5"/>
          <a:srcRect l="0" r="0" t="-5" b="-5"/>
          <a:stretch/>
        </p:blipFill>
        <p:spPr>
          <a:xfrm>
            <a:off x="8128102" y="1429207"/>
            <a:ext cx="3492094" cy="4667098"/>
          </a:xfrm>
          <a:prstGeom prst="rect">
            <a:avLst/>
          </a:prstGeom>
        </p:spPr>
      </p:pic>
      <p:sp>
        <p:nvSpPr>
          <p:cNvPr id="28" name="Shape 21"/>
          <p:cNvSpPr/>
          <p:nvPr/>
        </p:nvSpPr>
        <p:spPr>
          <a:xfrm>
            <a:off x="8128102" y="2239366"/>
            <a:ext cx="3495751" cy="9144"/>
          </a:xfrm>
          <a:prstGeom prst="rect">
            <a:avLst/>
          </a:prstGeom>
          <a:solidFill>
            <a:srgbClr val="E2E8F0"/>
          </a:solidFill>
          <a:ln w="12700">
            <a:solidFill>
              <a:srgbClr val="E2E8F0">
                <a:alpha val="0"/>
              </a:srgbClr>
            </a:solidFill>
            <a:prstDash val="solid"/>
          </a:ln>
        </p:spPr>
      </p:sp>
      <p:sp>
        <p:nvSpPr>
          <p:cNvPr id="29" name="Shape 22"/>
          <p:cNvSpPr/>
          <p:nvPr/>
        </p:nvSpPr>
        <p:spPr>
          <a:xfrm>
            <a:off x="8356702" y="1666951"/>
            <a:ext cx="381305" cy="381305"/>
          </a:xfrm>
          <a:prstGeom prst="ellipse">
            <a:avLst/>
          </a:prstGeom>
          <a:solidFill>
            <a:srgbClr val="EEF2FF"/>
          </a:solidFill>
          <a:ln w="12700">
            <a:solidFill>
              <a:srgbClr val="FFFFFF">
                <a:alpha val="0"/>
              </a:srgbClr>
            </a:solidFill>
            <a:prstDash val="solid"/>
          </a:ln>
        </p:spPr>
      </p:sp>
      <p:pic>
        <p:nvPicPr>
          <p:cNvPr id="30" name="Image 5" descr="preencoded.png">    </p:cNvPr>
          <p:cNvPicPr>
            <a:picLocks noChangeAspect="1"/>
          </p:cNvPicPr>
          <p:nvPr/>
        </p:nvPicPr>
        <p:blipFill>
          <a:blip r:embed="rId6"/>
          <a:srcRect l="-505" r="-505" t="0" b="0"/>
          <a:stretch/>
        </p:blipFill>
        <p:spPr>
          <a:xfrm>
            <a:off x="8432597" y="1766621"/>
            <a:ext cx="228600" cy="181051"/>
          </a:xfrm>
          <a:prstGeom prst="rect">
            <a:avLst/>
          </a:prstGeom>
        </p:spPr>
      </p:pic>
      <p:sp>
        <p:nvSpPr>
          <p:cNvPr id="31" name="Text 23"/>
          <p:cNvSpPr txBox="1"/>
          <p:nvPr/>
        </p:nvSpPr>
        <p:spPr>
          <a:xfrm>
            <a:off x="8880653" y="1731874"/>
            <a:ext cx="247893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Automation &amp; Assessment</a:t>
            </a:r>
            <a:endParaRPr lang="en-US" sz="1300" dirty="0"/>
          </a:p>
        </p:txBody>
      </p:sp>
      <p:sp>
        <p:nvSpPr>
          <p:cNvPr id="32" name="Shape 24"/>
          <p:cNvSpPr/>
          <p:nvPr/>
        </p:nvSpPr>
        <p:spPr>
          <a:xfrm>
            <a:off x="8356702" y="2514600"/>
            <a:ext cx="75895" cy="75895"/>
          </a:xfrm>
          <a:prstGeom prst="ellipse">
            <a:avLst/>
          </a:prstGeom>
          <a:solidFill>
            <a:srgbClr val="6366F1"/>
          </a:solidFill>
          <a:ln w="12700">
            <a:solidFill>
              <a:srgbClr val="FFFFFF">
                <a:alpha val="0"/>
              </a:srgbClr>
            </a:solidFill>
            <a:prstDash val="solid"/>
          </a:ln>
        </p:spPr>
      </p:sp>
      <p:sp>
        <p:nvSpPr>
          <p:cNvPr id="33" name="Text 25"/>
          <p:cNvSpPr txBox="1"/>
          <p:nvPr/>
        </p:nvSpPr>
        <p:spPr>
          <a:xfrm>
            <a:off x="8356702" y="2819095"/>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Use tools to verify that system configurations match the defined ODP values (e.g., via OSCAL).</a:t>
            </a:r>
            <a:endParaRPr lang="en-US" sz="1000" dirty="0"/>
          </a:p>
        </p:txBody>
      </p:sp>
      <p:sp>
        <p:nvSpPr>
          <p:cNvPr id="34" name="Shape 26"/>
          <p:cNvSpPr/>
          <p:nvPr/>
        </p:nvSpPr>
        <p:spPr>
          <a:xfrm>
            <a:off x="8356702" y="3436315"/>
            <a:ext cx="75895" cy="75895"/>
          </a:xfrm>
          <a:prstGeom prst="ellipse">
            <a:avLst/>
          </a:prstGeom>
          <a:solidFill>
            <a:srgbClr val="6366F1"/>
          </a:solidFill>
          <a:ln w="12700">
            <a:solidFill>
              <a:srgbClr val="FFFFFF">
                <a:alpha val="0"/>
              </a:srgbClr>
            </a:solidFill>
            <a:prstDash val="solid"/>
          </a:ln>
        </p:spPr>
      </p:sp>
      <p:sp>
        <p:nvSpPr>
          <p:cNvPr id="35" name="Text 27"/>
          <p:cNvSpPr txBox="1"/>
          <p:nvPr/>
        </p:nvSpPr>
        <p:spPr>
          <a:xfrm>
            <a:off x="8356702" y="374172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Streamline assessments by validating against standard parameter sets rather than ad-hoc values.</a:t>
            </a:r>
            <a:endParaRPr lang="en-US" sz="1000" dirty="0"/>
          </a:p>
        </p:txBody>
      </p:sp>
      <p:sp>
        <p:nvSpPr>
          <p:cNvPr id="36" name="Shape 28"/>
          <p:cNvSpPr/>
          <p:nvPr/>
        </p:nvSpPr>
        <p:spPr>
          <a:xfrm>
            <a:off x="8356702" y="4552798"/>
            <a:ext cx="75895" cy="75895"/>
          </a:xfrm>
          <a:prstGeom prst="ellipse">
            <a:avLst/>
          </a:prstGeom>
          <a:solidFill>
            <a:srgbClr val="6366F1"/>
          </a:solidFill>
          <a:ln w="12700">
            <a:solidFill>
              <a:srgbClr val="FFFFFF">
                <a:alpha val="0"/>
              </a:srgbClr>
            </a:solidFill>
            <a:prstDash val="solid"/>
          </a:ln>
        </p:spPr>
      </p:sp>
      <p:sp>
        <p:nvSpPr>
          <p:cNvPr id="37" name="Text 29"/>
          <p:cNvSpPr txBox="1"/>
          <p:nvPr/>
        </p:nvSpPr>
        <p:spPr>
          <a:xfrm>
            <a:off x="8356702" y="4858207"/>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Enable continuous monitoring of compliance with ODPs through automated dashboards and alerts.</a:t>
            </a:r>
            <a:endParaRPr lang="en-US" sz="1000" dirty="0"/>
          </a:p>
        </p:txBody>
      </p:sp>
      <p:sp>
        <p:nvSpPr>
          <p:cNvPr id="38" name="Shape 30"/>
          <p:cNvSpPr/>
          <p:nvPr/>
        </p:nvSpPr>
        <p:spPr>
          <a:xfrm>
            <a:off x="0" y="6476695"/>
            <a:ext cx="12191695" cy="381305"/>
          </a:xfrm>
          <a:prstGeom prst="rect">
            <a:avLst/>
          </a:prstGeom>
          <a:solidFill>
            <a:srgbClr val="F1F5F9"/>
          </a:solidFill>
          <a:ln/>
        </p:spPr>
      </p:sp>
      <p:sp>
        <p:nvSpPr>
          <p:cNvPr id="39" name="Shape 31"/>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40" name="Text 32"/>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1" name="Text 33"/>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35</a:t>
            </a:r>
            <a:endParaRPr lang="en-US" sz="900" dirty="0"/>
          </a:p>
        </p:txBody>
      </p:sp>
      <p:sp>
        <p:nvSpPr>
          <p:cNvPr id="42" name="Shape 34"/>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43" name="Shape 35"/>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44" name="Image 6" descr="preencoded.png">    </p:cNvPr>
          <p:cNvPicPr>
            <a:picLocks noChangeAspect="1"/>
          </p:cNvPicPr>
          <p:nvPr/>
        </p:nvPicPr>
        <p:blipFill>
          <a:blip r:embed="rId7"/>
          <a:srcRect l="0" r="0" t="0" b="0"/>
          <a:stretch/>
        </p:blipFill>
        <p:spPr>
          <a:xfrm>
            <a:off x="571500" y="237744"/>
            <a:ext cx="152705" cy="152705"/>
          </a:xfrm>
          <a:prstGeom prst="rect">
            <a:avLst/>
          </a:prstGeom>
        </p:spPr>
      </p:pic>
      <p:sp>
        <p:nvSpPr>
          <p:cNvPr id="45" name="Text 36"/>
          <p:cNvSpPr txBox="1"/>
          <p:nvPr/>
        </p:nvSpPr>
        <p:spPr>
          <a:xfrm>
            <a:off x="800100" y="237744"/>
            <a:ext cx="762610"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Tailoring</a:t>
            </a:r>
            <a:endParaRPr lang="en-US" sz="900" dirty="0"/>
          </a:p>
        </p:txBody>
      </p:sp>
      <p:sp>
        <p:nvSpPr>
          <p:cNvPr id="46" name="Text 37"/>
          <p:cNvSpPr txBox="1"/>
          <p:nvPr/>
        </p:nvSpPr>
        <p:spPr>
          <a:xfrm>
            <a:off x="571500" y="428854"/>
            <a:ext cx="550560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Parameterization Strategy</a:t>
            </a:r>
            <a:endParaRPr lang="en-US" sz="2700" dirty="0"/>
          </a:p>
        </p:txBody>
      </p:sp>
      <p:sp>
        <p:nvSpPr>
          <p:cNvPr id="47" name="Text 38"/>
          <p:cNvSpPr txBox="1"/>
          <p:nvPr/>
        </p:nvSpPr>
        <p:spPr>
          <a:xfrm>
            <a:off x="8507578" y="428854"/>
            <a:ext cx="3117190" cy="191110"/>
          </a:xfrm>
          <a:prstGeom prst="rect">
            <a:avLst/>
          </a:prstGeom>
          <a:noFill/>
          <a:ln/>
        </p:spPr>
        <p:txBody>
          <a:bodyPr wrap="square" lIns="0" tIns="0" rIns="0" bIns="0" rtlCol="0" anchor="ctr"/>
          <a:lstStyle/>
          <a:p>
            <a:pPr algn="r" indent="0" marL="0">
              <a:buNone/>
            </a:pPr>
            <a:r>
              <a:rPr lang="en-US" sz="1000" i="1" dirty="0">
                <a:solidFill>
                  <a:srgbClr val="BFDBFE"/>
                </a:solidFill>
                <a:latin typeface="Roboto" pitchFamily="34" charset="0"/>
                <a:ea typeface="Roboto" pitchFamily="34" charset="-122"/>
                <a:cs typeface="Roboto" pitchFamily="34" charset="-120"/>
              </a:rPr>
              <a:t>Standardizing ODPs via Organizational Policy</a:t>
            </a:r>
            <a:endParaRPr lang="en-US"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100" b="-100"/>
          <a:stretch/>
        </p:blipFill>
        <p:spPr>
          <a:xfrm>
            <a:off x="571500" y="237744"/>
            <a:ext cx="114300" cy="152705"/>
          </a:xfrm>
          <a:prstGeom prst="rect">
            <a:avLst/>
          </a:prstGeom>
        </p:spPr>
      </p:pic>
      <p:sp>
        <p:nvSpPr>
          <p:cNvPr id="7" name="Text 4"/>
          <p:cNvSpPr txBox="1"/>
          <p:nvPr/>
        </p:nvSpPr>
        <p:spPr>
          <a:xfrm>
            <a:off x="761695" y="237744"/>
            <a:ext cx="177942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Selection &amp; Tailoring</a:t>
            </a:r>
            <a:endParaRPr lang="en-US" sz="900" dirty="0"/>
          </a:p>
        </p:txBody>
      </p:sp>
      <p:sp>
        <p:nvSpPr>
          <p:cNvPr id="8" name="Text 5"/>
          <p:cNvSpPr txBox="1"/>
          <p:nvPr/>
        </p:nvSpPr>
        <p:spPr>
          <a:xfrm>
            <a:off x="571500" y="428854"/>
            <a:ext cx="593079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Documentation and Rationale</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290779"/>
            <a:ext cx="514807" cy="457200"/>
          </a:xfrm>
          <a:prstGeom prst="rect">
            <a:avLst/>
          </a:prstGeom>
        </p:spPr>
      </p:pic>
      <p:sp>
        <p:nvSpPr>
          <p:cNvPr id="10" name="Shape 6"/>
          <p:cNvSpPr/>
          <p:nvPr/>
        </p:nvSpPr>
        <p:spPr>
          <a:xfrm>
            <a:off x="0" y="1047902"/>
            <a:ext cx="12191695" cy="7448702"/>
          </a:xfrm>
          <a:prstGeom prst="rect">
            <a:avLst/>
          </a:prstGeom>
          <a:solidFill>
            <a:srgbClr val="F8FAFC"/>
          </a:solidFill>
          <a:ln w="12700">
            <a:solidFill>
              <a:srgbClr val="FFFFFF">
                <a:alpha val="0"/>
              </a:srgbClr>
            </a:solidFill>
            <a:prstDash val="solid"/>
          </a:ln>
        </p:spPr>
      </p:sp>
      <p:sp>
        <p:nvSpPr>
          <p:cNvPr id="11" name="Shape 7"/>
          <p:cNvSpPr/>
          <p:nvPr/>
        </p:nvSpPr>
        <p:spPr>
          <a:xfrm>
            <a:off x="571500" y="1429207"/>
            <a:ext cx="7306056" cy="6687007"/>
          </a:xfrm>
          <a:prstGeom prst="roundRect">
            <a:avLst>
              <a:gd name="adj" fmla="val 156"/>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7133"/>
            </a:avLst>
          </a:prstGeom>
          <a:solidFill>
            <a:srgbClr val="2563EB"/>
          </a:solidFill>
          <a:ln w="12700">
            <a:solidFill>
              <a:srgbClr val="2563EB">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1648" r="-1648" t="0" b="0"/>
          <a:stretch/>
        </p:blipFill>
        <p:spPr>
          <a:xfrm>
            <a:off x="857707" y="1809598"/>
            <a:ext cx="171907" cy="190195"/>
          </a:xfrm>
          <a:prstGeom prst="rect">
            <a:avLst/>
          </a:prstGeom>
        </p:spPr>
      </p:pic>
      <p:sp>
        <p:nvSpPr>
          <p:cNvPr id="15" name="Text 10"/>
          <p:cNvSpPr txBox="1"/>
          <p:nvPr/>
        </p:nvSpPr>
        <p:spPr>
          <a:xfrm>
            <a:off x="1143000" y="1752905"/>
            <a:ext cx="4096512"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Best Practices for Recording Decisions</a:t>
            </a:r>
            <a:endParaRPr lang="en-US" sz="1800" dirty="0"/>
          </a:p>
        </p:txBody>
      </p:sp>
      <p:sp>
        <p:nvSpPr>
          <p:cNvPr id="16" name="Shape 11"/>
          <p:cNvSpPr/>
          <p:nvPr/>
        </p:nvSpPr>
        <p:spPr>
          <a:xfrm>
            <a:off x="857707" y="3381451"/>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ECFDF5"/>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43" b="-43"/>
          <a:stretch/>
        </p:blipFill>
        <p:spPr>
          <a:xfrm>
            <a:off x="942746" y="2523744"/>
            <a:ext cx="133502" cy="152705"/>
          </a:xfrm>
          <a:prstGeom prst="rect">
            <a:avLst/>
          </a:prstGeom>
        </p:spPr>
      </p:pic>
      <p:sp>
        <p:nvSpPr>
          <p:cNvPr id="19" name="Text 13"/>
          <p:cNvSpPr txBox="1"/>
          <p:nvPr/>
        </p:nvSpPr>
        <p:spPr>
          <a:xfrm>
            <a:off x="1352398" y="2447849"/>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Document Risk-Based Justifications</a:t>
            </a:r>
            <a:endParaRPr lang="en-US" sz="1300" dirty="0"/>
          </a:p>
        </p:txBody>
      </p:sp>
      <p:sp>
        <p:nvSpPr>
          <p:cNvPr id="20" name="Text 14"/>
          <p:cNvSpPr txBox="1"/>
          <p:nvPr/>
        </p:nvSpPr>
        <p:spPr>
          <a:xfrm>
            <a:off x="1352398" y="273771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When tailoring out controls, explicitly document the risk-based rationale. State why the control is not applicable or how the risk is accepted or mitigated elsewhere. "Not needed" is insufficient.</a:t>
            </a:r>
            <a:endParaRPr lang="en-US" sz="1000" dirty="0"/>
          </a:p>
        </p:txBody>
      </p:sp>
      <p:sp>
        <p:nvSpPr>
          <p:cNvPr id="21" name="Shape 15"/>
          <p:cNvSpPr/>
          <p:nvPr/>
        </p:nvSpPr>
        <p:spPr>
          <a:xfrm>
            <a:off x="857707" y="4549140"/>
            <a:ext cx="6734556" cy="9144"/>
          </a:xfrm>
          <a:prstGeom prst="rect">
            <a:avLst/>
          </a:prstGeom>
          <a:solidFill>
            <a:srgbClr val="F1F5F9"/>
          </a:solidFill>
          <a:ln w="12700">
            <a:solidFill>
              <a:srgbClr val="F1F5F9">
                <a:alpha val="0"/>
              </a:srgbClr>
            </a:solidFill>
            <a:prstDash val="solid"/>
          </a:ln>
        </p:spPr>
      </p:sp>
      <p:sp>
        <p:nvSpPr>
          <p:cNvPr id="22" name="Shape 16"/>
          <p:cNvSpPr/>
          <p:nvPr/>
        </p:nvSpPr>
        <p:spPr>
          <a:xfrm>
            <a:off x="857707" y="3615538"/>
            <a:ext cx="304495" cy="304495"/>
          </a:xfrm>
          <a:prstGeom prst="ellipse">
            <a:avLst/>
          </a:prstGeom>
          <a:solidFill>
            <a:srgbClr val="ECFDF5"/>
          </a:solidFill>
          <a:ln w="12700">
            <a:solidFill>
              <a:srgbClr val="FFFFFF">
                <a:alpha val="0"/>
              </a:srgbClr>
            </a:solidFill>
            <a:prstDash val="solid"/>
          </a:ln>
        </p:spPr>
      </p:sp>
      <p:pic>
        <p:nvPicPr>
          <p:cNvPr id="23" name="Image 4" descr="preencoded.png">    </p:cNvPr>
          <p:cNvPicPr>
            <a:picLocks noChangeAspect="1"/>
          </p:cNvPicPr>
          <p:nvPr/>
        </p:nvPicPr>
        <p:blipFill>
          <a:blip r:embed="rId5"/>
          <a:srcRect l="0" r="0" t="-43" b="-43"/>
          <a:stretch/>
        </p:blipFill>
        <p:spPr>
          <a:xfrm>
            <a:off x="942746" y="3692347"/>
            <a:ext cx="133502" cy="152705"/>
          </a:xfrm>
          <a:prstGeom prst="rect">
            <a:avLst/>
          </a:prstGeom>
        </p:spPr>
      </p:pic>
      <p:sp>
        <p:nvSpPr>
          <p:cNvPr id="24" name="Text 17"/>
          <p:cNvSpPr txBox="1"/>
          <p:nvPr/>
        </p:nvSpPr>
        <p:spPr>
          <a:xfrm>
            <a:off x="1352398" y="361553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Record Scoping Decisions Clearly</a:t>
            </a:r>
            <a:endParaRPr lang="en-US" sz="1300" dirty="0"/>
          </a:p>
        </p:txBody>
      </p:sp>
      <p:sp>
        <p:nvSpPr>
          <p:cNvPr id="25" name="Text 18"/>
          <p:cNvSpPr txBox="1"/>
          <p:nvPr/>
        </p:nvSpPr>
        <p:spPr>
          <a:xfrm>
            <a:off x="1352398" y="390540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Document which system components are in or out of scope for specific controls. If a control applies only to the database layer and not the web layer, explicitly state this boundary.</a:t>
            </a:r>
            <a:endParaRPr lang="en-US" sz="1000" dirty="0"/>
          </a:p>
        </p:txBody>
      </p:sp>
      <p:sp>
        <p:nvSpPr>
          <p:cNvPr id="26" name="Shape 19"/>
          <p:cNvSpPr/>
          <p:nvPr/>
        </p:nvSpPr>
        <p:spPr>
          <a:xfrm>
            <a:off x="857707" y="5717743"/>
            <a:ext cx="6734556" cy="9144"/>
          </a:xfrm>
          <a:prstGeom prst="rect">
            <a:avLst/>
          </a:prstGeom>
          <a:solidFill>
            <a:srgbClr val="F1F5F9"/>
          </a:solidFill>
          <a:ln w="12700">
            <a:solidFill>
              <a:srgbClr val="F1F5F9">
                <a:alpha val="0"/>
              </a:srgbClr>
            </a:solidFill>
            <a:prstDash val="solid"/>
          </a:ln>
        </p:spPr>
      </p:sp>
      <p:sp>
        <p:nvSpPr>
          <p:cNvPr id="27" name="Shape 20"/>
          <p:cNvSpPr/>
          <p:nvPr/>
        </p:nvSpPr>
        <p:spPr>
          <a:xfrm>
            <a:off x="857707" y="4784141"/>
            <a:ext cx="304495" cy="304495"/>
          </a:xfrm>
          <a:prstGeom prst="ellipse">
            <a:avLst/>
          </a:prstGeom>
          <a:solidFill>
            <a:srgbClr val="ECFDF5"/>
          </a:solidFill>
          <a:ln w="12700">
            <a:solidFill>
              <a:srgbClr val="FFFFFF">
                <a:alpha val="0"/>
              </a:srgbClr>
            </a:solidFill>
            <a:prstDash val="solid"/>
          </a:ln>
        </p:spPr>
      </p:sp>
      <p:pic>
        <p:nvPicPr>
          <p:cNvPr id="28" name="Image 5" descr="preencoded.png">    </p:cNvPr>
          <p:cNvPicPr>
            <a:picLocks noChangeAspect="1"/>
          </p:cNvPicPr>
          <p:nvPr/>
        </p:nvPicPr>
        <p:blipFill>
          <a:blip r:embed="rId6"/>
          <a:srcRect l="0" r="0" t="-43" b="-43"/>
          <a:stretch/>
        </p:blipFill>
        <p:spPr>
          <a:xfrm>
            <a:off x="942746" y="4860036"/>
            <a:ext cx="133502" cy="152705"/>
          </a:xfrm>
          <a:prstGeom prst="rect">
            <a:avLst/>
          </a:prstGeom>
        </p:spPr>
      </p:pic>
      <p:sp>
        <p:nvSpPr>
          <p:cNvPr id="29" name="Text 21"/>
          <p:cNvSpPr txBox="1"/>
          <p:nvPr/>
        </p:nvSpPr>
        <p:spPr>
          <a:xfrm>
            <a:off x="1352398" y="4784141"/>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Trace Compensating Controls</a:t>
            </a:r>
            <a:endParaRPr lang="en-US" sz="1300" dirty="0"/>
          </a:p>
        </p:txBody>
      </p:sp>
      <p:sp>
        <p:nvSpPr>
          <p:cNvPr id="30" name="Text 22"/>
          <p:cNvSpPr txBox="1"/>
          <p:nvPr/>
        </p:nvSpPr>
        <p:spPr>
          <a:xfrm>
            <a:off x="1352398" y="5074006"/>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For every compensating control, maintain a clear link to the primary control it replaces. Document the gap analysis showing how the compensation provides equivalent protection.</a:t>
            </a:r>
            <a:endParaRPr lang="en-US" sz="1000" dirty="0"/>
          </a:p>
        </p:txBody>
      </p:sp>
      <p:sp>
        <p:nvSpPr>
          <p:cNvPr id="31" name="Shape 23"/>
          <p:cNvSpPr/>
          <p:nvPr/>
        </p:nvSpPr>
        <p:spPr>
          <a:xfrm>
            <a:off x="857707" y="6885432"/>
            <a:ext cx="6734556" cy="9144"/>
          </a:xfrm>
          <a:prstGeom prst="rect">
            <a:avLst/>
          </a:prstGeom>
          <a:solidFill>
            <a:srgbClr val="F1F5F9"/>
          </a:solidFill>
          <a:ln w="12700">
            <a:solidFill>
              <a:srgbClr val="F1F5F9">
                <a:alpha val="0"/>
              </a:srgbClr>
            </a:solidFill>
            <a:prstDash val="solid"/>
          </a:ln>
        </p:spPr>
      </p:sp>
      <p:sp>
        <p:nvSpPr>
          <p:cNvPr id="32" name="Shape 24"/>
          <p:cNvSpPr/>
          <p:nvPr/>
        </p:nvSpPr>
        <p:spPr>
          <a:xfrm>
            <a:off x="857707" y="5951830"/>
            <a:ext cx="304495" cy="304495"/>
          </a:xfrm>
          <a:prstGeom prst="ellipse">
            <a:avLst/>
          </a:prstGeom>
          <a:solidFill>
            <a:srgbClr val="ECFDF5"/>
          </a:solidFill>
          <a:ln w="12700">
            <a:solidFill>
              <a:srgbClr val="FFFFFF">
                <a:alpha val="0"/>
              </a:srgbClr>
            </a:solidFill>
            <a:prstDash val="solid"/>
          </a:ln>
        </p:spPr>
      </p:sp>
      <p:pic>
        <p:nvPicPr>
          <p:cNvPr id="33" name="Image 6" descr="preencoded.png">    </p:cNvPr>
          <p:cNvPicPr>
            <a:picLocks noChangeAspect="1"/>
          </p:cNvPicPr>
          <p:nvPr/>
        </p:nvPicPr>
        <p:blipFill>
          <a:blip r:embed="rId7"/>
          <a:srcRect l="0" r="0" t="-43" b="-43"/>
          <a:stretch/>
        </p:blipFill>
        <p:spPr>
          <a:xfrm>
            <a:off x="942746" y="6027725"/>
            <a:ext cx="133502" cy="152705"/>
          </a:xfrm>
          <a:prstGeom prst="rect">
            <a:avLst/>
          </a:prstGeom>
        </p:spPr>
      </p:pic>
      <p:sp>
        <p:nvSpPr>
          <p:cNvPr id="34" name="Text 25"/>
          <p:cNvSpPr txBox="1"/>
          <p:nvPr/>
        </p:nvSpPr>
        <p:spPr>
          <a:xfrm>
            <a:off x="1352398" y="5951830"/>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Formalize Tailoring Approvals</a:t>
            </a:r>
            <a:endParaRPr lang="en-US" sz="1300" dirty="0"/>
          </a:p>
        </p:txBody>
      </p:sp>
      <p:sp>
        <p:nvSpPr>
          <p:cNvPr id="35" name="Text 26"/>
          <p:cNvSpPr txBox="1"/>
          <p:nvPr/>
        </p:nvSpPr>
        <p:spPr>
          <a:xfrm>
            <a:off x="1352398" y="624169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Ensure tailoring decisions, especially those removing baseline controls, are reviewed and approved by the Authorizing Official (AO) or their designated representative during the RMF Select step.</a:t>
            </a:r>
            <a:endParaRPr lang="en-US" sz="1000" dirty="0"/>
          </a:p>
        </p:txBody>
      </p:sp>
      <p:sp>
        <p:nvSpPr>
          <p:cNvPr id="36" name="Shape 27"/>
          <p:cNvSpPr/>
          <p:nvPr/>
        </p:nvSpPr>
        <p:spPr>
          <a:xfrm>
            <a:off x="857707" y="7119518"/>
            <a:ext cx="304495" cy="304495"/>
          </a:xfrm>
          <a:prstGeom prst="ellipse">
            <a:avLst/>
          </a:prstGeom>
          <a:solidFill>
            <a:srgbClr val="ECFDF5"/>
          </a:solidFill>
          <a:ln w="12700">
            <a:solidFill>
              <a:srgbClr val="FFFFFF">
                <a:alpha val="0"/>
              </a:srgbClr>
            </a:solidFill>
            <a:prstDash val="solid"/>
          </a:ln>
        </p:spPr>
      </p:sp>
      <p:pic>
        <p:nvPicPr>
          <p:cNvPr id="37" name="Image 7" descr="preencoded.png">    </p:cNvPr>
          <p:cNvPicPr>
            <a:picLocks noChangeAspect="1"/>
          </p:cNvPicPr>
          <p:nvPr/>
        </p:nvPicPr>
        <p:blipFill>
          <a:blip r:embed="rId8"/>
          <a:srcRect l="0" r="0" t="-43" b="-43"/>
          <a:stretch/>
        </p:blipFill>
        <p:spPr>
          <a:xfrm>
            <a:off x="942746" y="7196328"/>
            <a:ext cx="133502" cy="152705"/>
          </a:xfrm>
          <a:prstGeom prst="rect">
            <a:avLst/>
          </a:prstGeom>
        </p:spPr>
      </p:pic>
      <p:sp>
        <p:nvSpPr>
          <p:cNvPr id="38" name="Text 28"/>
          <p:cNvSpPr txBox="1"/>
          <p:nvPr/>
        </p:nvSpPr>
        <p:spPr>
          <a:xfrm>
            <a:off x="1352398" y="711951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Maintain Version History</a:t>
            </a:r>
            <a:endParaRPr lang="en-US" sz="1300" dirty="0"/>
          </a:p>
        </p:txBody>
      </p:sp>
      <p:sp>
        <p:nvSpPr>
          <p:cNvPr id="39" name="Text 29"/>
          <p:cNvSpPr txBox="1"/>
          <p:nvPr/>
        </p:nvSpPr>
        <p:spPr>
          <a:xfrm>
            <a:off x="1352398" y="740938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Tailoring is not a one-time event. Keep a version-controlled record of tailoring changes to support ongoing authorization and future audits.</a:t>
            </a:r>
            <a:endParaRPr lang="en-US" sz="1000" dirty="0"/>
          </a:p>
        </p:txBody>
      </p:sp>
      <p:sp>
        <p:nvSpPr>
          <p:cNvPr id="40" name="Shape 30"/>
          <p:cNvSpPr/>
          <p:nvPr/>
        </p:nvSpPr>
        <p:spPr>
          <a:xfrm>
            <a:off x="8255203" y="1429207"/>
            <a:ext cx="3372307" cy="1657807"/>
          </a:xfrm>
          <a:prstGeom prst="roundRect">
            <a:avLst>
              <a:gd name="adj" fmla="val 2536"/>
            </a:avLst>
          </a:prstGeom>
          <a:solidFill>
            <a:srgbClr val="FFFFFF"/>
          </a:solidFill>
          <a:ln w="12700">
            <a:solidFill>
              <a:srgbClr val="E2E8F0"/>
            </a:solidFill>
            <a:prstDash val="solid"/>
          </a:ln>
        </p:spPr>
      </p:sp>
      <p:pic>
        <p:nvPicPr>
          <p:cNvPr id="41" name="Image 8" descr="preencoded.png">    </p:cNvPr>
          <p:cNvPicPr>
            <a:picLocks noChangeAspect="1"/>
          </p:cNvPicPr>
          <p:nvPr/>
        </p:nvPicPr>
        <p:blipFill>
          <a:blip r:embed="rId9"/>
          <a:srcRect l="0" r="0" t="0" b="0"/>
          <a:stretch/>
        </p:blipFill>
        <p:spPr>
          <a:xfrm>
            <a:off x="8492947" y="1705356"/>
            <a:ext cx="152705" cy="152705"/>
          </a:xfrm>
          <a:prstGeom prst="rect">
            <a:avLst/>
          </a:prstGeom>
        </p:spPr>
      </p:pic>
      <p:sp>
        <p:nvSpPr>
          <p:cNvPr id="42" name="Text 31"/>
          <p:cNvSpPr txBox="1"/>
          <p:nvPr/>
        </p:nvSpPr>
        <p:spPr>
          <a:xfrm>
            <a:off x="8721547" y="1666951"/>
            <a:ext cx="1273759"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Why Document?</a:t>
            </a:r>
            <a:endParaRPr lang="en-US" sz="1200" dirty="0"/>
          </a:p>
        </p:txBody>
      </p:sp>
      <p:sp>
        <p:nvSpPr>
          <p:cNvPr id="43" name="Text 32"/>
          <p:cNvSpPr txBox="1"/>
          <p:nvPr/>
        </p:nvSpPr>
        <p:spPr>
          <a:xfrm>
            <a:off x="8492947" y="2009851"/>
            <a:ext cx="2971800" cy="762610"/>
          </a:xfrm>
          <a:prstGeom prst="rect">
            <a:avLst/>
          </a:prstGeom>
          <a:noFill/>
          <a:ln/>
        </p:spPr>
        <p:txBody>
          <a:bodyPr wrap="square" lIns="0" tIns="0" rIns="0" bIns="0" rtlCol="0" anchor="t"/>
          <a:lstStyle/>
          <a:p>
            <a:pPr algn="l" indent="0" marL="0">
              <a:buNone/>
            </a:pPr>
            <a:r>
              <a:rPr lang="en-US" sz="1000" dirty="0">
                <a:solidFill>
                  <a:srgbClr val="1E40AF"/>
                </a:solidFill>
                <a:latin typeface="Roboto" pitchFamily="34" charset="0"/>
                <a:ea typeface="Roboto" pitchFamily="34" charset="-122"/>
                <a:cs typeface="Roboto" pitchFamily="34" charset="-120"/>
              </a:rPr>
              <a:t> Comprehensive documentation supports </a:t>
            </a:r>
            <a:pPr algn="l" indent="0" marL="0">
              <a:buNone/>
            </a:pPr>
            <a:r>
              <a:rPr lang="en-US" sz="1000" b="1" dirty="0">
                <a:solidFill>
                  <a:srgbClr val="1E40AF"/>
                </a:solidFill>
                <a:latin typeface="Roboto" pitchFamily="34" charset="0"/>
                <a:ea typeface="Roboto" pitchFamily="34" charset="-122"/>
                <a:cs typeface="Roboto" pitchFamily="34" charset="-120"/>
              </a:rPr>
              <a:t>authorization</a:t>
            </a:r>
            <a:pPr algn="l" indent="0" marL="0">
              <a:buNone/>
            </a:pPr>
            <a:r>
              <a:rPr lang="en-US" sz="1000" dirty="0">
                <a:solidFill>
                  <a:srgbClr val="1E40AF"/>
                </a:solidFill>
                <a:latin typeface="Roboto" pitchFamily="34" charset="0"/>
                <a:ea typeface="Roboto" pitchFamily="34" charset="-122"/>
                <a:cs typeface="Roboto" pitchFamily="34" charset="-120"/>
              </a:rPr>
              <a:t> decisions, enables </a:t>
            </a:r>
            <a:pPr algn="l" indent="0" marL="0">
              <a:buNone/>
            </a:pPr>
            <a:r>
              <a:rPr lang="en-US" sz="1000" b="1" dirty="0">
                <a:solidFill>
                  <a:srgbClr val="1E40AF"/>
                </a:solidFill>
                <a:latin typeface="Roboto" pitchFamily="34" charset="0"/>
                <a:ea typeface="Roboto" pitchFamily="34" charset="-122"/>
                <a:cs typeface="Roboto" pitchFamily="34" charset="-120"/>
              </a:rPr>
              <a:t>reciprocity</a:t>
            </a:r>
            <a:pPr algn="l" indent="0" marL="0">
              <a:buNone/>
            </a:pPr>
            <a:r>
              <a:rPr lang="en-US" sz="1000" dirty="0">
                <a:solidFill>
                  <a:srgbClr val="1E40AF"/>
                </a:solidFill>
                <a:latin typeface="Roboto" pitchFamily="34" charset="0"/>
                <a:ea typeface="Roboto" pitchFamily="34" charset="-122"/>
                <a:cs typeface="Roboto" pitchFamily="34" charset="-120"/>
              </a:rPr>
              <a:t> (reuse by other agencies), and simplifies future </a:t>
            </a:r>
            <a:pPr algn="l" indent="0" marL="0">
              <a:buNone/>
            </a:pPr>
            <a:r>
              <a:rPr lang="en-US" sz="1000" b="1" dirty="0">
                <a:solidFill>
                  <a:srgbClr val="1E40AF"/>
                </a:solidFill>
                <a:latin typeface="Roboto" pitchFamily="34" charset="0"/>
                <a:ea typeface="Roboto" pitchFamily="34" charset="-122"/>
                <a:cs typeface="Roboto" pitchFamily="34" charset="-120"/>
              </a:rPr>
              <a:t>assessments</a:t>
            </a:r>
            <a:pPr algn="l" indent="0" marL="0">
              <a:buNone/>
            </a:pPr>
            <a:r>
              <a:rPr lang="en-US" sz="1000" dirty="0">
                <a:solidFill>
                  <a:srgbClr val="1E40AF"/>
                </a:solidFill>
                <a:latin typeface="Roboto" pitchFamily="34" charset="0"/>
                <a:ea typeface="Roboto" pitchFamily="34" charset="-122"/>
                <a:cs typeface="Roboto" pitchFamily="34" charset="-120"/>
              </a:rPr>
              <a:t>. </a:t>
            </a:r>
            <a:endParaRPr lang="en-US" sz="1000" dirty="0"/>
          </a:p>
        </p:txBody>
      </p:sp>
      <p:sp>
        <p:nvSpPr>
          <p:cNvPr id="44" name="Shape 33"/>
          <p:cNvSpPr/>
          <p:nvPr/>
        </p:nvSpPr>
        <p:spPr>
          <a:xfrm>
            <a:off x="8255203" y="3314700"/>
            <a:ext cx="3372307" cy="3143707"/>
          </a:xfrm>
          <a:prstGeom prst="roundRect">
            <a:avLst>
              <a:gd name="adj" fmla="val 705"/>
            </a:avLst>
          </a:prstGeom>
          <a:solidFill>
            <a:srgbClr val="FFFFFF"/>
          </a:solidFill>
          <a:ln w="12700">
            <a:solidFill>
              <a:srgbClr val="E2E8F0"/>
            </a:solidFill>
            <a:prstDash val="solid"/>
          </a:ln>
        </p:spPr>
      </p:sp>
      <p:sp>
        <p:nvSpPr>
          <p:cNvPr id="45" name="Text 34"/>
          <p:cNvSpPr txBox="1"/>
          <p:nvPr/>
        </p:nvSpPr>
        <p:spPr>
          <a:xfrm>
            <a:off x="8492947" y="3552444"/>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Sample Rationale</a:t>
            </a:r>
            <a:endParaRPr lang="en-US" sz="1200" dirty="0"/>
          </a:p>
        </p:txBody>
      </p:sp>
      <p:sp>
        <p:nvSpPr>
          <p:cNvPr id="46" name="Text 35"/>
          <p:cNvSpPr txBox="1"/>
          <p:nvPr/>
        </p:nvSpPr>
        <p:spPr>
          <a:xfrm>
            <a:off x="8492947" y="3857854"/>
            <a:ext cx="3010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Control: AC-18 (Wireless Access)</a:t>
            </a:r>
            <a:endParaRPr lang="en-US" sz="1000" dirty="0"/>
          </a:p>
        </p:txBody>
      </p:sp>
      <p:sp>
        <p:nvSpPr>
          <p:cNvPr id="47" name="Shape 36"/>
          <p:cNvSpPr/>
          <p:nvPr/>
        </p:nvSpPr>
        <p:spPr>
          <a:xfrm>
            <a:off x="8492947" y="4162349"/>
            <a:ext cx="2895905" cy="2057400"/>
          </a:xfrm>
          <a:prstGeom prst="roundRect">
            <a:avLst>
              <a:gd name="adj" fmla="val 1235"/>
            </a:avLst>
          </a:prstGeom>
          <a:solidFill>
            <a:srgbClr val="1E293B"/>
          </a:solidFill>
          <a:ln/>
        </p:spPr>
      </p:sp>
      <p:sp>
        <p:nvSpPr>
          <p:cNvPr id="48" name="Shape 37"/>
          <p:cNvSpPr/>
          <p:nvPr/>
        </p:nvSpPr>
        <p:spPr>
          <a:xfrm>
            <a:off x="8492947" y="4162349"/>
            <a:ext cx="38405" cy="2057400"/>
          </a:xfrm>
          <a:prstGeom prst="roundRect">
            <a:avLst>
              <a:gd name="adj" fmla="val 66137"/>
            </a:avLst>
          </a:prstGeom>
          <a:solidFill>
            <a:srgbClr val="FBBF24"/>
          </a:solidFill>
          <a:ln w="12700">
            <a:solidFill>
              <a:srgbClr val="FBBF24">
                <a:alpha val="0"/>
              </a:srgbClr>
            </a:solidFill>
            <a:prstDash val="solid"/>
          </a:ln>
        </p:spPr>
      </p:sp>
      <p:sp>
        <p:nvSpPr>
          <p:cNvPr id="49" name="Text 38"/>
          <p:cNvSpPr txBox="1"/>
          <p:nvPr/>
        </p:nvSpPr>
        <p:spPr>
          <a:xfrm>
            <a:off x="8684057" y="4162349"/>
            <a:ext cx="2780690" cy="2057400"/>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Status: Not Applicable</a:t>
            </a:r>
            <a:pPr algn="l" indent="0" marL="0">
              <a:buNone/>
            </a:pPr>
            <a:endParaRPr lang="en-US" sz="1000" dirty="0"/>
          </a:p>
          <a:p>
            <a:pPr algn="l" indent="0" marL="0">
              <a:buNone/>
            </a:pPr>
            <a:r>
              <a:rPr lang="en-US" sz="1000" dirty="0">
                <a:solidFill>
                  <a:srgbClr val="FBBF24"/>
                </a:solidFill>
                <a:latin typeface="Courier New" pitchFamily="34" charset="0"/>
                <a:ea typeface="Courier New" pitchFamily="34" charset="-122"/>
                <a:cs typeface="Courier New" pitchFamily="34" charset="-120"/>
              </a:rPr>
              <a:t>Rationale:</a:t>
            </a:r>
            <a:pPr algn="l" indent="0" marL="0">
              <a:buNone/>
            </a:pPr>
            <a:r>
              <a:rPr lang="en-US" sz="1000" dirty="0">
                <a:solidFill>
                  <a:srgbClr val="E2E8F0"/>
                </a:solidFill>
                <a:latin typeface="Courier New" pitchFamily="34" charset="0"/>
                <a:ea typeface="Courier New" pitchFamily="34" charset="-122"/>
                <a:cs typeface="Courier New" pitchFamily="34" charset="-120"/>
              </a:rPr>
              <a:t> "The system resides entirely within a FedRAMP-authorized cloud environment (AWS). No wireless capabilities exist within the authorization boundary. Physical access controls are inherited from the CSP." </a:t>
            </a:r>
            <a:endParaRPr lang="en-US" sz="1000" dirty="0"/>
          </a:p>
        </p:txBody>
      </p:sp>
      <p:sp>
        <p:nvSpPr>
          <p:cNvPr id="50" name="Text 39"/>
          <p:cNvSpPr txBox="1"/>
          <p:nvPr/>
        </p:nvSpPr>
        <p:spPr>
          <a:xfrm>
            <a:off x="8684057" y="4334256"/>
            <a:ext cx="2020824" cy="143561"/>
          </a:xfrm>
          <a:prstGeom prst="rect">
            <a:avLst/>
          </a:prstGeom>
          <a:noFill/>
          <a:ln/>
        </p:spPr>
        <p:txBody>
          <a:bodyPr wrap="square" lIns="0" tIns="0" rIns="0" bIns="0" rtlCol="0" anchor="ctr"/>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Status: Not Applicable</a:t>
            </a:r>
            <a:endParaRPr lang="en-US" sz="1000" dirty="0"/>
          </a:p>
        </p:txBody>
      </p:sp>
      <p:sp>
        <p:nvSpPr>
          <p:cNvPr id="51" name="Text 40"/>
          <p:cNvSpPr txBox="1"/>
          <p:nvPr/>
        </p:nvSpPr>
        <p:spPr>
          <a:xfrm>
            <a:off x="8684057" y="4528109"/>
            <a:ext cx="857707" cy="143561"/>
          </a:xfrm>
          <a:prstGeom prst="rect">
            <a:avLst/>
          </a:prstGeom>
          <a:noFill/>
          <a:ln/>
        </p:spPr>
        <p:txBody>
          <a:bodyPr wrap="square" lIns="0" tIns="0" rIns="0" bIns="0" rtlCol="0" anchor="ctr"/>
          <a:lstStyle/>
          <a:p>
            <a:pPr algn="l" indent="0" marL="0">
              <a:buNone/>
            </a:pPr>
            <a:r>
              <a:rPr lang="en-US" sz="1000" dirty="0">
                <a:solidFill>
                  <a:srgbClr val="FBBF24"/>
                </a:solidFill>
                <a:latin typeface="Courier New" pitchFamily="34" charset="0"/>
                <a:ea typeface="Courier New" pitchFamily="34" charset="-122"/>
                <a:cs typeface="Courier New" pitchFamily="34" charset="-120"/>
              </a:rPr>
              <a:t>Rationale:</a:t>
            </a:r>
            <a:endParaRPr lang="en-US" sz="1000" dirty="0"/>
          </a:p>
        </p:txBody>
      </p:sp>
      <p:sp>
        <p:nvSpPr>
          <p:cNvPr id="52" name="Shape 41"/>
          <p:cNvSpPr/>
          <p:nvPr/>
        </p:nvSpPr>
        <p:spPr>
          <a:xfrm>
            <a:off x="8255203" y="6683350"/>
            <a:ext cx="3372307" cy="1200607"/>
          </a:xfrm>
          <a:prstGeom prst="roundRect">
            <a:avLst>
              <a:gd name="adj" fmla="val 4836"/>
            </a:avLst>
          </a:prstGeom>
          <a:solidFill>
            <a:srgbClr val="FFFFFF"/>
          </a:solidFill>
          <a:ln w="12700">
            <a:solidFill>
              <a:srgbClr val="E2E8F0"/>
            </a:solidFill>
            <a:prstDash val="solid"/>
          </a:ln>
        </p:spPr>
      </p:sp>
      <p:pic>
        <p:nvPicPr>
          <p:cNvPr id="53" name="Image 9" descr="preencoded.png">    </p:cNvPr>
          <p:cNvPicPr>
            <a:picLocks noChangeAspect="1"/>
          </p:cNvPicPr>
          <p:nvPr/>
        </p:nvPicPr>
        <p:blipFill>
          <a:blip r:embed="rId10"/>
          <a:srcRect l="0" r="0" t="-100" b="-100"/>
          <a:stretch/>
        </p:blipFill>
        <p:spPr>
          <a:xfrm>
            <a:off x="8492947" y="6940296"/>
            <a:ext cx="114300" cy="152705"/>
          </a:xfrm>
          <a:prstGeom prst="rect">
            <a:avLst/>
          </a:prstGeom>
        </p:spPr>
      </p:pic>
      <p:sp>
        <p:nvSpPr>
          <p:cNvPr id="54" name="Text 42"/>
          <p:cNvSpPr txBox="1"/>
          <p:nvPr/>
        </p:nvSpPr>
        <p:spPr>
          <a:xfrm>
            <a:off x="8684057" y="6921094"/>
            <a:ext cx="522122" cy="191110"/>
          </a:xfrm>
          <a:prstGeom prst="rect">
            <a:avLst/>
          </a:prstGeom>
          <a:noFill/>
          <a:ln/>
        </p:spPr>
        <p:txBody>
          <a:bodyPr wrap="square" lIns="0" tIns="0" rIns="0" bIns="0" rtlCol="0" anchor="ctr"/>
          <a:lstStyle/>
          <a:p>
            <a:pPr algn="l" indent="0" marL="0">
              <a:buNone/>
            </a:pPr>
            <a:r>
              <a:rPr lang="en-US" sz="1000" b="1" dirty="0">
                <a:solidFill>
                  <a:srgbClr val="064E3B"/>
                </a:solidFill>
                <a:latin typeface="Roboto" pitchFamily="34" charset="0"/>
                <a:ea typeface="Roboto" pitchFamily="34" charset="-122"/>
                <a:cs typeface="Roboto" pitchFamily="34" charset="-120"/>
              </a:rPr>
              <a:t>Pro Tip</a:t>
            </a:r>
            <a:endParaRPr lang="en-US" sz="1000" dirty="0"/>
          </a:p>
        </p:txBody>
      </p:sp>
      <p:sp>
        <p:nvSpPr>
          <p:cNvPr id="55" name="Text 43"/>
          <p:cNvSpPr txBox="1"/>
          <p:nvPr/>
        </p:nvSpPr>
        <p:spPr>
          <a:xfrm>
            <a:off x="8492947" y="7188098"/>
            <a:ext cx="2971800" cy="457200"/>
          </a:xfrm>
          <a:prstGeom prst="rect">
            <a:avLst/>
          </a:prstGeom>
          <a:noFill/>
          <a:ln/>
        </p:spPr>
        <p:txBody>
          <a:bodyPr wrap="square" lIns="0" tIns="0" rIns="0" bIns="0" rtlCol="0" anchor="t"/>
          <a:lstStyle/>
          <a:p>
            <a:pPr algn="l" indent="0" marL="0">
              <a:buNone/>
            </a:pPr>
            <a:r>
              <a:rPr lang="en-US" sz="900" dirty="0">
                <a:solidFill>
                  <a:srgbClr val="065F46"/>
                </a:solidFill>
                <a:latin typeface="Roboto" pitchFamily="34" charset="0"/>
                <a:ea typeface="Roboto" pitchFamily="34" charset="-122"/>
                <a:cs typeface="Roboto" pitchFamily="34" charset="-120"/>
              </a:rPr>
              <a:t>Use a "Tailoring Matrix" or dedicated appendix in your SSP to consolidate all scoping, parameterization, and overlay decisions for easy reviewer reference.</a:t>
            </a:r>
            <a:endParaRPr lang="en-US" sz="900" dirty="0"/>
          </a:p>
        </p:txBody>
      </p:sp>
      <p:sp>
        <p:nvSpPr>
          <p:cNvPr id="56" name="Shape 44"/>
          <p:cNvSpPr/>
          <p:nvPr/>
        </p:nvSpPr>
        <p:spPr>
          <a:xfrm>
            <a:off x="0" y="8488375"/>
            <a:ext cx="12191695" cy="381305"/>
          </a:xfrm>
          <a:prstGeom prst="rect">
            <a:avLst/>
          </a:prstGeom>
          <a:solidFill>
            <a:srgbClr val="F1F5F9"/>
          </a:solidFill>
          <a:ln/>
        </p:spPr>
      </p:sp>
      <p:sp>
        <p:nvSpPr>
          <p:cNvPr id="57" name="Shape 45"/>
          <p:cNvSpPr/>
          <p:nvPr/>
        </p:nvSpPr>
        <p:spPr>
          <a:xfrm>
            <a:off x="0" y="8488375"/>
            <a:ext cx="12191695" cy="9144"/>
          </a:xfrm>
          <a:prstGeom prst="rect">
            <a:avLst/>
          </a:prstGeom>
          <a:solidFill>
            <a:srgbClr val="E2E8F0"/>
          </a:solidFill>
          <a:ln w="12700">
            <a:solidFill>
              <a:srgbClr val="E2E8F0">
                <a:alpha val="0"/>
              </a:srgbClr>
            </a:solidFill>
            <a:prstDash val="solid"/>
          </a:ln>
        </p:spPr>
      </p:sp>
      <p:sp>
        <p:nvSpPr>
          <p:cNvPr id="58" name="Text 46"/>
          <p:cNvSpPr txBox="1"/>
          <p:nvPr/>
        </p:nvSpPr>
        <p:spPr>
          <a:xfrm>
            <a:off x="571500" y="859170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9" name="Text 47"/>
          <p:cNvSpPr txBox="1"/>
          <p:nvPr/>
        </p:nvSpPr>
        <p:spPr>
          <a:xfrm>
            <a:off x="11177626" y="859170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36</a:t>
            </a:r>
            <a:endParaRPr 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33118"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05</a:t>
            </a:r>
            <a:endParaRPr lang="en-US" sz="9600" dirty="0"/>
          </a:p>
        </p:txBody>
      </p:sp>
      <p:pic>
        <p:nvPicPr>
          <p:cNvPr id="6" name="Image 0" descr="preencoded.png">    </p:cNvPr>
          <p:cNvPicPr>
            <a:picLocks noChangeAspect="1"/>
          </p:cNvPicPr>
          <p:nvPr/>
        </p:nvPicPr>
        <p:blipFill>
          <a:blip r:embed="rId1"/>
          <a:srcRect l="0" r="0" t="0" b="0"/>
          <a:stretch/>
        </p:blipFill>
        <p:spPr>
          <a:xfrm>
            <a:off x="9620402" y="4286707"/>
            <a:ext cx="3047695"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1969618"/>
            <a:ext cx="4515307" cy="2143354"/>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20 Control Families Deep Dive</a:t>
            </a:r>
            <a:endParaRPr lang="en-US" sz="4500" dirty="0"/>
          </a:p>
        </p:txBody>
      </p:sp>
      <p:sp>
        <p:nvSpPr>
          <p:cNvPr id="9" name="Shape 5"/>
          <p:cNvSpPr/>
          <p:nvPr/>
        </p:nvSpPr>
        <p:spPr>
          <a:xfrm>
            <a:off x="571500" y="441746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41746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Exploring the purpose, practitioner application, examples, and artifacts for each of the 20 control families.</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Key Families Covered</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2289658"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Access Control (AC)</a:t>
            </a:r>
            <a:endParaRPr lang="en-US" sz="1500" dirty="0"/>
          </a:p>
        </p:txBody>
      </p:sp>
      <p:sp>
        <p:nvSpPr>
          <p:cNvPr id="14" name="Text 10"/>
          <p:cNvSpPr txBox="1"/>
          <p:nvPr/>
        </p:nvSpPr>
        <p:spPr>
          <a:xfrm>
            <a:off x="7114946" y="2104949"/>
            <a:ext cx="2289658"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Limit access to authorized users</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2788920"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Audit &amp; Accountability (AU)</a:t>
            </a:r>
            <a:endParaRPr lang="en-US" sz="1500" dirty="0"/>
          </a:p>
        </p:txBody>
      </p:sp>
      <p:sp>
        <p:nvSpPr>
          <p:cNvPr id="17" name="Text 13"/>
          <p:cNvSpPr txBox="1"/>
          <p:nvPr/>
        </p:nvSpPr>
        <p:spPr>
          <a:xfrm>
            <a:off x="7114946" y="3152851"/>
            <a:ext cx="257403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Log and monitor system activity</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3355848"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Configuration Management (CM)</a:t>
            </a:r>
            <a:endParaRPr lang="en-US" sz="1500" dirty="0"/>
          </a:p>
        </p:txBody>
      </p:sp>
      <p:sp>
        <p:nvSpPr>
          <p:cNvPr id="20" name="Text 16"/>
          <p:cNvSpPr txBox="1"/>
          <p:nvPr/>
        </p:nvSpPr>
        <p:spPr>
          <a:xfrm>
            <a:off x="7114946" y="4200754"/>
            <a:ext cx="2932481"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Maintain secure configurations</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2992831"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Supply Chain Risk Mgmt (SR)</a:t>
            </a:r>
            <a:endParaRPr lang="en-US" sz="1500" dirty="0"/>
          </a:p>
        </p:txBody>
      </p:sp>
      <p:sp>
        <p:nvSpPr>
          <p:cNvPr id="23" name="Text 19"/>
          <p:cNvSpPr txBox="1"/>
          <p:nvPr/>
        </p:nvSpPr>
        <p:spPr>
          <a:xfrm>
            <a:off x="7114946" y="5248656"/>
            <a:ext cx="261518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Manage risks from suppliers</a:t>
            </a:r>
            <a:endParaRPr lang="en-US" sz="1000" dirty="0"/>
          </a:p>
        </p:txBody>
      </p:sp>
      <p:sp>
        <p:nvSpPr>
          <p:cNvPr id="24" name="Shape 20"/>
          <p:cNvSpPr/>
          <p:nvPr/>
        </p:nvSpPr>
        <p:spPr>
          <a:xfrm>
            <a:off x="571500" y="1530706"/>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153070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107" r="-107" t="0" b="0"/>
          <a:stretch/>
        </p:blipFill>
        <p:spPr>
          <a:xfrm>
            <a:off x="6553505" y="1904695"/>
            <a:ext cx="267005" cy="304495"/>
          </a:xfrm>
          <a:prstGeom prst="rect">
            <a:avLst/>
          </a:prstGeom>
        </p:spPr>
      </p:pic>
      <p:pic>
        <p:nvPicPr>
          <p:cNvPr id="27" name="Image 3" descr="preencoded.png">    </p:cNvPr>
          <p:cNvPicPr>
            <a:picLocks noChangeAspect="1"/>
          </p:cNvPicPr>
          <p:nvPr/>
        </p:nvPicPr>
        <p:blipFill>
          <a:blip r:embed="rId4"/>
          <a:srcRect l="-50" r="-50" t="0" b="0"/>
          <a:stretch/>
        </p:blipFill>
        <p:spPr>
          <a:xfrm>
            <a:off x="6515100" y="2952598"/>
            <a:ext cx="342900" cy="304495"/>
          </a:xfrm>
          <a:prstGeom prst="rect">
            <a:avLst/>
          </a:prstGeom>
        </p:spPr>
      </p:pic>
      <p:pic>
        <p:nvPicPr>
          <p:cNvPr id="28" name="Image 4" descr="preencoded.png">    </p:cNvPr>
          <p:cNvPicPr>
            <a:picLocks noChangeAspect="1"/>
          </p:cNvPicPr>
          <p:nvPr/>
        </p:nvPicPr>
        <p:blipFill>
          <a:blip r:embed="rId5"/>
          <a:srcRect l="-90" r="-90" t="0" b="0"/>
          <a:stretch/>
        </p:blipFill>
        <p:spPr>
          <a:xfrm>
            <a:off x="6495898" y="4000500"/>
            <a:ext cx="381305" cy="304495"/>
          </a:xfrm>
          <a:prstGeom prst="rect">
            <a:avLst/>
          </a:prstGeom>
        </p:spPr>
      </p:pic>
      <p:pic>
        <p:nvPicPr>
          <p:cNvPr id="29" name="Image 5" descr="preencoded.png">    </p:cNvPr>
          <p:cNvPicPr>
            <a:picLocks noChangeAspect="1"/>
          </p:cNvPicPr>
          <p:nvPr/>
        </p:nvPicPr>
        <p:blipFill>
          <a:blip r:embed="rId6"/>
          <a:srcRect l="-90" r="-90" t="0" b="0"/>
          <a:stretch/>
        </p:blipFill>
        <p:spPr>
          <a:xfrm>
            <a:off x="6495898" y="5048402"/>
            <a:ext cx="381305" cy="3044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Limit access to information systems and associated information to authorized users, processes acting on behalf of authorized users, and devices (including other information systems) and to the types of transactions and functions that authorized users are permitted to exercise.</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4114800"/>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4172407"/>
            <a:ext cx="286207" cy="228600"/>
          </a:xfrm>
          <a:prstGeom prst="rect">
            <a:avLst/>
          </a:prstGeom>
        </p:spPr>
      </p:pic>
      <p:sp>
        <p:nvSpPr>
          <p:cNvPr id="13" name="Shape 8"/>
          <p:cNvSpPr/>
          <p:nvPr/>
        </p:nvSpPr>
        <p:spPr>
          <a:xfrm>
            <a:off x="571500" y="4762195"/>
            <a:ext cx="6858000" cy="2638044"/>
          </a:xfrm>
          <a:prstGeom prst="roundRect">
            <a:avLst>
              <a:gd name="adj" fmla="val 1001"/>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5076749"/>
            <a:ext cx="133502" cy="133502"/>
          </a:xfrm>
          <a:prstGeom prst="rect">
            <a:avLst/>
          </a:prstGeom>
        </p:spPr>
      </p:pic>
      <p:sp>
        <p:nvSpPr>
          <p:cNvPr id="16" name="Text 10"/>
          <p:cNvSpPr txBox="1"/>
          <p:nvPr/>
        </p:nvSpPr>
        <p:spPr>
          <a:xfrm>
            <a:off x="1257300" y="4990795"/>
            <a:ext cx="5649163"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Identity &amp; Access Management (IAM)</a:t>
            </a:r>
            <a:endParaRPr lang="en-US" sz="1300" dirty="0"/>
          </a:p>
        </p:txBody>
      </p:sp>
      <p:sp>
        <p:nvSpPr>
          <p:cNvPr id="17" name="Text 11"/>
          <p:cNvSpPr txBox="1"/>
          <p:nvPr/>
        </p:nvSpPr>
        <p:spPr>
          <a:xfrm>
            <a:off x="1257300" y="5296205"/>
            <a:ext cx="6220663"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Establishing robust account lifecycles (AC-2) and enforcing strong authentication boundaries.</a:t>
            </a:r>
            <a:endParaRPr lang="en-US" sz="1000" dirty="0"/>
          </a:p>
        </p:txBody>
      </p:sp>
      <p:sp>
        <p:nvSpPr>
          <p:cNvPr id="18" name="Shape 12"/>
          <p:cNvSpPr/>
          <p:nvPr/>
        </p:nvSpPr>
        <p:spPr>
          <a:xfrm>
            <a:off x="800100" y="5639105"/>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837" r="-837" t="0" b="0"/>
          <a:stretch/>
        </p:blipFill>
        <p:spPr>
          <a:xfrm>
            <a:off x="875995" y="5724144"/>
            <a:ext cx="152705" cy="133502"/>
          </a:xfrm>
          <a:prstGeom prst="rect">
            <a:avLst/>
          </a:prstGeom>
        </p:spPr>
      </p:pic>
      <p:sp>
        <p:nvSpPr>
          <p:cNvPr id="20" name="Text 13"/>
          <p:cNvSpPr txBox="1"/>
          <p:nvPr/>
        </p:nvSpPr>
        <p:spPr>
          <a:xfrm>
            <a:off x="1257300" y="5639105"/>
            <a:ext cx="5867705"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Least Privilege &amp; Segmentation</a:t>
            </a:r>
            <a:endParaRPr lang="en-US" sz="1300" dirty="0"/>
          </a:p>
        </p:txBody>
      </p:sp>
      <p:sp>
        <p:nvSpPr>
          <p:cNvPr id="21" name="Text 14"/>
          <p:cNvSpPr txBox="1"/>
          <p:nvPr/>
        </p:nvSpPr>
        <p:spPr>
          <a:xfrm>
            <a:off x="1257300" y="5943600"/>
            <a:ext cx="6439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Enforcing granular permissions (AC-6) and separating duties to prevent conflict of interest (AC-5).</a:t>
            </a:r>
            <a:endParaRPr lang="en-US" sz="1000" dirty="0"/>
          </a:p>
        </p:txBody>
      </p:sp>
      <p:sp>
        <p:nvSpPr>
          <p:cNvPr id="22" name="Shape 15"/>
          <p:cNvSpPr/>
          <p:nvPr/>
        </p:nvSpPr>
        <p:spPr>
          <a:xfrm>
            <a:off x="800100" y="6286500"/>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1507" r="-1507" t="0" b="0"/>
          <a:stretch/>
        </p:blipFill>
        <p:spPr>
          <a:xfrm>
            <a:off x="866851" y="6372454"/>
            <a:ext cx="171907" cy="133502"/>
          </a:xfrm>
          <a:prstGeom prst="rect">
            <a:avLst/>
          </a:prstGeom>
        </p:spPr>
      </p:pic>
      <p:sp>
        <p:nvSpPr>
          <p:cNvPr id="24" name="Text 16"/>
          <p:cNvSpPr txBox="1"/>
          <p:nvPr/>
        </p:nvSpPr>
        <p:spPr>
          <a:xfrm>
            <a:off x="1257300" y="6286500"/>
            <a:ext cx="5420563"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Session &amp; Remote Access Control</a:t>
            </a:r>
            <a:endParaRPr lang="en-US" sz="1300" dirty="0"/>
          </a:p>
        </p:txBody>
      </p:sp>
      <p:sp>
        <p:nvSpPr>
          <p:cNvPr id="25" name="Text 17"/>
          <p:cNvSpPr txBox="1"/>
          <p:nvPr/>
        </p:nvSpPr>
        <p:spPr>
          <a:xfrm>
            <a:off x="1257300" y="6590995"/>
            <a:ext cx="5992063"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Managing session termination/locking (AC-12) and securing remote connections (AC-17).</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Role Explosion:</a:t>
            </a:r>
            <a:pPr algn="l" indent="0" marL="0">
              <a:buNone/>
            </a:pPr>
            <a:r>
              <a:rPr lang="en-US" sz="1000" dirty="0">
                <a:solidFill>
                  <a:srgbClr val="7C2D12"/>
                </a:solidFill>
                <a:latin typeface="Roboto" pitchFamily="34" charset="0"/>
                <a:ea typeface="Roboto" pitchFamily="34" charset="-122"/>
                <a:cs typeface="Roboto" pitchFamily="34" charset="-120"/>
              </a:rPr>
              <a:t> Creating too many specific roles making AC-2 management unscalable.</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Privilege Creep:</a:t>
            </a:r>
            <a:pPr algn="l" indent="0" marL="0">
              <a:buNone/>
            </a:pPr>
            <a:r>
              <a:rPr lang="en-US" sz="1000" dirty="0">
                <a:solidFill>
                  <a:srgbClr val="7C2D12"/>
                </a:solidFill>
                <a:latin typeface="Roboto" pitchFamily="34" charset="0"/>
                <a:ea typeface="Roboto" pitchFamily="34" charset="-122"/>
                <a:cs typeface="Roboto" pitchFamily="34" charset="-120"/>
              </a:rPr>
              <a:t> Failing to revoke access upon role change (AC-2(3)).</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Generic Accounts:</a:t>
            </a:r>
            <a:pPr algn="l" indent="0" marL="0">
              <a:buNone/>
            </a:pPr>
            <a:r>
              <a:rPr lang="en-US" sz="1000" dirty="0">
                <a:solidFill>
                  <a:srgbClr val="7C2D12"/>
                </a:solidFill>
                <a:latin typeface="Roboto" pitchFamily="34" charset="0"/>
                <a:ea typeface="Roboto" pitchFamily="34" charset="-122"/>
                <a:cs typeface="Roboto" pitchFamily="34" charset="-120"/>
              </a:rPr>
              <a:t> Using shared admin accounts instead of unique IDs.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Session Blindness:</a:t>
            </a:r>
            <a:pPr algn="l" indent="0" marL="0">
              <a:buNone/>
            </a:pPr>
            <a:r>
              <a:rPr lang="en-US" sz="1000" dirty="0">
                <a:solidFill>
                  <a:srgbClr val="7C2D12"/>
                </a:solidFill>
                <a:latin typeface="Roboto" pitchFamily="34" charset="0"/>
                <a:ea typeface="Roboto" pitchFamily="34" charset="-122"/>
                <a:cs typeface="Roboto" pitchFamily="34" charset="-120"/>
              </a:rPr>
              <a:t> Lack of automated session termination for idle users.</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761695"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8193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IA (Identity)</a:t>
            </a:r>
            <a:endParaRPr lang="en-US" sz="900" dirty="0"/>
          </a:p>
        </p:txBody>
      </p:sp>
      <p:sp>
        <p:nvSpPr>
          <p:cNvPr id="52" name="Shape 38"/>
          <p:cNvSpPr/>
          <p:nvPr/>
        </p:nvSpPr>
        <p:spPr>
          <a:xfrm>
            <a:off x="8823960" y="6590081"/>
            <a:ext cx="685800"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8823960" y="6590081"/>
            <a:ext cx="7434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AU (Audit)</a:t>
            </a:r>
            <a:endParaRPr lang="en-US" sz="900" dirty="0"/>
          </a:p>
        </p:txBody>
      </p:sp>
      <p:sp>
        <p:nvSpPr>
          <p:cNvPr id="54" name="Shape 40"/>
          <p:cNvSpPr/>
          <p:nvPr/>
        </p:nvSpPr>
        <p:spPr>
          <a:xfrm>
            <a:off x="9564624" y="6590081"/>
            <a:ext cx="847649"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564624" y="6590081"/>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56" name="Shape 42"/>
          <p:cNvSpPr/>
          <p:nvPr/>
        </p:nvSpPr>
        <p:spPr>
          <a:xfrm>
            <a:off x="8010144" y="6894576"/>
            <a:ext cx="923544"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98115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PS (Personnel)</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38</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AC</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316473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Access Control</a:t>
            </a:r>
            <a:endParaRPr lang="en-US" sz="2700" dirty="0"/>
          </a:p>
        </p:txBody>
      </p:sp>
      <p:pic>
        <p:nvPicPr>
          <p:cNvPr id="68" name="Image 12" descr="preencoded.png">    </p:cNvPr>
          <p:cNvPicPr>
            <a:picLocks noChangeAspect="1"/>
          </p:cNvPicPr>
          <p:nvPr/>
        </p:nvPicPr>
        <p:blipFill>
          <a:blip r:embed="rId13">
            <a:alphaModFix amt="20000"/>
          </a:blip>
          <a:srcRect l="-347" r="-347" t="0" b="0"/>
          <a:stretch/>
        </p:blipFill>
        <p:spPr>
          <a:xfrm>
            <a:off x="10972800" y="178308"/>
            <a:ext cx="647395" cy="571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486754"/>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3B82F6"/>
          </a:solidFill>
          <a:ln w="12700">
            <a:solidFill>
              <a:srgbClr val="3B82F6">
                <a:alpha val="0"/>
              </a:srgbClr>
            </a:solidFill>
            <a:prstDash val="solid"/>
          </a:ln>
        </p:spPr>
      </p:sp>
      <p:sp>
        <p:nvSpPr>
          <p:cNvPr id="9" name="Shape 6"/>
          <p:cNvSpPr/>
          <p:nvPr/>
        </p:nvSpPr>
        <p:spPr>
          <a:xfrm>
            <a:off x="809244" y="1981505"/>
            <a:ext cx="514807"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AC-2</a:t>
            </a:r>
            <a:endParaRPr lang="en-US" sz="1000" dirty="0"/>
          </a:p>
        </p:txBody>
      </p:sp>
      <p:sp>
        <p:nvSpPr>
          <p:cNvPr id="11" name="Text 8"/>
          <p:cNvSpPr txBox="1"/>
          <p:nvPr/>
        </p:nvSpPr>
        <p:spPr>
          <a:xfrm>
            <a:off x="1418234" y="1996135"/>
            <a:ext cx="193761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Account Management</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Manage system accounts: create, enable, modify, disable, and remove. Automate account creation/removal via IdP where possible. Review accounts periodically.</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3B82F6"/>
          </a:solidFill>
          <a:ln w="12700">
            <a:solidFill>
              <a:srgbClr val="3B82F6">
                <a:alpha val="0"/>
              </a:srgbClr>
            </a:solidFill>
            <a:prstDash val="solid"/>
          </a:ln>
        </p:spPr>
      </p:sp>
      <p:sp>
        <p:nvSpPr>
          <p:cNvPr id="15" name="Shape 12"/>
          <p:cNvSpPr/>
          <p:nvPr/>
        </p:nvSpPr>
        <p:spPr>
          <a:xfrm>
            <a:off x="809244" y="3344875"/>
            <a:ext cx="514807"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34487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AC-3</a:t>
            </a:r>
            <a:endParaRPr lang="en-US" sz="1000" dirty="0"/>
          </a:p>
        </p:txBody>
      </p:sp>
      <p:sp>
        <p:nvSpPr>
          <p:cNvPr id="17" name="Text 14"/>
          <p:cNvSpPr txBox="1"/>
          <p:nvPr/>
        </p:nvSpPr>
        <p:spPr>
          <a:xfrm>
            <a:off x="1418234" y="3360420"/>
            <a:ext cx="185897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Access Enforcement</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Enforce approved authorizations for logical access to information and system resources in accordance with applicable access control policies (e.g., RBAC, ABAC).</a:t>
            </a:r>
            <a:endParaRPr lang="en-US" sz="1100" dirty="0"/>
          </a:p>
        </p:txBody>
      </p:sp>
      <p:sp>
        <p:nvSpPr>
          <p:cNvPr id="19" name="Shape 16"/>
          <p:cNvSpPr/>
          <p:nvPr/>
        </p:nvSpPr>
        <p:spPr>
          <a:xfrm>
            <a:off x="571500" y="4518965"/>
            <a:ext cx="6400800" cy="1181405"/>
          </a:xfrm>
          <a:prstGeom prst="roundRect">
            <a:avLst>
              <a:gd name="adj" fmla="val 4994"/>
            </a:avLst>
          </a:prstGeom>
          <a:solidFill>
            <a:srgbClr val="FFFFFF"/>
          </a:solidFill>
          <a:ln/>
        </p:spPr>
      </p:sp>
      <p:sp>
        <p:nvSpPr>
          <p:cNvPr id="20" name="Shape 17"/>
          <p:cNvSpPr/>
          <p:nvPr/>
        </p:nvSpPr>
        <p:spPr>
          <a:xfrm>
            <a:off x="571500" y="4518965"/>
            <a:ext cx="47549" cy="1181405"/>
          </a:xfrm>
          <a:prstGeom prst="roundRect">
            <a:avLst>
              <a:gd name="adj" fmla="val 124069"/>
            </a:avLst>
          </a:prstGeom>
          <a:solidFill>
            <a:srgbClr val="3B82F6"/>
          </a:solidFill>
          <a:ln w="12700">
            <a:solidFill>
              <a:srgbClr val="3B82F6">
                <a:alpha val="0"/>
              </a:srgbClr>
            </a:solidFill>
            <a:prstDash val="solid"/>
          </a:ln>
        </p:spPr>
      </p:sp>
      <p:sp>
        <p:nvSpPr>
          <p:cNvPr id="21" name="Shape 18"/>
          <p:cNvSpPr/>
          <p:nvPr/>
        </p:nvSpPr>
        <p:spPr>
          <a:xfrm>
            <a:off x="809244" y="4709160"/>
            <a:ext cx="514807"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4709160"/>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AC-6</a:t>
            </a:r>
            <a:endParaRPr lang="en-US" sz="1000" dirty="0"/>
          </a:p>
        </p:txBody>
      </p:sp>
      <p:sp>
        <p:nvSpPr>
          <p:cNvPr id="23" name="Text 20"/>
          <p:cNvSpPr txBox="1"/>
          <p:nvPr/>
        </p:nvSpPr>
        <p:spPr>
          <a:xfrm>
            <a:off x="1418234" y="4724705"/>
            <a:ext cx="133776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Least Privilege</a:t>
            </a:r>
            <a:endParaRPr lang="en-US" sz="1300" dirty="0"/>
          </a:p>
        </p:txBody>
      </p:sp>
      <p:sp>
        <p:nvSpPr>
          <p:cNvPr id="24" name="Text 21"/>
          <p:cNvSpPr txBox="1"/>
          <p:nvPr/>
        </p:nvSpPr>
        <p:spPr>
          <a:xfrm>
            <a:off x="809244" y="506760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Employ the principle of least privilege, allowing only authorized accesses for users (or processes acting on behalf of users) which are necessary to accomplish assigned tasks.</a:t>
            </a:r>
            <a:endParaRPr lang="en-US" sz="1100" dirty="0"/>
          </a:p>
        </p:txBody>
      </p:sp>
      <p:sp>
        <p:nvSpPr>
          <p:cNvPr id="25" name="Shape 22"/>
          <p:cNvSpPr/>
          <p:nvPr/>
        </p:nvSpPr>
        <p:spPr>
          <a:xfrm>
            <a:off x="571500" y="5882335"/>
            <a:ext cx="6400800" cy="1181405"/>
          </a:xfrm>
          <a:prstGeom prst="roundRect">
            <a:avLst>
              <a:gd name="adj" fmla="val 4994"/>
            </a:avLst>
          </a:prstGeom>
          <a:solidFill>
            <a:srgbClr val="FFFFFF"/>
          </a:solidFill>
          <a:ln/>
        </p:spPr>
      </p:sp>
      <p:sp>
        <p:nvSpPr>
          <p:cNvPr id="26" name="Shape 23"/>
          <p:cNvSpPr/>
          <p:nvPr/>
        </p:nvSpPr>
        <p:spPr>
          <a:xfrm>
            <a:off x="571500" y="5882335"/>
            <a:ext cx="47549" cy="1181405"/>
          </a:xfrm>
          <a:prstGeom prst="roundRect">
            <a:avLst>
              <a:gd name="adj" fmla="val 124069"/>
            </a:avLst>
          </a:prstGeom>
          <a:solidFill>
            <a:srgbClr val="3B82F6"/>
          </a:solidFill>
          <a:ln w="12700">
            <a:solidFill>
              <a:srgbClr val="3B82F6">
                <a:alpha val="0"/>
              </a:srgbClr>
            </a:solidFill>
            <a:prstDash val="solid"/>
          </a:ln>
        </p:spPr>
      </p:sp>
      <p:sp>
        <p:nvSpPr>
          <p:cNvPr id="27" name="Shape 24"/>
          <p:cNvSpPr/>
          <p:nvPr/>
        </p:nvSpPr>
        <p:spPr>
          <a:xfrm>
            <a:off x="809244" y="6073445"/>
            <a:ext cx="599846" cy="286207"/>
          </a:xfrm>
          <a:prstGeom prst="roundRect">
            <a:avLst>
              <a:gd name="adj" fmla="val 42599"/>
            </a:avLst>
          </a:prstGeom>
          <a:solidFill>
            <a:srgbClr val="EFF6FF"/>
          </a:solidFill>
          <a:ln w="12700">
            <a:solidFill>
              <a:srgbClr val="FFFFFF">
                <a:alpha val="0"/>
              </a:srgbClr>
            </a:solidFill>
            <a:prstDash val="solid"/>
          </a:ln>
        </p:spPr>
      </p:sp>
      <p:sp>
        <p:nvSpPr>
          <p:cNvPr id="28" name="Text 25"/>
          <p:cNvSpPr txBox="1"/>
          <p:nvPr/>
        </p:nvSpPr>
        <p:spPr>
          <a:xfrm>
            <a:off x="809244" y="6073445"/>
            <a:ext cx="657454"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AC-17</a:t>
            </a:r>
            <a:endParaRPr lang="en-US" sz="1000" dirty="0"/>
          </a:p>
        </p:txBody>
      </p:sp>
      <p:sp>
        <p:nvSpPr>
          <p:cNvPr id="29" name="Text 26"/>
          <p:cNvSpPr txBox="1"/>
          <p:nvPr/>
        </p:nvSpPr>
        <p:spPr>
          <a:xfrm>
            <a:off x="1497787" y="6088075"/>
            <a:ext cx="139903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Remote Access</a:t>
            </a:r>
            <a:endParaRPr lang="en-US" sz="1300" dirty="0"/>
          </a:p>
        </p:txBody>
      </p:sp>
      <p:sp>
        <p:nvSpPr>
          <p:cNvPr id="30" name="Text 27"/>
          <p:cNvSpPr txBox="1"/>
          <p:nvPr/>
        </p:nvSpPr>
        <p:spPr>
          <a:xfrm>
            <a:off x="809244" y="643189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Establish usage restrictions, configuration/connection requirements, and implementation guidance for each type of remote access allowed.</a:t>
            </a:r>
            <a:endParaRPr lang="en-US" sz="1100" dirty="0"/>
          </a:p>
        </p:txBody>
      </p:sp>
      <p:sp>
        <p:nvSpPr>
          <p:cNvPr id="31" name="Shape 28"/>
          <p:cNvSpPr/>
          <p:nvPr/>
        </p:nvSpPr>
        <p:spPr>
          <a:xfrm>
            <a:off x="7353605" y="1333195"/>
            <a:ext cx="4267505" cy="5724144"/>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8" name="Text 33"/>
          <p:cNvSpPr txBox="1"/>
          <p:nvPr/>
        </p:nvSpPr>
        <p:spPr>
          <a:xfrm>
            <a:off x="8248802" y="2305202"/>
            <a:ext cx="168889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Access Control Policy</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defining RBAC roles and rules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180" b="-180"/>
          <a:stretch/>
        </p:blipFill>
        <p:spPr>
          <a:xfrm>
            <a:off x="7810805" y="3240634"/>
            <a:ext cx="190195" cy="152705"/>
          </a:xfrm>
          <a:prstGeom prst="rect">
            <a:avLst/>
          </a:prstGeom>
        </p:spPr>
      </p:pic>
      <p:sp>
        <p:nvSpPr>
          <p:cNvPr id="43" name="Text 37"/>
          <p:cNvSpPr txBox="1"/>
          <p:nvPr/>
        </p:nvSpPr>
        <p:spPr>
          <a:xfrm>
            <a:off x="8248802" y="3112618"/>
            <a:ext cx="98663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RBAC Matrix</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Spreadsheet or IdP role definitions</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29296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Session Settings</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Screenshots of timeout configurations</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100" b="-100"/>
          <a:stretch/>
        </p:blipFill>
        <p:spPr>
          <a:xfrm>
            <a:off x="7848295" y="4855464"/>
            <a:ext cx="114300" cy="152705"/>
          </a:xfrm>
          <a:prstGeom prst="rect">
            <a:avLst/>
          </a:prstGeom>
        </p:spPr>
      </p:pic>
      <p:sp>
        <p:nvSpPr>
          <p:cNvPr id="53" name="Text 45"/>
          <p:cNvSpPr txBox="1"/>
          <p:nvPr/>
        </p:nvSpPr>
        <p:spPr>
          <a:xfrm>
            <a:off x="8248802" y="4728362"/>
            <a:ext cx="157642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Access Review Logs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Quarterly recertification records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180" b="-180"/>
          <a:stretch/>
        </p:blipFill>
        <p:spPr>
          <a:xfrm>
            <a:off x="7810805" y="5663794"/>
            <a:ext cx="190195" cy="152705"/>
          </a:xfrm>
          <a:prstGeom prst="rect">
            <a:avLst/>
          </a:prstGeom>
        </p:spPr>
      </p:pic>
      <p:sp>
        <p:nvSpPr>
          <p:cNvPr id="58" name="Text 49"/>
          <p:cNvSpPr txBox="1"/>
          <p:nvPr/>
        </p:nvSpPr>
        <p:spPr>
          <a:xfrm>
            <a:off x="8248802" y="5535778"/>
            <a:ext cx="161848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Remote Access Logs</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VPN concentrator or ZTNA logs</a:t>
            </a:r>
            <a:endParaRPr lang="en-US" sz="900" dirty="0"/>
          </a:p>
        </p:txBody>
      </p:sp>
      <p:sp>
        <p:nvSpPr>
          <p:cNvPr id="60" name="Shape 51"/>
          <p:cNvSpPr/>
          <p:nvPr/>
        </p:nvSpPr>
        <p:spPr>
          <a:xfrm>
            <a:off x="0" y="7436815"/>
            <a:ext cx="12191695" cy="200254"/>
          </a:xfrm>
          <a:prstGeom prst="rect">
            <a:avLst/>
          </a:prstGeom>
          <a:solidFill>
            <a:srgbClr val="F1F5F9"/>
          </a:solidFill>
          <a:ln/>
        </p:spPr>
      </p:sp>
      <p:sp>
        <p:nvSpPr>
          <p:cNvPr id="61" name="Shape 52"/>
          <p:cNvSpPr/>
          <p:nvPr/>
        </p:nvSpPr>
        <p:spPr>
          <a:xfrm>
            <a:off x="0" y="743681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44687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44687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39</a:t>
            </a:r>
            <a:endParaRPr lang="en-US" sz="900" dirty="0"/>
          </a:p>
        </p:txBody>
      </p:sp>
      <p:sp>
        <p:nvSpPr>
          <p:cNvPr id="64" name="Shape 55"/>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6" name="Shape 57"/>
          <p:cNvSpPr/>
          <p:nvPr/>
        </p:nvSpPr>
        <p:spPr>
          <a:xfrm>
            <a:off x="571500" y="190195"/>
            <a:ext cx="866851" cy="190195"/>
          </a:xfrm>
          <a:prstGeom prst="roundRect">
            <a:avLst>
              <a:gd name="adj" fmla="val 96154"/>
            </a:avLst>
          </a:prstGeom>
          <a:solidFill>
            <a:srgbClr val="1E40AF"/>
          </a:solidFill>
          <a:ln w="12700">
            <a:solidFill>
              <a:srgbClr val="FFFFFF">
                <a:alpha val="0"/>
              </a:srgbClr>
            </a:solidFill>
            <a:prstDash val="solid"/>
          </a:ln>
        </p:spPr>
      </p:sp>
      <p:sp>
        <p:nvSpPr>
          <p:cNvPr id="67" name="Text 58"/>
          <p:cNvSpPr txBox="1"/>
          <p:nvPr/>
        </p:nvSpPr>
        <p:spPr>
          <a:xfrm>
            <a:off x="571500" y="190195"/>
            <a:ext cx="943661"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AC</a:t>
            </a:r>
            <a:endParaRPr lang="en-US" sz="900" dirty="0"/>
          </a:p>
        </p:txBody>
      </p:sp>
      <p:sp>
        <p:nvSpPr>
          <p:cNvPr id="68" name="Text 59"/>
          <p:cNvSpPr txBox="1"/>
          <p:nvPr/>
        </p:nvSpPr>
        <p:spPr>
          <a:xfrm>
            <a:off x="1544422" y="190195"/>
            <a:ext cx="108813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Access Control</a:t>
            </a:r>
            <a:endParaRPr lang="en-US" sz="1000" dirty="0"/>
          </a:p>
        </p:txBody>
      </p:sp>
      <p:sp>
        <p:nvSpPr>
          <p:cNvPr id="69" name="Text 60"/>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981151"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Foundations</a:t>
            </a:r>
            <a:endParaRPr lang="en-US" sz="900" dirty="0"/>
          </a:p>
        </p:txBody>
      </p:sp>
      <p:sp>
        <p:nvSpPr>
          <p:cNvPr id="8" name="Text 5"/>
          <p:cNvSpPr txBox="1"/>
          <p:nvPr/>
        </p:nvSpPr>
        <p:spPr>
          <a:xfrm>
            <a:off x="571500" y="476402"/>
            <a:ext cx="486826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Why NIST 800-53 Exists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048695" y="338328"/>
            <a:ext cx="571500" cy="457200"/>
          </a:xfrm>
          <a:prstGeom prst="rect">
            <a:avLst/>
          </a:prstGeom>
        </p:spPr>
      </p:pic>
      <p:pic>
        <p:nvPicPr>
          <p:cNvPr id="10" name="Image 2" descr="preencoded.png">    </p:cNvPr>
          <p:cNvPicPr>
            <a:picLocks noChangeAspect="1"/>
          </p:cNvPicPr>
          <p:nvPr/>
        </p:nvPicPr>
        <p:blipFill>
          <a:blip r:embed="rId3"/>
          <a:srcRect l="-2" r="-2" t="0" b="0"/>
          <a:stretch/>
        </p:blipFill>
        <p:spPr>
          <a:xfrm>
            <a:off x="0" y="1143000"/>
            <a:ext cx="12191695" cy="6046013"/>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676095"/>
            <a:ext cx="228600" cy="228600"/>
          </a:xfrm>
          <a:prstGeom prst="rect">
            <a:avLst/>
          </a:prstGeom>
        </p:spPr>
      </p:pic>
      <p:sp>
        <p:nvSpPr>
          <p:cNvPr id="13" name="Text 7"/>
          <p:cNvSpPr txBox="1"/>
          <p:nvPr/>
        </p:nvSpPr>
        <p:spPr>
          <a:xfrm>
            <a:off x="914400" y="1619402"/>
            <a:ext cx="3134563"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Federal Mandate &amp; Context</a:t>
            </a:r>
            <a:endParaRPr lang="en-US" sz="1800" dirty="0"/>
          </a:p>
        </p:txBody>
      </p:sp>
      <p:pic>
        <p:nvPicPr>
          <p:cNvPr id="14" name="Image 4" descr="preencoded.png">    </p:cNvPr>
          <p:cNvPicPr>
            <a:picLocks noChangeAspect="1"/>
          </p:cNvPicPr>
          <p:nvPr/>
        </p:nvPicPr>
        <p:blipFill>
          <a:blip r:embed="rId5"/>
          <a:srcRect l="0" r="0" t="-8" b="-8"/>
          <a:stretch/>
        </p:blipFill>
        <p:spPr>
          <a:xfrm>
            <a:off x="571500" y="2324405"/>
            <a:ext cx="5238598" cy="1436522"/>
          </a:xfrm>
          <a:prstGeom prst="rect">
            <a:avLst/>
          </a:prstGeom>
        </p:spPr>
      </p:pic>
      <p:sp>
        <p:nvSpPr>
          <p:cNvPr id="15" name="Text 8"/>
          <p:cNvSpPr txBox="1"/>
          <p:nvPr/>
        </p:nvSpPr>
        <p:spPr>
          <a:xfrm>
            <a:off x="1038758" y="2553005"/>
            <a:ext cx="465795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FISMA Requirements</a:t>
            </a:r>
            <a:endParaRPr lang="en-US" sz="1300" dirty="0"/>
          </a:p>
        </p:txBody>
      </p:sp>
      <p:pic>
        <p:nvPicPr>
          <p:cNvPr id="16" name="Image 5" descr="preencoded.png">    </p:cNvPr>
          <p:cNvPicPr>
            <a:picLocks noChangeAspect="1"/>
          </p:cNvPicPr>
          <p:nvPr/>
        </p:nvPicPr>
        <p:blipFill>
          <a:blip r:embed="rId6"/>
          <a:srcRect l="0" r="0" t="-2222" b="-2222"/>
          <a:stretch/>
        </p:blipFill>
        <p:spPr>
          <a:xfrm>
            <a:off x="838505" y="2592324"/>
            <a:ext cx="123444" cy="171907"/>
          </a:xfrm>
          <a:prstGeom prst="rect">
            <a:avLst/>
          </a:prstGeom>
        </p:spPr>
      </p:pic>
      <p:sp>
        <p:nvSpPr>
          <p:cNvPr id="17" name="Text 9"/>
          <p:cNvSpPr txBox="1"/>
          <p:nvPr/>
        </p:nvSpPr>
        <p:spPr>
          <a:xfrm>
            <a:off x="838505"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The Federal Information Security Modernization Act (FISMA) mandates that all federal agencies develop, document, and implement an information security program.</a:t>
            </a:r>
            <a:endParaRPr lang="en-US" sz="1100" dirty="0"/>
          </a:p>
        </p:txBody>
      </p:sp>
      <p:sp>
        <p:nvSpPr>
          <p:cNvPr id="18" name="Shape 10"/>
          <p:cNvSpPr/>
          <p:nvPr/>
        </p:nvSpPr>
        <p:spPr>
          <a:xfrm>
            <a:off x="571500" y="3988613"/>
            <a:ext cx="5238598" cy="2723998"/>
          </a:xfrm>
          <a:prstGeom prst="roundRect">
            <a:avLst>
              <a:gd name="adj" fmla="val 939"/>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0" b="0"/>
          <a:stretch/>
        </p:blipFill>
        <p:spPr>
          <a:xfrm>
            <a:off x="809244" y="4265676"/>
            <a:ext cx="123444" cy="123444"/>
          </a:xfrm>
          <a:prstGeom prst="rect">
            <a:avLst/>
          </a:prstGeom>
        </p:spPr>
      </p:pic>
      <p:sp>
        <p:nvSpPr>
          <p:cNvPr id="20" name="Text 11"/>
          <p:cNvSpPr txBox="1"/>
          <p:nvPr/>
        </p:nvSpPr>
        <p:spPr>
          <a:xfrm>
            <a:off x="1047902" y="42272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Risk-Based Approach</a:t>
            </a:r>
            <a:endParaRPr lang="en-US" sz="1200" dirty="0"/>
          </a:p>
        </p:txBody>
      </p:sp>
      <p:sp>
        <p:nvSpPr>
          <p:cNvPr id="21" name="Text 12"/>
          <p:cNvSpPr txBox="1"/>
          <p:nvPr/>
        </p:nvSpPr>
        <p:spPr>
          <a:xfrm>
            <a:off x="1047902" y="44942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Moving away from compliance checklists to managing risk to organizational operations and assets.</a:t>
            </a:r>
            <a:endParaRPr lang="en-US" sz="1000" dirty="0"/>
          </a:p>
        </p:txBody>
      </p:sp>
      <p:pic>
        <p:nvPicPr>
          <p:cNvPr id="22" name="Image 7" descr="preencoded.png">    </p:cNvPr>
          <p:cNvPicPr>
            <a:picLocks noChangeAspect="1"/>
          </p:cNvPicPr>
          <p:nvPr/>
        </p:nvPicPr>
        <p:blipFill>
          <a:blip r:embed="rId8"/>
          <a:srcRect l="0" r="0" t="0" b="0"/>
          <a:stretch/>
        </p:blipFill>
        <p:spPr>
          <a:xfrm>
            <a:off x="809244" y="5065776"/>
            <a:ext cx="123444" cy="123444"/>
          </a:xfrm>
          <a:prstGeom prst="rect">
            <a:avLst/>
          </a:prstGeom>
        </p:spPr>
      </p:pic>
      <p:sp>
        <p:nvSpPr>
          <p:cNvPr id="23" name="Text 13"/>
          <p:cNvSpPr txBox="1"/>
          <p:nvPr/>
        </p:nvSpPr>
        <p:spPr>
          <a:xfrm>
            <a:off x="1047902" y="50273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Standardized Catalog</a:t>
            </a:r>
            <a:endParaRPr lang="en-US" sz="1200" dirty="0"/>
          </a:p>
        </p:txBody>
      </p:sp>
      <p:sp>
        <p:nvSpPr>
          <p:cNvPr id="24" name="Text 14"/>
          <p:cNvSpPr txBox="1"/>
          <p:nvPr/>
        </p:nvSpPr>
        <p:spPr>
          <a:xfrm>
            <a:off x="1047902" y="52943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Provides a unified catalog of security and privacy controls to ensure consistency across the federal government.</a:t>
            </a:r>
            <a:endParaRPr lang="en-US" sz="1000" dirty="0"/>
          </a:p>
        </p:txBody>
      </p:sp>
      <p:pic>
        <p:nvPicPr>
          <p:cNvPr id="25" name="Image 8" descr="preencoded.png">    </p:cNvPr>
          <p:cNvPicPr>
            <a:picLocks noChangeAspect="1"/>
          </p:cNvPicPr>
          <p:nvPr/>
        </p:nvPicPr>
        <p:blipFill>
          <a:blip r:embed="rId9"/>
          <a:srcRect l="0" r="0" t="0" b="0"/>
          <a:stretch/>
        </p:blipFill>
        <p:spPr>
          <a:xfrm>
            <a:off x="809244" y="5865876"/>
            <a:ext cx="123444" cy="123444"/>
          </a:xfrm>
          <a:prstGeom prst="rect">
            <a:avLst/>
          </a:prstGeom>
        </p:spPr>
      </p:pic>
      <p:sp>
        <p:nvSpPr>
          <p:cNvPr id="26" name="Text 15"/>
          <p:cNvSpPr txBox="1"/>
          <p:nvPr/>
        </p:nvSpPr>
        <p:spPr>
          <a:xfrm>
            <a:off x="1047902" y="58274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Common Language</a:t>
            </a:r>
            <a:endParaRPr lang="en-US" sz="1200" dirty="0"/>
          </a:p>
        </p:txBody>
      </p:sp>
      <p:sp>
        <p:nvSpPr>
          <p:cNvPr id="27" name="Text 16"/>
          <p:cNvSpPr txBox="1"/>
          <p:nvPr/>
        </p:nvSpPr>
        <p:spPr>
          <a:xfrm>
            <a:off x="1047902" y="60944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Establishes standardized terminology for expressing security requirements and capabilities.</a:t>
            </a:r>
            <a:endParaRPr lang="en-US" sz="1000" dirty="0"/>
          </a:p>
        </p:txBody>
      </p:sp>
      <p:sp>
        <p:nvSpPr>
          <p:cNvPr id="28" name="Shape 17"/>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9" name="Image 9" descr="preencoded.png">    </p:cNvPr>
          <p:cNvPicPr>
            <a:picLocks noChangeAspect="1"/>
          </p:cNvPicPr>
          <p:nvPr/>
        </p:nvPicPr>
        <p:blipFill>
          <a:blip r:embed="rId10"/>
          <a:srcRect l="0" r="0" t="0" b="0"/>
          <a:stretch/>
        </p:blipFill>
        <p:spPr>
          <a:xfrm>
            <a:off x="6381598" y="1676095"/>
            <a:ext cx="228600" cy="228600"/>
          </a:xfrm>
          <a:prstGeom prst="rect">
            <a:avLst/>
          </a:prstGeom>
        </p:spPr>
      </p:pic>
      <p:sp>
        <p:nvSpPr>
          <p:cNvPr id="30" name="Text 18"/>
          <p:cNvSpPr txBox="1"/>
          <p:nvPr/>
        </p:nvSpPr>
        <p:spPr>
          <a:xfrm>
            <a:off x="6724498" y="1619402"/>
            <a:ext cx="2971800"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Applicability &amp; Objectives</a:t>
            </a:r>
            <a:endParaRPr lang="en-US" sz="1800" dirty="0"/>
          </a:p>
        </p:txBody>
      </p:sp>
      <p:pic>
        <p:nvPicPr>
          <p:cNvPr id="31" name="Image 10" descr="preencoded.png">    </p:cNvPr>
          <p:cNvPicPr>
            <a:picLocks noChangeAspect="1"/>
          </p:cNvPicPr>
          <p:nvPr/>
        </p:nvPicPr>
        <p:blipFill>
          <a:blip r:embed="rId11"/>
          <a:srcRect l="0" r="0" t="-8" b="-8"/>
          <a:stretch/>
        </p:blipFill>
        <p:spPr>
          <a:xfrm>
            <a:off x="6381598" y="2324405"/>
            <a:ext cx="5238598" cy="1436522"/>
          </a:xfrm>
          <a:prstGeom prst="rect">
            <a:avLst/>
          </a:prstGeom>
        </p:spPr>
      </p:pic>
      <p:sp>
        <p:nvSpPr>
          <p:cNvPr id="32" name="Text 19"/>
          <p:cNvSpPr txBox="1"/>
          <p:nvPr/>
        </p:nvSpPr>
        <p:spPr>
          <a:xfrm>
            <a:off x="6896405"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Beyond Federal Use</a:t>
            </a:r>
            <a:endParaRPr lang="en-US" sz="1300" dirty="0"/>
          </a:p>
        </p:txBody>
      </p:sp>
      <p:pic>
        <p:nvPicPr>
          <p:cNvPr id="33" name="Image 11" descr="preencoded.png">    </p:cNvPr>
          <p:cNvPicPr>
            <a:picLocks noChangeAspect="1"/>
          </p:cNvPicPr>
          <p:nvPr/>
        </p:nvPicPr>
        <p:blipFill>
          <a:blip r:embed="rId12"/>
          <a:srcRect l="0" r="0" t="0" b="0"/>
          <a:stretch/>
        </p:blipFill>
        <p:spPr>
          <a:xfrm>
            <a:off x="6648602" y="2592324"/>
            <a:ext cx="171907" cy="171907"/>
          </a:xfrm>
          <a:prstGeom prst="rect">
            <a:avLst/>
          </a:prstGeom>
        </p:spPr>
      </p:pic>
      <p:sp>
        <p:nvSpPr>
          <p:cNvPr id="34" name="Text 20"/>
          <p:cNvSpPr txBox="1"/>
          <p:nvPr/>
        </p:nvSpPr>
        <p:spPr>
          <a:xfrm>
            <a:off x="6648602"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While mandatory for federal systems, 800-53 is widely adopted voluntarily by state/local governments, private sector, and critical infrastructure as a gold standard.</a:t>
            </a:r>
            <a:endParaRPr lang="en-US" sz="1100" dirty="0"/>
          </a:p>
        </p:txBody>
      </p:sp>
      <p:sp>
        <p:nvSpPr>
          <p:cNvPr id="35" name="Shape 21"/>
          <p:cNvSpPr/>
          <p:nvPr/>
        </p:nvSpPr>
        <p:spPr>
          <a:xfrm>
            <a:off x="6381598" y="3988613"/>
            <a:ext cx="5238598" cy="2723998"/>
          </a:xfrm>
          <a:prstGeom prst="roundRect">
            <a:avLst>
              <a:gd name="adj" fmla="val 939"/>
            </a:avLst>
          </a:prstGeom>
          <a:solidFill>
            <a:srgbClr val="F9FAFB"/>
          </a:solidFill>
          <a:ln w="12700">
            <a:solidFill>
              <a:srgbClr val="E5E7EB"/>
            </a:solidFill>
            <a:prstDash val="solid"/>
          </a:ln>
        </p:spPr>
      </p:sp>
      <p:sp>
        <p:nvSpPr>
          <p:cNvPr id="36" name="Shape 22"/>
          <p:cNvSpPr/>
          <p:nvPr/>
        </p:nvSpPr>
        <p:spPr>
          <a:xfrm>
            <a:off x="6620256" y="4532681"/>
            <a:ext cx="4762195" cy="9144"/>
          </a:xfrm>
          <a:prstGeom prst="rect">
            <a:avLst/>
          </a:prstGeom>
          <a:solidFill>
            <a:srgbClr val="E5E7EB"/>
          </a:solidFill>
          <a:ln w="12700">
            <a:solidFill>
              <a:srgbClr val="E5E7EB">
                <a:alpha val="0"/>
              </a:srgbClr>
            </a:solidFill>
            <a:prstDash val="solid"/>
          </a:ln>
        </p:spPr>
      </p:sp>
      <p:sp>
        <p:nvSpPr>
          <p:cNvPr id="37" name="Text 23"/>
          <p:cNvSpPr txBox="1"/>
          <p:nvPr/>
        </p:nvSpPr>
        <p:spPr>
          <a:xfrm>
            <a:off x="6620256" y="4227271"/>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Core Objectives (CIA + Privacy)</a:t>
            </a:r>
            <a:endParaRPr lang="en-US" sz="1200" dirty="0"/>
          </a:p>
        </p:txBody>
      </p:sp>
      <p:pic>
        <p:nvPicPr>
          <p:cNvPr id="38" name="Image 12" descr="preencoded.png">    </p:cNvPr>
          <p:cNvPicPr>
            <a:picLocks noChangeAspect="1"/>
          </p:cNvPicPr>
          <p:nvPr/>
        </p:nvPicPr>
        <p:blipFill>
          <a:blip r:embed="rId13"/>
          <a:srcRect l="0" r="0" t="-9" b="-9"/>
          <a:stretch/>
        </p:blipFill>
        <p:spPr>
          <a:xfrm>
            <a:off x="6620256" y="4656125"/>
            <a:ext cx="2324405" cy="476402"/>
          </a:xfrm>
          <a:prstGeom prst="rect">
            <a:avLst/>
          </a:prstGeom>
        </p:spPr>
      </p:pic>
      <p:sp>
        <p:nvSpPr>
          <p:cNvPr id="39" name="Shape 24"/>
          <p:cNvSpPr/>
          <p:nvPr/>
        </p:nvSpPr>
        <p:spPr>
          <a:xfrm>
            <a:off x="6705295" y="4741164"/>
            <a:ext cx="304495" cy="304495"/>
          </a:xfrm>
          <a:prstGeom prst="ellipse">
            <a:avLst/>
          </a:prstGeom>
          <a:solidFill>
            <a:srgbClr val="E0E7FF"/>
          </a:solidFill>
          <a:ln w="12700">
            <a:solidFill>
              <a:srgbClr val="FFFFFF">
                <a:alpha val="0"/>
              </a:srgbClr>
            </a:solidFill>
            <a:prstDash val="solid"/>
          </a:ln>
        </p:spPr>
      </p:sp>
      <p:sp>
        <p:nvSpPr>
          <p:cNvPr id="40" name="Text 25"/>
          <p:cNvSpPr txBox="1"/>
          <p:nvPr/>
        </p:nvSpPr>
        <p:spPr>
          <a:xfrm>
            <a:off x="6667805" y="4741164"/>
            <a:ext cx="381305"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4F46E5"/>
                </a:solidFill>
                <a:latin typeface="Roboto" pitchFamily="34" charset="0"/>
                <a:ea typeface="Roboto" pitchFamily="34" charset="-122"/>
                <a:cs typeface="Roboto" pitchFamily="34" charset="-120"/>
              </a:rPr>
              <a:t>C</a:t>
            </a:r>
            <a:endParaRPr lang="en-US" sz="1200" dirty="0"/>
          </a:p>
        </p:txBody>
      </p:sp>
      <p:sp>
        <p:nvSpPr>
          <p:cNvPr id="41" name="Text 26"/>
          <p:cNvSpPr txBox="1"/>
          <p:nvPr/>
        </p:nvSpPr>
        <p:spPr>
          <a:xfrm>
            <a:off x="7086600" y="4798771"/>
            <a:ext cx="1032358"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Confidentiality</a:t>
            </a:r>
            <a:endParaRPr lang="en-US" sz="1000" dirty="0"/>
          </a:p>
        </p:txBody>
      </p:sp>
      <p:pic>
        <p:nvPicPr>
          <p:cNvPr id="42" name="Image 13" descr="preencoded.png">    </p:cNvPr>
          <p:cNvPicPr>
            <a:picLocks noChangeAspect="1"/>
          </p:cNvPicPr>
          <p:nvPr/>
        </p:nvPicPr>
        <p:blipFill>
          <a:blip r:embed="rId14"/>
          <a:srcRect l="0" r="0" t="-9" b="-9"/>
          <a:stretch/>
        </p:blipFill>
        <p:spPr>
          <a:xfrm>
            <a:off x="9058046" y="4656125"/>
            <a:ext cx="2324405" cy="476402"/>
          </a:xfrm>
          <a:prstGeom prst="rect">
            <a:avLst/>
          </a:prstGeom>
        </p:spPr>
      </p:pic>
      <p:sp>
        <p:nvSpPr>
          <p:cNvPr id="43" name="Shape 27"/>
          <p:cNvSpPr/>
          <p:nvPr/>
        </p:nvSpPr>
        <p:spPr>
          <a:xfrm>
            <a:off x="9144000" y="4741164"/>
            <a:ext cx="304495" cy="304495"/>
          </a:xfrm>
          <a:prstGeom prst="ellipse">
            <a:avLst/>
          </a:prstGeom>
          <a:solidFill>
            <a:srgbClr val="E0E7FF"/>
          </a:solidFill>
          <a:ln w="12700">
            <a:solidFill>
              <a:srgbClr val="FFFFFF">
                <a:alpha val="0"/>
              </a:srgbClr>
            </a:solidFill>
            <a:prstDash val="solid"/>
          </a:ln>
        </p:spPr>
      </p:sp>
      <p:sp>
        <p:nvSpPr>
          <p:cNvPr id="44" name="Text 28"/>
          <p:cNvSpPr txBox="1"/>
          <p:nvPr/>
        </p:nvSpPr>
        <p:spPr>
          <a:xfrm>
            <a:off x="9105595" y="4741164"/>
            <a:ext cx="381305"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4F46E5"/>
                </a:solidFill>
                <a:latin typeface="Roboto" pitchFamily="34" charset="0"/>
                <a:ea typeface="Roboto" pitchFamily="34" charset="-122"/>
                <a:cs typeface="Roboto" pitchFamily="34" charset="-120"/>
              </a:rPr>
              <a:t>I</a:t>
            </a:r>
            <a:endParaRPr lang="en-US" sz="1200" dirty="0"/>
          </a:p>
        </p:txBody>
      </p:sp>
      <p:sp>
        <p:nvSpPr>
          <p:cNvPr id="45" name="Text 29"/>
          <p:cNvSpPr txBox="1"/>
          <p:nvPr/>
        </p:nvSpPr>
        <p:spPr>
          <a:xfrm>
            <a:off x="9525305" y="4798771"/>
            <a:ext cx="589788"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Integrity</a:t>
            </a:r>
            <a:endParaRPr lang="en-US" sz="1000" dirty="0"/>
          </a:p>
        </p:txBody>
      </p:sp>
      <p:pic>
        <p:nvPicPr>
          <p:cNvPr id="46" name="Image 14" descr="preencoded.png">    </p:cNvPr>
          <p:cNvPicPr>
            <a:picLocks noChangeAspect="1"/>
          </p:cNvPicPr>
          <p:nvPr/>
        </p:nvPicPr>
        <p:blipFill>
          <a:blip r:embed="rId15"/>
          <a:srcRect l="0" r="0" t="-9" b="-9"/>
          <a:stretch/>
        </p:blipFill>
        <p:spPr>
          <a:xfrm>
            <a:off x="6620256" y="5245913"/>
            <a:ext cx="2324405" cy="476402"/>
          </a:xfrm>
          <a:prstGeom prst="rect">
            <a:avLst/>
          </a:prstGeom>
        </p:spPr>
      </p:pic>
      <p:sp>
        <p:nvSpPr>
          <p:cNvPr id="47" name="Shape 30"/>
          <p:cNvSpPr/>
          <p:nvPr/>
        </p:nvSpPr>
        <p:spPr>
          <a:xfrm>
            <a:off x="6705295" y="5331866"/>
            <a:ext cx="304495" cy="304495"/>
          </a:xfrm>
          <a:prstGeom prst="ellipse">
            <a:avLst/>
          </a:prstGeom>
          <a:solidFill>
            <a:srgbClr val="E0E7FF"/>
          </a:solidFill>
          <a:ln w="12700">
            <a:solidFill>
              <a:srgbClr val="FFFFFF">
                <a:alpha val="0"/>
              </a:srgbClr>
            </a:solidFill>
            <a:prstDash val="solid"/>
          </a:ln>
        </p:spPr>
      </p:sp>
      <p:sp>
        <p:nvSpPr>
          <p:cNvPr id="48" name="Text 31"/>
          <p:cNvSpPr txBox="1"/>
          <p:nvPr/>
        </p:nvSpPr>
        <p:spPr>
          <a:xfrm>
            <a:off x="6667805" y="5331866"/>
            <a:ext cx="381305"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4F46E5"/>
                </a:solidFill>
                <a:latin typeface="Roboto" pitchFamily="34" charset="0"/>
                <a:ea typeface="Roboto" pitchFamily="34" charset="-122"/>
                <a:cs typeface="Roboto" pitchFamily="34" charset="-120"/>
              </a:rPr>
              <a:t>A</a:t>
            </a:r>
            <a:endParaRPr lang="en-US" sz="1200" dirty="0"/>
          </a:p>
        </p:txBody>
      </p:sp>
      <p:sp>
        <p:nvSpPr>
          <p:cNvPr id="49" name="Text 32"/>
          <p:cNvSpPr txBox="1"/>
          <p:nvPr/>
        </p:nvSpPr>
        <p:spPr>
          <a:xfrm>
            <a:off x="7086600" y="5389474"/>
            <a:ext cx="782726"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Availability</a:t>
            </a:r>
            <a:endParaRPr lang="en-US" sz="1000" dirty="0"/>
          </a:p>
        </p:txBody>
      </p:sp>
      <p:pic>
        <p:nvPicPr>
          <p:cNvPr id="50" name="Image 15" descr="preencoded.png">    </p:cNvPr>
          <p:cNvPicPr>
            <a:picLocks noChangeAspect="1"/>
          </p:cNvPicPr>
          <p:nvPr/>
        </p:nvPicPr>
        <p:blipFill>
          <a:blip r:embed="rId16"/>
          <a:srcRect l="0" r="0" t="-9" b="-9"/>
          <a:stretch/>
        </p:blipFill>
        <p:spPr>
          <a:xfrm>
            <a:off x="9058046" y="5245913"/>
            <a:ext cx="2324405" cy="476402"/>
          </a:xfrm>
          <a:prstGeom prst="rect">
            <a:avLst/>
          </a:prstGeom>
        </p:spPr>
      </p:pic>
      <p:sp>
        <p:nvSpPr>
          <p:cNvPr id="51" name="Shape 33"/>
          <p:cNvSpPr/>
          <p:nvPr/>
        </p:nvSpPr>
        <p:spPr>
          <a:xfrm>
            <a:off x="9144000" y="5331866"/>
            <a:ext cx="304495" cy="304495"/>
          </a:xfrm>
          <a:prstGeom prst="ellipse">
            <a:avLst/>
          </a:prstGeom>
          <a:solidFill>
            <a:srgbClr val="D1FAE5"/>
          </a:solidFill>
          <a:ln w="12700">
            <a:solidFill>
              <a:srgbClr val="FFFFFF">
                <a:alpha val="0"/>
              </a:srgbClr>
            </a:solidFill>
            <a:prstDash val="solid"/>
          </a:ln>
        </p:spPr>
      </p:sp>
      <p:sp>
        <p:nvSpPr>
          <p:cNvPr id="52" name="Text 34"/>
          <p:cNvSpPr txBox="1"/>
          <p:nvPr/>
        </p:nvSpPr>
        <p:spPr>
          <a:xfrm>
            <a:off x="9105595" y="5331866"/>
            <a:ext cx="381305"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200" dirty="0">
                <a:solidFill>
                  <a:srgbClr val="059669"/>
                </a:solidFill>
                <a:latin typeface="Roboto" pitchFamily="34" charset="0"/>
                <a:ea typeface="Roboto" pitchFamily="34" charset="-122"/>
                <a:cs typeface="Roboto" pitchFamily="34" charset="-120"/>
              </a:rPr>
              <a:t>P</a:t>
            </a:r>
            <a:endParaRPr lang="en-US" sz="1200" dirty="0"/>
          </a:p>
        </p:txBody>
      </p:sp>
      <p:sp>
        <p:nvSpPr>
          <p:cNvPr id="53" name="Text 35"/>
          <p:cNvSpPr txBox="1"/>
          <p:nvPr/>
        </p:nvSpPr>
        <p:spPr>
          <a:xfrm>
            <a:off x="9525305" y="5389474"/>
            <a:ext cx="533095"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Privacy</a:t>
            </a:r>
            <a:endParaRPr lang="en-US" sz="1000" dirty="0"/>
          </a:p>
        </p:txBody>
      </p:sp>
      <p:sp>
        <p:nvSpPr>
          <p:cNvPr id="54" name="Shape 36"/>
          <p:cNvSpPr/>
          <p:nvPr/>
        </p:nvSpPr>
        <p:spPr>
          <a:xfrm>
            <a:off x="6620256" y="5875020"/>
            <a:ext cx="19202" cy="381305"/>
          </a:xfrm>
          <a:prstGeom prst="rect">
            <a:avLst/>
          </a:prstGeom>
          <a:solidFill>
            <a:srgbClr val="D1D5DB"/>
          </a:solidFill>
          <a:ln w="12700">
            <a:solidFill>
              <a:srgbClr val="D1D5DB">
                <a:alpha val="0"/>
              </a:srgbClr>
            </a:solidFill>
            <a:prstDash val="solid"/>
          </a:ln>
        </p:spPr>
      </p:sp>
      <p:sp>
        <p:nvSpPr>
          <p:cNvPr id="55" name="Text 37"/>
          <p:cNvSpPr txBox="1"/>
          <p:nvPr/>
        </p:nvSpPr>
        <p:spPr>
          <a:xfrm>
            <a:off x="6753758" y="5875020"/>
            <a:ext cx="4705502" cy="381305"/>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i="1" dirty="0">
                <a:solidFill>
                  <a:srgbClr val="4B5563"/>
                </a:solidFill>
                <a:latin typeface="Roboto" pitchFamily="34" charset="0"/>
                <a:ea typeface="Roboto" pitchFamily="34" charset="-122"/>
                <a:cs typeface="Roboto" pitchFamily="34" charset="-120"/>
              </a:rPr>
              <a:t>"To protect organizational operations and assets, individuals, other organizations, and the Nation from a diverse set of threats and risks."</a:t>
            </a:r>
            <a:endParaRPr lang="en-US" sz="1000" dirty="0"/>
          </a:p>
        </p:txBody>
      </p:sp>
      <p:sp>
        <p:nvSpPr>
          <p:cNvPr id="56" name="Shape 38"/>
          <p:cNvSpPr/>
          <p:nvPr/>
        </p:nvSpPr>
        <p:spPr>
          <a:xfrm>
            <a:off x="0" y="7189013"/>
            <a:ext cx="12191695" cy="200254"/>
          </a:xfrm>
          <a:prstGeom prst="rect">
            <a:avLst/>
          </a:prstGeom>
          <a:solidFill>
            <a:srgbClr val="F1F5F9"/>
          </a:solidFill>
          <a:ln/>
        </p:spPr>
      </p:sp>
      <p:sp>
        <p:nvSpPr>
          <p:cNvPr id="57" name="Shape 39"/>
          <p:cNvSpPr/>
          <p:nvPr/>
        </p:nvSpPr>
        <p:spPr>
          <a:xfrm>
            <a:off x="0" y="7189013"/>
            <a:ext cx="12191695" cy="9144"/>
          </a:xfrm>
          <a:prstGeom prst="rect">
            <a:avLst/>
          </a:prstGeom>
          <a:solidFill>
            <a:srgbClr val="E2E8F0"/>
          </a:solidFill>
          <a:ln w="12700">
            <a:solidFill>
              <a:srgbClr val="E2E8F0">
                <a:alpha val="0"/>
              </a:srgbClr>
            </a:solidFill>
            <a:prstDash val="solid"/>
          </a:ln>
        </p:spPr>
      </p:sp>
      <p:sp>
        <p:nvSpPr>
          <p:cNvPr id="58" name="Text 40"/>
          <p:cNvSpPr txBox="1"/>
          <p:nvPr/>
        </p:nvSpPr>
        <p:spPr>
          <a:xfrm>
            <a:off x="571500" y="719907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9" name="Text 41"/>
          <p:cNvSpPr txBox="1"/>
          <p:nvPr/>
        </p:nvSpPr>
        <p:spPr>
          <a:xfrm>
            <a:off x="11246206" y="7199071"/>
            <a:ext cx="457200"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a:t>
            </a:r>
            <a:endParaRPr lang="en-US" sz="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Ensure that organizational personnel and partners are adequately trained in the security risks associated with their activities and the relevant laws, regulations, and policies governing their conduct.</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886054" y="3804818"/>
            <a:ext cx="6657746"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57" r="-57" t="0" b="0"/>
          <a:stretch/>
        </p:blipFill>
        <p:spPr>
          <a:xfrm>
            <a:off x="571500" y="3862426"/>
            <a:ext cx="200254"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4767682"/>
            <a:ext cx="133502" cy="133502"/>
          </a:xfrm>
          <a:prstGeom prst="rect">
            <a:avLst/>
          </a:prstGeom>
        </p:spPr>
      </p:pic>
      <p:sp>
        <p:nvSpPr>
          <p:cNvPr id="16" name="Text 10"/>
          <p:cNvSpPr txBox="1"/>
          <p:nvPr/>
        </p:nvSpPr>
        <p:spPr>
          <a:xfrm>
            <a:off x="1257300" y="4681728"/>
            <a:ext cx="5277002"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Foundational Literacy</a:t>
            </a:r>
            <a:endParaRPr lang="en-US" sz="1300" dirty="0"/>
          </a:p>
        </p:txBody>
      </p:sp>
      <p:sp>
        <p:nvSpPr>
          <p:cNvPr id="17" name="Text 11"/>
          <p:cNvSpPr txBox="1"/>
          <p:nvPr/>
        </p:nvSpPr>
        <p:spPr>
          <a:xfrm>
            <a:off x="1257300" y="4986223"/>
            <a:ext cx="5848502"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Providing basic security awareness to all users upon hire and annually thereafter (AT-2).</a:t>
            </a:r>
            <a:endParaRPr lang="en-US" sz="1000" dirty="0"/>
          </a:p>
        </p:txBody>
      </p:sp>
      <p:sp>
        <p:nvSpPr>
          <p:cNvPr id="18" name="Shape 12"/>
          <p:cNvSpPr/>
          <p:nvPr/>
        </p:nvSpPr>
        <p:spPr>
          <a:xfrm>
            <a:off x="800100" y="5329123"/>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1507" r="-1507" t="0" b="0"/>
          <a:stretch/>
        </p:blipFill>
        <p:spPr>
          <a:xfrm>
            <a:off x="866851" y="5415077"/>
            <a:ext cx="171907" cy="133502"/>
          </a:xfrm>
          <a:prstGeom prst="rect">
            <a:avLst/>
          </a:prstGeom>
        </p:spPr>
      </p:pic>
      <p:sp>
        <p:nvSpPr>
          <p:cNvPr id="20" name="Text 13"/>
          <p:cNvSpPr txBox="1"/>
          <p:nvPr/>
        </p:nvSpPr>
        <p:spPr>
          <a:xfrm>
            <a:off x="1257300" y="53291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Role-Based Training</a:t>
            </a:r>
            <a:endParaRPr lang="en-US" sz="1300" dirty="0"/>
          </a:p>
        </p:txBody>
      </p:sp>
      <p:sp>
        <p:nvSpPr>
          <p:cNvPr id="21" name="Text 14"/>
          <p:cNvSpPr txBox="1"/>
          <p:nvPr/>
        </p:nvSpPr>
        <p:spPr>
          <a:xfrm>
            <a:off x="1257300" y="56336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Targeted instruction for personnel with specific security responsibilities like admins or developers (AT-3).</a:t>
            </a:r>
            <a:endParaRPr lang="en-US" sz="1000" dirty="0"/>
          </a:p>
        </p:txBody>
      </p:sp>
      <p:sp>
        <p:nvSpPr>
          <p:cNvPr id="22" name="Shape 15"/>
          <p:cNvSpPr/>
          <p:nvPr/>
        </p:nvSpPr>
        <p:spPr>
          <a:xfrm>
            <a:off x="800100" y="6167628"/>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253582"/>
            <a:ext cx="133502" cy="133502"/>
          </a:xfrm>
          <a:prstGeom prst="rect">
            <a:avLst/>
          </a:prstGeom>
        </p:spPr>
      </p:pic>
      <p:sp>
        <p:nvSpPr>
          <p:cNvPr id="24" name="Text 16"/>
          <p:cNvSpPr txBox="1"/>
          <p:nvPr/>
        </p:nvSpPr>
        <p:spPr>
          <a:xfrm>
            <a:off x="1257300" y="6167628"/>
            <a:ext cx="5172761"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Social Engineering &amp; Simulations</a:t>
            </a:r>
            <a:endParaRPr lang="en-US" sz="1300" dirty="0"/>
          </a:p>
        </p:txBody>
      </p:sp>
      <p:sp>
        <p:nvSpPr>
          <p:cNvPr id="25" name="Text 17"/>
          <p:cNvSpPr txBox="1"/>
          <p:nvPr/>
        </p:nvSpPr>
        <p:spPr>
          <a:xfrm>
            <a:off x="1257300" y="6472123"/>
            <a:ext cx="5744261"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Practical exercises like phishing simulations (AT-2(2)) to reinforce learning objectives.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Generic Content:</a:t>
            </a:r>
            <a:pPr algn="l" indent="0" marL="0">
              <a:buNone/>
            </a:pPr>
            <a:r>
              <a:rPr lang="en-US" sz="1000" dirty="0">
                <a:solidFill>
                  <a:srgbClr val="7C2D12"/>
                </a:solidFill>
                <a:latin typeface="Roboto" pitchFamily="34" charset="0"/>
                <a:ea typeface="Roboto" pitchFamily="34" charset="-122"/>
                <a:cs typeface="Roboto" pitchFamily="34" charset="-120"/>
              </a:rPr>
              <a:t> Using off-the-shelf training that doesn't address specific organizational risks.</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Missing Records:</a:t>
            </a:r>
            <a:pPr algn="l" indent="0" marL="0">
              <a:buNone/>
            </a:pPr>
            <a:r>
              <a:rPr lang="en-US" sz="1000" dirty="0">
                <a:solidFill>
                  <a:srgbClr val="7C2D12"/>
                </a:solidFill>
                <a:latin typeface="Roboto" pitchFamily="34" charset="0"/>
                <a:ea typeface="Roboto" pitchFamily="34" charset="-122"/>
                <a:cs typeface="Roboto" pitchFamily="34" charset="-120"/>
              </a:rPr>
              <a:t> Failure to document attendance or completion certificates (AT-4).</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Neglecting Privileged Users:</a:t>
            </a:r>
            <a:pPr algn="l" indent="0" marL="0">
              <a:buNone/>
            </a:pPr>
            <a:r>
              <a:rPr lang="en-US" sz="1000" dirty="0">
                <a:solidFill>
                  <a:srgbClr val="7C2D12"/>
                </a:solidFill>
                <a:latin typeface="Roboto" pitchFamily="34" charset="0"/>
                <a:ea typeface="Roboto" pitchFamily="34" charset="-122"/>
                <a:cs typeface="Roboto" pitchFamily="34" charset="-120"/>
              </a:rPr>
              <a:t> Assuming admins "already know" and skipping their advanced training.</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Outdated Material:</a:t>
            </a:r>
            <a:pPr algn="l" indent="0" marL="0">
              <a:buNone/>
            </a:pPr>
            <a:r>
              <a:rPr lang="en-US" sz="1000" dirty="0">
                <a:solidFill>
                  <a:srgbClr val="7C2D12"/>
                </a:solidFill>
                <a:latin typeface="Roboto" pitchFamily="34" charset="0"/>
                <a:ea typeface="Roboto" pitchFamily="34" charset="-122"/>
                <a:cs typeface="Roboto" pitchFamily="34" charset="-120"/>
              </a:rPr>
              <a:t> Training on old threats while ignoring modern risks like deepfakes.</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847649"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52" name="Shape 38"/>
          <p:cNvSpPr/>
          <p:nvPr/>
        </p:nvSpPr>
        <p:spPr>
          <a:xfrm>
            <a:off x="8914486" y="6590081"/>
            <a:ext cx="923544"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8914486" y="6590081"/>
            <a:ext cx="98115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PS (Personnel)</a:t>
            </a:r>
            <a:endParaRPr lang="en-US" sz="900" dirty="0"/>
          </a:p>
        </p:txBody>
      </p:sp>
      <p:sp>
        <p:nvSpPr>
          <p:cNvPr id="54" name="Shape 40"/>
          <p:cNvSpPr/>
          <p:nvPr/>
        </p:nvSpPr>
        <p:spPr>
          <a:xfrm>
            <a:off x="9892894" y="6590081"/>
            <a:ext cx="1067105"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892894" y="6590081"/>
            <a:ext cx="11247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IR (Incident Resp)</a:t>
            </a:r>
            <a:endParaRPr lang="en-US" sz="900" dirty="0"/>
          </a:p>
        </p:txBody>
      </p:sp>
      <p:sp>
        <p:nvSpPr>
          <p:cNvPr id="56" name="Shape 42"/>
          <p:cNvSpPr/>
          <p:nvPr/>
        </p:nvSpPr>
        <p:spPr>
          <a:xfrm>
            <a:off x="8010144" y="6894576"/>
            <a:ext cx="1057046"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1114654"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CP (Contingency)</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40</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AT</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486826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Awareness and Training</a:t>
            </a:r>
            <a:endParaRPr lang="en-US" sz="2700" dirty="0"/>
          </a:p>
        </p:txBody>
      </p:sp>
      <p:pic>
        <p:nvPicPr>
          <p:cNvPr id="68" name="Image 12" descr="preencoded.png">    </p:cNvPr>
          <p:cNvPicPr>
            <a:picLocks noChangeAspect="1"/>
          </p:cNvPicPr>
          <p:nvPr/>
        </p:nvPicPr>
        <p:blipFill>
          <a:blip r:embed="rId13">
            <a:alphaModFix amt="20000"/>
          </a:blip>
          <a:srcRect l="0" r="0" t="-16" b="-16"/>
          <a:stretch/>
        </p:blipFill>
        <p:spPr>
          <a:xfrm>
            <a:off x="10906049" y="178308"/>
            <a:ext cx="714146" cy="571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3B82F6"/>
          </a:solidFill>
          <a:ln w="12700">
            <a:solidFill>
              <a:srgbClr val="3B82F6">
                <a:alpha val="0"/>
              </a:srgbClr>
            </a:solidFill>
            <a:prstDash val="solid"/>
          </a:ln>
        </p:spPr>
      </p:sp>
      <p:sp>
        <p:nvSpPr>
          <p:cNvPr id="9" name="Shape 6"/>
          <p:cNvSpPr/>
          <p:nvPr/>
        </p:nvSpPr>
        <p:spPr>
          <a:xfrm>
            <a:off x="809244" y="1981505"/>
            <a:ext cx="485546"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543154"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AT-2</a:t>
            </a:r>
            <a:endParaRPr lang="en-US" sz="1000" dirty="0"/>
          </a:p>
        </p:txBody>
      </p:sp>
      <p:sp>
        <p:nvSpPr>
          <p:cNvPr id="11" name="Text 8"/>
          <p:cNvSpPr txBox="1"/>
          <p:nvPr/>
        </p:nvSpPr>
        <p:spPr>
          <a:xfrm>
            <a:off x="1389888" y="1996135"/>
            <a:ext cx="292516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Literacy Awareness and Training</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Provide basic security awareness training to all information system users (including managers, senior executives, and contractors) as part of initial training and annually thereafter.</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3B82F6"/>
          </a:solidFill>
          <a:ln w="12700">
            <a:solidFill>
              <a:srgbClr val="3B82F6">
                <a:alpha val="0"/>
              </a:srgbClr>
            </a:solidFill>
            <a:prstDash val="solid"/>
          </a:ln>
        </p:spPr>
      </p:sp>
      <p:sp>
        <p:nvSpPr>
          <p:cNvPr id="15" name="Shape 12"/>
          <p:cNvSpPr/>
          <p:nvPr/>
        </p:nvSpPr>
        <p:spPr>
          <a:xfrm>
            <a:off x="809244" y="3562502"/>
            <a:ext cx="485546"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562502"/>
            <a:ext cx="543154"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AT-3</a:t>
            </a:r>
            <a:endParaRPr lang="en-US" sz="1000" dirty="0"/>
          </a:p>
        </p:txBody>
      </p:sp>
      <p:sp>
        <p:nvSpPr>
          <p:cNvPr id="17" name="Text 14"/>
          <p:cNvSpPr txBox="1"/>
          <p:nvPr/>
        </p:nvSpPr>
        <p:spPr>
          <a:xfrm>
            <a:off x="1389888" y="3577133"/>
            <a:ext cx="2607869"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Role-Based Security Training</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Provide role-based security training to personnel with assigned security roles and responsibilities (e.g., system administrators, developers, auditors) before authorizing access and periodically thereafter.</a:t>
            </a:r>
            <a:endParaRPr lang="en-US" sz="1100" dirty="0"/>
          </a:p>
        </p:txBody>
      </p:sp>
      <p:sp>
        <p:nvSpPr>
          <p:cNvPr id="19" name="Shape 16"/>
          <p:cNvSpPr/>
          <p:nvPr/>
        </p:nvSpPr>
        <p:spPr>
          <a:xfrm>
            <a:off x="571500" y="4953305"/>
            <a:ext cx="6400800" cy="1181405"/>
          </a:xfrm>
          <a:prstGeom prst="roundRect">
            <a:avLst>
              <a:gd name="adj" fmla="val 4994"/>
            </a:avLst>
          </a:prstGeom>
          <a:solidFill>
            <a:srgbClr val="FFFFFF"/>
          </a:solidFill>
          <a:ln/>
        </p:spPr>
      </p:sp>
      <p:sp>
        <p:nvSpPr>
          <p:cNvPr id="20" name="Shape 17"/>
          <p:cNvSpPr/>
          <p:nvPr/>
        </p:nvSpPr>
        <p:spPr>
          <a:xfrm>
            <a:off x="571500" y="4953305"/>
            <a:ext cx="47549" cy="1181405"/>
          </a:xfrm>
          <a:prstGeom prst="roundRect">
            <a:avLst>
              <a:gd name="adj" fmla="val 124069"/>
            </a:avLst>
          </a:prstGeom>
          <a:solidFill>
            <a:srgbClr val="3B82F6"/>
          </a:solidFill>
          <a:ln w="12700">
            <a:solidFill>
              <a:srgbClr val="3B82F6">
                <a:alpha val="0"/>
              </a:srgbClr>
            </a:solidFill>
            <a:prstDash val="solid"/>
          </a:ln>
        </p:spPr>
      </p:sp>
      <p:sp>
        <p:nvSpPr>
          <p:cNvPr id="21" name="Shape 18"/>
          <p:cNvSpPr/>
          <p:nvPr/>
        </p:nvSpPr>
        <p:spPr>
          <a:xfrm>
            <a:off x="809244" y="5143500"/>
            <a:ext cx="485546"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5143500"/>
            <a:ext cx="543154"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AT-4</a:t>
            </a:r>
            <a:endParaRPr lang="en-US" sz="1000" dirty="0"/>
          </a:p>
        </p:txBody>
      </p:sp>
      <p:sp>
        <p:nvSpPr>
          <p:cNvPr id="23" name="Text 20"/>
          <p:cNvSpPr txBox="1"/>
          <p:nvPr/>
        </p:nvSpPr>
        <p:spPr>
          <a:xfrm>
            <a:off x="1389888" y="5159045"/>
            <a:ext cx="153070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Training Records</a:t>
            </a:r>
            <a:endParaRPr lang="en-US" sz="1300" dirty="0"/>
          </a:p>
        </p:txBody>
      </p:sp>
      <p:sp>
        <p:nvSpPr>
          <p:cNvPr id="24" name="Text 21"/>
          <p:cNvSpPr txBox="1"/>
          <p:nvPr/>
        </p:nvSpPr>
        <p:spPr>
          <a:xfrm>
            <a:off x="809244" y="550194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Document and monitor individual information system security training activities, including basic security awareness training and specific role-based security training.</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2" name="Text 27"/>
          <p:cNvSpPr txBox="1"/>
          <p:nvPr/>
        </p:nvSpPr>
        <p:spPr>
          <a:xfrm>
            <a:off x="8248802" y="2305202"/>
            <a:ext cx="181417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Security Training Policy</a:t>
            </a:r>
            <a:endParaRPr lang="en-US" sz="1100" dirty="0"/>
          </a:p>
        </p:txBody>
      </p:sp>
      <p:sp>
        <p:nvSpPr>
          <p:cNvPr id="33" name="Text 28"/>
          <p:cNvSpPr txBox="1"/>
          <p:nvPr/>
        </p:nvSpPr>
        <p:spPr>
          <a:xfrm>
            <a:off x="8248802" y="2560320"/>
            <a:ext cx="313182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defining training frequency/content</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180" b="-180"/>
          <a:stretch/>
        </p:blipFill>
        <p:spPr>
          <a:xfrm>
            <a:off x="7810805" y="3240634"/>
            <a:ext cx="190195" cy="152705"/>
          </a:xfrm>
          <a:prstGeom prst="rect">
            <a:avLst/>
          </a:prstGeom>
        </p:spPr>
      </p:pic>
      <p:sp>
        <p:nvSpPr>
          <p:cNvPr id="37" name="Text 31"/>
          <p:cNvSpPr txBox="1"/>
          <p:nvPr/>
        </p:nvSpPr>
        <p:spPr>
          <a:xfrm>
            <a:off x="8248802" y="3112618"/>
            <a:ext cx="151973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Training Curriculum</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Syllabus for general &amp; role-based modules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43" b="-43"/>
          <a:stretch/>
        </p:blipFill>
        <p:spPr>
          <a:xfrm>
            <a:off x="7839151" y="4048049"/>
            <a:ext cx="133502" cy="152705"/>
          </a:xfrm>
          <a:prstGeom prst="rect">
            <a:avLst/>
          </a:prstGeom>
        </p:spPr>
      </p:pic>
      <p:sp>
        <p:nvSpPr>
          <p:cNvPr id="42" name="Text 35"/>
          <p:cNvSpPr txBox="1"/>
          <p:nvPr/>
        </p:nvSpPr>
        <p:spPr>
          <a:xfrm>
            <a:off x="8248802" y="3920033"/>
            <a:ext cx="196138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LMS Completion Records</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Learning Management System reports</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47" name="Text 39"/>
          <p:cNvSpPr txBox="1"/>
          <p:nvPr/>
        </p:nvSpPr>
        <p:spPr>
          <a:xfrm>
            <a:off x="8248802" y="4728362"/>
            <a:ext cx="196138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Phishing Simulation Logs</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Results of phishing awareness campaigns</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2" name="Text 43"/>
          <p:cNvSpPr txBox="1"/>
          <p:nvPr/>
        </p:nvSpPr>
        <p:spPr>
          <a:xfrm>
            <a:off x="8248802" y="5535778"/>
            <a:ext cx="196138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Role-Based Certifications</a:t>
            </a:r>
            <a:endParaRPr lang="en-US" sz="1100" dirty="0"/>
          </a:p>
        </p:txBody>
      </p:sp>
      <p:sp>
        <p:nvSpPr>
          <p:cNvPr id="53" name="Text 44"/>
          <p:cNvSpPr txBox="1"/>
          <p:nvPr/>
        </p:nvSpPr>
        <p:spPr>
          <a:xfrm>
            <a:off x="8248802" y="5790895"/>
            <a:ext cx="326898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Certs for admins/developers (e.g., CISSP, AWS)</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41</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57707" cy="190195"/>
          </a:xfrm>
          <a:prstGeom prst="roundRect">
            <a:avLst>
              <a:gd name="adj" fmla="val 96154"/>
            </a:avLst>
          </a:prstGeom>
          <a:solidFill>
            <a:srgbClr val="1E40AF"/>
          </a:solidFill>
          <a:ln w="12700">
            <a:solidFill>
              <a:srgbClr val="FFFFFF">
                <a:alpha val="0"/>
              </a:srgbClr>
            </a:solidFill>
            <a:prstDash val="solid"/>
          </a:ln>
        </p:spPr>
      </p:sp>
      <p:sp>
        <p:nvSpPr>
          <p:cNvPr id="61" name="Text 52"/>
          <p:cNvSpPr txBox="1"/>
          <p:nvPr/>
        </p:nvSpPr>
        <p:spPr>
          <a:xfrm>
            <a:off x="571500" y="190195"/>
            <a:ext cx="93360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AT</a:t>
            </a:r>
            <a:endParaRPr lang="en-US" sz="900" dirty="0"/>
          </a:p>
        </p:txBody>
      </p:sp>
      <p:sp>
        <p:nvSpPr>
          <p:cNvPr id="62" name="Text 53"/>
          <p:cNvSpPr txBox="1"/>
          <p:nvPr/>
        </p:nvSpPr>
        <p:spPr>
          <a:xfrm>
            <a:off x="1534363" y="190195"/>
            <a:ext cx="170078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Awareness and Training</a:t>
            </a:r>
            <a:endParaRPr lang="en-US" sz="1000" dirty="0"/>
          </a:p>
        </p:txBody>
      </p:sp>
      <p:sp>
        <p:nvSpPr>
          <p:cNvPr id="63" name="Text 54"/>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048695" y="243230"/>
            <a:ext cx="571500" cy="457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Create, protect, and retain information system audit records to the extent needed to enable the monitoring, analysis, investigation, and reporting of unlawful or unauthorized system activity and ensure individual accountability.</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4114800"/>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4172407"/>
            <a:ext cx="286207" cy="228600"/>
          </a:xfrm>
          <a:prstGeom prst="rect">
            <a:avLst/>
          </a:prstGeom>
        </p:spPr>
      </p:pic>
      <p:sp>
        <p:nvSpPr>
          <p:cNvPr id="13" name="Shape 8"/>
          <p:cNvSpPr/>
          <p:nvPr/>
        </p:nvSpPr>
        <p:spPr>
          <a:xfrm>
            <a:off x="571500" y="4762195"/>
            <a:ext cx="6858000" cy="2638044"/>
          </a:xfrm>
          <a:prstGeom prst="roundRect">
            <a:avLst>
              <a:gd name="adj" fmla="val 1001"/>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5076749"/>
            <a:ext cx="133502" cy="133502"/>
          </a:xfrm>
          <a:prstGeom prst="rect">
            <a:avLst/>
          </a:prstGeom>
        </p:spPr>
      </p:pic>
      <p:sp>
        <p:nvSpPr>
          <p:cNvPr id="16" name="Text 10"/>
          <p:cNvSpPr txBox="1"/>
          <p:nvPr/>
        </p:nvSpPr>
        <p:spPr>
          <a:xfrm>
            <a:off x="1257300" y="49907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Comprehensive Event Logging</a:t>
            </a:r>
            <a:endParaRPr lang="en-US" sz="1300" dirty="0"/>
          </a:p>
        </p:txBody>
      </p:sp>
      <p:sp>
        <p:nvSpPr>
          <p:cNvPr id="17" name="Text 11"/>
          <p:cNvSpPr txBox="1"/>
          <p:nvPr/>
        </p:nvSpPr>
        <p:spPr>
          <a:xfrm>
            <a:off x="1257300" y="52962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Defining and generating audit records for all security-relevant events (AU-2, AU-12) to ensure visibility.</a:t>
            </a:r>
            <a:endParaRPr lang="en-US" sz="1000" dirty="0"/>
          </a:p>
        </p:txBody>
      </p:sp>
      <p:sp>
        <p:nvSpPr>
          <p:cNvPr id="18" name="Shape 12"/>
          <p:cNvSpPr/>
          <p:nvPr/>
        </p:nvSpPr>
        <p:spPr>
          <a:xfrm>
            <a:off x="800100" y="5829300"/>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5915254"/>
            <a:ext cx="133502" cy="133502"/>
          </a:xfrm>
          <a:prstGeom prst="rect">
            <a:avLst/>
          </a:prstGeom>
        </p:spPr>
      </p:pic>
      <p:sp>
        <p:nvSpPr>
          <p:cNvPr id="20" name="Text 13"/>
          <p:cNvSpPr txBox="1"/>
          <p:nvPr/>
        </p:nvSpPr>
        <p:spPr>
          <a:xfrm>
            <a:off x="1257300" y="5829300"/>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Time Synchronization</a:t>
            </a:r>
            <a:endParaRPr lang="en-US" sz="1300" dirty="0"/>
          </a:p>
        </p:txBody>
      </p:sp>
      <p:sp>
        <p:nvSpPr>
          <p:cNvPr id="21" name="Text 14"/>
          <p:cNvSpPr txBox="1"/>
          <p:nvPr/>
        </p:nvSpPr>
        <p:spPr>
          <a:xfrm>
            <a:off x="1257300" y="613379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Ensuring consistent timestamps (AU-8) across all systems for accurate event correlation and forensics.</a:t>
            </a:r>
            <a:endParaRPr lang="en-US" sz="1000" dirty="0"/>
          </a:p>
        </p:txBody>
      </p:sp>
      <p:sp>
        <p:nvSpPr>
          <p:cNvPr id="22" name="Shape 15"/>
          <p:cNvSpPr/>
          <p:nvPr/>
        </p:nvSpPr>
        <p:spPr>
          <a:xfrm>
            <a:off x="800100" y="6667805"/>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752844"/>
            <a:ext cx="133502" cy="133502"/>
          </a:xfrm>
          <a:prstGeom prst="rect">
            <a:avLst/>
          </a:prstGeom>
        </p:spPr>
      </p:pic>
      <p:sp>
        <p:nvSpPr>
          <p:cNvPr id="24" name="Text 16"/>
          <p:cNvSpPr txBox="1"/>
          <p:nvPr/>
        </p:nvSpPr>
        <p:spPr>
          <a:xfrm>
            <a:off x="1257300" y="6667805"/>
            <a:ext cx="5468112"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Log Protection &amp; Analysis</a:t>
            </a:r>
            <a:endParaRPr lang="en-US" sz="1300" dirty="0"/>
          </a:p>
        </p:txBody>
      </p:sp>
      <p:sp>
        <p:nvSpPr>
          <p:cNvPr id="25" name="Text 17"/>
          <p:cNvSpPr txBox="1"/>
          <p:nvPr/>
        </p:nvSpPr>
        <p:spPr>
          <a:xfrm>
            <a:off x="1257300" y="6972300"/>
            <a:ext cx="6039612"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Protecting logs from tampering (AU-9) and performing regular reviews and analysis (AU-6).</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Log Noise:</a:t>
            </a:r>
            <a:pPr algn="l" indent="0" marL="0">
              <a:buNone/>
            </a:pPr>
            <a:r>
              <a:rPr lang="en-US" sz="1000" dirty="0">
                <a:solidFill>
                  <a:srgbClr val="7C2D12"/>
                </a:solidFill>
                <a:latin typeface="Roboto" pitchFamily="34" charset="0"/>
                <a:ea typeface="Roboto" pitchFamily="34" charset="-122"/>
                <a:cs typeface="Roboto" pitchFamily="34" charset="-120"/>
              </a:rPr>
              <a:t> Collecting too much irrelevant data, making analysis difficult and costly.</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Inconsistent Timestamps:</a:t>
            </a:r>
            <a:pPr algn="l" indent="0" marL="0">
              <a:buNone/>
            </a:pPr>
            <a:r>
              <a:rPr lang="en-US" sz="1000" dirty="0">
                <a:solidFill>
                  <a:srgbClr val="7C2D12"/>
                </a:solidFill>
                <a:latin typeface="Roboto" pitchFamily="34" charset="0"/>
                <a:ea typeface="Roboto" pitchFamily="34" charset="-122"/>
                <a:cs typeface="Roboto" pitchFamily="34" charset="-120"/>
              </a:rPr>
              <a:t> Systems out of sync preventing accurate incident reconstruction.</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Missing Context:</a:t>
            </a:r>
            <a:pPr algn="l" indent="0" marL="0">
              <a:buNone/>
            </a:pPr>
            <a:r>
              <a:rPr lang="en-US" sz="1000" dirty="0">
                <a:solidFill>
                  <a:srgbClr val="7C2D12"/>
                </a:solidFill>
                <a:latin typeface="Roboto" pitchFamily="34" charset="0"/>
                <a:ea typeface="Roboto" pitchFamily="34" charset="-122"/>
                <a:cs typeface="Roboto" pitchFamily="34" charset="-120"/>
              </a:rPr>
              <a:t> Logs lacking user ID or source IP, hindering accountability.</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Retention Failures:</a:t>
            </a:r>
            <a:pPr algn="l" indent="0" marL="0">
              <a:buNone/>
            </a:pPr>
            <a:r>
              <a:rPr lang="en-US" sz="1000" dirty="0">
                <a:solidFill>
                  <a:srgbClr val="7C2D12"/>
                </a:solidFill>
                <a:latin typeface="Roboto" pitchFamily="34" charset="0"/>
                <a:ea typeface="Roboto" pitchFamily="34" charset="-122"/>
                <a:cs typeface="Roboto" pitchFamily="34" charset="-120"/>
              </a:rPr>
              <a:t> Deleting logs too early due to storage constraints (AU-11).</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800100"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52" name="Shape 38"/>
          <p:cNvSpPr/>
          <p:nvPr/>
        </p:nvSpPr>
        <p:spPr>
          <a:xfrm>
            <a:off x="8858707" y="6590081"/>
            <a:ext cx="875995"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8858707" y="6590081"/>
            <a:ext cx="9336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IR (Response)</a:t>
            </a:r>
            <a:endParaRPr lang="en-US" sz="900" dirty="0"/>
          </a:p>
        </p:txBody>
      </p:sp>
      <p:sp>
        <p:nvSpPr>
          <p:cNvPr id="54" name="Shape 40"/>
          <p:cNvSpPr/>
          <p:nvPr/>
        </p:nvSpPr>
        <p:spPr>
          <a:xfrm>
            <a:off x="9787738" y="6590081"/>
            <a:ext cx="790956"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787738" y="6590081"/>
            <a:ext cx="848563"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AC (Access)</a:t>
            </a:r>
            <a:endParaRPr lang="en-US" sz="900" dirty="0"/>
          </a:p>
        </p:txBody>
      </p:sp>
      <p:sp>
        <p:nvSpPr>
          <p:cNvPr id="56" name="Shape 42"/>
          <p:cNvSpPr/>
          <p:nvPr/>
        </p:nvSpPr>
        <p:spPr>
          <a:xfrm>
            <a:off x="8010144" y="6894576"/>
            <a:ext cx="761695"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8193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IA (Identity)</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42</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AU</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486826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Audit &amp; Accountability</a:t>
            </a:r>
            <a:endParaRPr lang="en-US" sz="2700" dirty="0"/>
          </a:p>
        </p:txBody>
      </p:sp>
      <p:pic>
        <p:nvPicPr>
          <p:cNvPr id="68" name="Image 12" descr="preencoded.png">    </p:cNvPr>
          <p:cNvPicPr>
            <a:picLocks noChangeAspect="1"/>
          </p:cNvPicPr>
          <p:nvPr/>
        </p:nvPicPr>
        <p:blipFill>
          <a:blip r:embed="rId13">
            <a:alphaModFix amt="20000"/>
          </a:blip>
          <a:srcRect l="-27" r="-27" t="0" b="0"/>
          <a:stretch/>
        </p:blipFill>
        <p:spPr>
          <a:xfrm>
            <a:off x="11192256" y="178308"/>
            <a:ext cx="428854" cy="571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13379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00000"/>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086307"/>
          </a:xfrm>
          <a:prstGeom prst="roundRect">
            <a:avLst>
              <a:gd name="adj" fmla="val 5907"/>
            </a:avLst>
          </a:prstGeom>
          <a:solidFill>
            <a:srgbClr val="FFFFFF"/>
          </a:solidFill>
          <a:ln/>
        </p:spPr>
      </p:sp>
      <p:sp>
        <p:nvSpPr>
          <p:cNvPr id="8" name="Shape 5"/>
          <p:cNvSpPr/>
          <p:nvPr/>
        </p:nvSpPr>
        <p:spPr>
          <a:xfrm>
            <a:off x="571500" y="1790395"/>
            <a:ext cx="47549" cy="1086307"/>
          </a:xfrm>
          <a:prstGeom prst="roundRect">
            <a:avLst>
              <a:gd name="adj" fmla="val 134952"/>
            </a:avLst>
          </a:prstGeom>
          <a:solidFill>
            <a:srgbClr val="14B8A6"/>
          </a:solidFill>
          <a:ln w="12700">
            <a:solidFill>
              <a:srgbClr val="14B8A6">
                <a:alpha val="0"/>
              </a:srgbClr>
            </a:solidFill>
            <a:prstDash val="solid"/>
          </a:ln>
        </p:spPr>
      </p:sp>
      <p:sp>
        <p:nvSpPr>
          <p:cNvPr id="9" name="Shape 6"/>
          <p:cNvSpPr/>
          <p:nvPr/>
        </p:nvSpPr>
        <p:spPr>
          <a:xfrm>
            <a:off x="809244" y="1962302"/>
            <a:ext cx="523951" cy="286207"/>
          </a:xfrm>
          <a:prstGeom prst="roundRect">
            <a:avLst>
              <a:gd name="adj" fmla="val 42599"/>
            </a:avLst>
          </a:prstGeom>
          <a:solidFill>
            <a:srgbClr val="CCFBF1"/>
          </a:solidFill>
          <a:ln w="12700">
            <a:solidFill>
              <a:srgbClr val="FFFFFF">
                <a:alpha val="0"/>
              </a:srgbClr>
            </a:solidFill>
            <a:prstDash val="solid"/>
          </a:ln>
        </p:spPr>
      </p:sp>
      <p:sp>
        <p:nvSpPr>
          <p:cNvPr id="10" name="Text 7"/>
          <p:cNvSpPr txBox="1"/>
          <p:nvPr/>
        </p:nvSpPr>
        <p:spPr>
          <a:xfrm>
            <a:off x="809244" y="1962302"/>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AU-2</a:t>
            </a:r>
            <a:endParaRPr lang="en-US" sz="1000" dirty="0"/>
          </a:p>
        </p:txBody>
      </p:sp>
      <p:sp>
        <p:nvSpPr>
          <p:cNvPr id="11" name="Text 8"/>
          <p:cNvSpPr txBox="1"/>
          <p:nvPr/>
        </p:nvSpPr>
        <p:spPr>
          <a:xfrm>
            <a:off x="1420063" y="1976933"/>
            <a:ext cx="128107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Event Logging</a:t>
            </a:r>
            <a:endParaRPr lang="en-US" sz="1300" dirty="0"/>
          </a:p>
        </p:txBody>
      </p:sp>
      <p:sp>
        <p:nvSpPr>
          <p:cNvPr id="12" name="Text 9"/>
          <p:cNvSpPr txBox="1"/>
          <p:nvPr/>
        </p:nvSpPr>
        <p:spPr>
          <a:xfrm>
            <a:off x="809244" y="2320747"/>
            <a:ext cx="6048756"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Identify and select events to log (e.g., successful/failed logins, privilege escalation, object access). Define required audit record content to support incident investigation.</a:t>
            </a:r>
            <a:endParaRPr lang="en-US" sz="1000" dirty="0"/>
          </a:p>
        </p:txBody>
      </p:sp>
      <p:sp>
        <p:nvSpPr>
          <p:cNvPr id="13" name="Shape 10"/>
          <p:cNvSpPr/>
          <p:nvPr/>
        </p:nvSpPr>
        <p:spPr>
          <a:xfrm>
            <a:off x="571500" y="3065983"/>
            <a:ext cx="6400800" cy="1086307"/>
          </a:xfrm>
          <a:prstGeom prst="roundRect">
            <a:avLst>
              <a:gd name="adj" fmla="val 5907"/>
            </a:avLst>
          </a:prstGeom>
          <a:solidFill>
            <a:srgbClr val="FFFFFF"/>
          </a:solidFill>
          <a:ln/>
        </p:spPr>
      </p:sp>
      <p:sp>
        <p:nvSpPr>
          <p:cNvPr id="14" name="Shape 11"/>
          <p:cNvSpPr/>
          <p:nvPr/>
        </p:nvSpPr>
        <p:spPr>
          <a:xfrm>
            <a:off x="571500" y="3065983"/>
            <a:ext cx="47549" cy="1086307"/>
          </a:xfrm>
          <a:prstGeom prst="roundRect">
            <a:avLst>
              <a:gd name="adj" fmla="val 134952"/>
            </a:avLst>
          </a:prstGeom>
          <a:solidFill>
            <a:srgbClr val="14B8A6"/>
          </a:solidFill>
          <a:ln w="12700">
            <a:solidFill>
              <a:srgbClr val="14B8A6">
                <a:alpha val="0"/>
              </a:srgbClr>
            </a:solidFill>
            <a:prstDash val="solid"/>
          </a:ln>
        </p:spPr>
      </p:sp>
      <p:sp>
        <p:nvSpPr>
          <p:cNvPr id="15" name="Shape 12"/>
          <p:cNvSpPr/>
          <p:nvPr/>
        </p:nvSpPr>
        <p:spPr>
          <a:xfrm>
            <a:off x="809244" y="3237890"/>
            <a:ext cx="523951" cy="286207"/>
          </a:xfrm>
          <a:prstGeom prst="roundRect">
            <a:avLst>
              <a:gd name="adj" fmla="val 42599"/>
            </a:avLst>
          </a:prstGeom>
          <a:solidFill>
            <a:srgbClr val="CCFBF1"/>
          </a:solidFill>
          <a:ln w="12700">
            <a:solidFill>
              <a:srgbClr val="FFFFFF">
                <a:alpha val="0"/>
              </a:srgbClr>
            </a:solidFill>
            <a:prstDash val="solid"/>
          </a:ln>
        </p:spPr>
      </p:sp>
      <p:sp>
        <p:nvSpPr>
          <p:cNvPr id="16" name="Text 13"/>
          <p:cNvSpPr txBox="1"/>
          <p:nvPr/>
        </p:nvSpPr>
        <p:spPr>
          <a:xfrm>
            <a:off x="809244" y="3237890"/>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AU-6</a:t>
            </a:r>
            <a:endParaRPr lang="en-US" sz="1000" dirty="0"/>
          </a:p>
        </p:txBody>
      </p:sp>
      <p:sp>
        <p:nvSpPr>
          <p:cNvPr id="17" name="Text 14"/>
          <p:cNvSpPr txBox="1"/>
          <p:nvPr/>
        </p:nvSpPr>
        <p:spPr>
          <a:xfrm>
            <a:off x="1420063" y="3252521"/>
            <a:ext cx="318577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Audit Review, Analysis, &amp; Reporting</a:t>
            </a:r>
            <a:endParaRPr lang="en-US" sz="1300" dirty="0"/>
          </a:p>
        </p:txBody>
      </p:sp>
      <p:sp>
        <p:nvSpPr>
          <p:cNvPr id="18" name="Text 15"/>
          <p:cNvSpPr txBox="1"/>
          <p:nvPr/>
        </p:nvSpPr>
        <p:spPr>
          <a:xfrm>
            <a:off x="809244" y="3596335"/>
            <a:ext cx="6048756"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Review and analyze audit records for indications of inappropriate or unusual activity. Report findings to designated officials. Automate analysis via SIEM where possible.</a:t>
            </a:r>
            <a:endParaRPr lang="en-US" sz="1000" dirty="0"/>
          </a:p>
        </p:txBody>
      </p:sp>
      <p:sp>
        <p:nvSpPr>
          <p:cNvPr id="19" name="Shape 16"/>
          <p:cNvSpPr/>
          <p:nvPr/>
        </p:nvSpPr>
        <p:spPr>
          <a:xfrm>
            <a:off x="571500" y="4341571"/>
            <a:ext cx="6400800" cy="1086307"/>
          </a:xfrm>
          <a:prstGeom prst="roundRect">
            <a:avLst>
              <a:gd name="adj" fmla="val 5907"/>
            </a:avLst>
          </a:prstGeom>
          <a:solidFill>
            <a:srgbClr val="FFFFFF"/>
          </a:solidFill>
          <a:ln/>
        </p:spPr>
      </p:sp>
      <p:sp>
        <p:nvSpPr>
          <p:cNvPr id="20" name="Shape 17"/>
          <p:cNvSpPr/>
          <p:nvPr/>
        </p:nvSpPr>
        <p:spPr>
          <a:xfrm>
            <a:off x="571500" y="4341571"/>
            <a:ext cx="47549" cy="1086307"/>
          </a:xfrm>
          <a:prstGeom prst="roundRect">
            <a:avLst>
              <a:gd name="adj" fmla="val 134952"/>
            </a:avLst>
          </a:prstGeom>
          <a:solidFill>
            <a:srgbClr val="14B8A6"/>
          </a:solidFill>
          <a:ln w="12700">
            <a:solidFill>
              <a:srgbClr val="14B8A6">
                <a:alpha val="0"/>
              </a:srgbClr>
            </a:solidFill>
            <a:prstDash val="solid"/>
          </a:ln>
        </p:spPr>
      </p:sp>
      <p:sp>
        <p:nvSpPr>
          <p:cNvPr id="21" name="Shape 18"/>
          <p:cNvSpPr/>
          <p:nvPr/>
        </p:nvSpPr>
        <p:spPr>
          <a:xfrm>
            <a:off x="809244" y="4513478"/>
            <a:ext cx="523951" cy="286207"/>
          </a:xfrm>
          <a:prstGeom prst="roundRect">
            <a:avLst>
              <a:gd name="adj" fmla="val 42599"/>
            </a:avLst>
          </a:prstGeom>
          <a:solidFill>
            <a:srgbClr val="CCFBF1"/>
          </a:solidFill>
          <a:ln w="12700">
            <a:solidFill>
              <a:srgbClr val="FFFFFF">
                <a:alpha val="0"/>
              </a:srgbClr>
            </a:solidFill>
            <a:prstDash val="solid"/>
          </a:ln>
        </p:spPr>
      </p:sp>
      <p:sp>
        <p:nvSpPr>
          <p:cNvPr id="22" name="Text 19"/>
          <p:cNvSpPr txBox="1"/>
          <p:nvPr/>
        </p:nvSpPr>
        <p:spPr>
          <a:xfrm>
            <a:off x="809244" y="4513478"/>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AU-8</a:t>
            </a:r>
            <a:endParaRPr lang="en-US" sz="1000" dirty="0"/>
          </a:p>
        </p:txBody>
      </p:sp>
      <p:sp>
        <p:nvSpPr>
          <p:cNvPr id="23" name="Text 20"/>
          <p:cNvSpPr txBox="1"/>
          <p:nvPr/>
        </p:nvSpPr>
        <p:spPr>
          <a:xfrm>
            <a:off x="1420063" y="4528109"/>
            <a:ext cx="118414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Time Stamps</a:t>
            </a:r>
            <a:endParaRPr lang="en-US" sz="1300" dirty="0"/>
          </a:p>
        </p:txBody>
      </p:sp>
      <p:sp>
        <p:nvSpPr>
          <p:cNvPr id="24" name="Text 21"/>
          <p:cNvSpPr txBox="1"/>
          <p:nvPr/>
        </p:nvSpPr>
        <p:spPr>
          <a:xfrm>
            <a:off x="809244" y="4871923"/>
            <a:ext cx="6048756"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Use internal system clocks to generate time stamps for audit records. Synchronize internal system clocks with an authoritative time source (e.g., NTP servers).</a:t>
            </a:r>
            <a:endParaRPr lang="en-US" sz="1000" dirty="0"/>
          </a:p>
        </p:txBody>
      </p:sp>
      <p:sp>
        <p:nvSpPr>
          <p:cNvPr id="25" name="Shape 22"/>
          <p:cNvSpPr/>
          <p:nvPr/>
        </p:nvSpPr>
        <p:spPr>
          <a:xfrm>
            <a:off x="571500" y="5617159"/>
            <a:ext cx="6400800" cy="1086307"/>
          </a:xfrm>
          <a:prstGeom prst="roundRect">
            <a:avLst>
              <a:gd name="adj" fmla="val 5907"/>
            </a:avLst>
          </a:prstGeom>
          <a:solidFill>
            <a:srgbClr val="FFFFFF"/>
          </a:solidFill>
          <a:ln/>
        </p:spPr>
      </p:sp>
      <p:sp>
        <p:nvSpPr>
          <p:cNvPr id="26" name="Shape 23"/>
          <p:cNvSpPr/>
          <p:nvPr/>
        </p:nvSpPr>
        <p:spPr>
          <a:xfrm>
            <a:off x="571500" y="5617159"/>
            <a:ext cx="47549" cy="1086307"/>
          </a:xfrm>
          <a:prstGeom prst="roundRect">
            <a:avLst>
              <a:gd name="adj" fmla="val 134952"/>
            </a:avLst>
          </a:prstGeom>
          <a:solidFill>
            <a:srgbClr val="14B8A6"/>
          </a:solidFill>
          <a:ln w="12700">
            <a:solidFill>
              <a:srgbClr val="14B8A6">
                <a:alpha val="0"/>
              </a:srgbClr>
            </a:solidFill>
            <a:prstDash val="solid"/>
          </a:ln>
        </p:spPr>
      </p:sp>
      <p:sp>
        <p:nvSpPr>
          <p:cNvPr id="27" name="Shape 24"/>
          <p:cNvSpPr/>
          <p:nvPr/>
        </p:nvSpPr>
        <p:spPr>
          <a:xfrm>
            <a:off x="809244" y="5789066"/>
            <a:ext cx="599846" cy="286207"/>
          </a:xfrm>
          <a:prstGeom prst="roundRect">
            <a:avLst>
              <a:gd name="adj" fmla="val 42599"/>
            </a:avLst>
          </a:prstGeom>
          <a:solidFill>
            <a:srgbClr val="CCFBF1"/>
          </a:solidFill>
          <a:ln w="12700">
            <a:solidFill>
              <a:srgbClr val="FFFFFF">
                <a:alpha val="0"/>
              </a:srgbClr>
            </a:solidFill>
            <a:prstDash val="solid"/>
          </a:ln>
        </p:spPr>
      </p:sp>
      <p:sp>
        <p:nvSpPr>
          <p:cNvPr id="28" name="Text 25"/>
          <p:cNvSpPr txBox="1"/>
          <p:nvPr/>
        </p:nvSpPr>
        <p:spPr>
          <a:xfrm>
            <a:off x="809244" y="5789066"/>
            <a:ext cx="657454"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AU-12</a:t>
            </a:r>
            <a:endParaRPr lang="en-US" sz="1000" dirty="0"/>
          </a:p>
        </p:txBody>
      </p:sp>
      <p:sp>
        <p:nvSpPr>
          <p:cNvPr id="29" name="Text 26"/>
          <p:cNvSpPr txBox="1"/>
          <p:nvPr/>
        </p:nvSpPr>
        <p:spPr>
          <a:xfrm>
            <a:off x="1499616" y="5803697"/>
            <a:ext cx="1519733"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Audit Generation</a:t>
            </a:r>
            <a:endParaRPr lang="en-US" sz="1300" dirty="0"/>
          </a:p>
        </p:txBody>
      </p:sp>
      <p:sp>
        <p:nvSpPr>
          <p:cNvPr id="30" name="Text 27"/>
          <p:cNvSpPr txBox="1"/>
          <p:nvPr/>
        </p:nvSpPr>
        <p:spPr>
          <a:xfrm>
            <a:off x="809244" y="6147511"/>
            <a:ext cx="6048756"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Provide audit record generation capability for defined auditable events. Ensure auditing is enabled on all system components (OS, DB, App) for specific users/events.</a:t>
            </a:r>
            <a:endParaRPr lang="en-US" sz="1000" dirty="0"/>
          </a:p>
        </p:txBody>
      </p:sp>
      <p:sp>
        <p:nvSpPr>
          <p:cNvPr id="31" name="Shape 28"/>
          <p:cNvSpPr/>
          <p:nvPr/>
        </p:nvSpPr>
        <p:spPr>
          <a:xfrm>
            <a:off x="7353605" y="1333195"/>
            <a:ext cx="4267505" cy="5372100"/>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5EEAD4"/>
          </a:solidFill>
          <a:ln w="12700">
            <a:solidFill>
              <a:srgbClr val="5EEAD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CCFBF1"/>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8" name="Text 33"/>
          <p:cNvSpPr txBox="1"/>
          <p:nvPr/>
        </p:nvSpPr>
        <p:spPr>
          <a:xfrm>
            <a:off x="8248802" y="2305202"/>
            <a:ext cx="162123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Auditable Events List</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defining what must be logged</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CCFBF1"/>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180" b="-180"/>
          <a:stretch/>
        </p:blipFill>
        <p:spPr>
          <a:xfrm>
            <a:off x="7810805" y="3240634"/>
            <a:ext cx="190195" cy="152705"/>
          </a:xfrm>
          <a:prstGeom prst="rect">
            <a:avLst/>
          </a:prstGeom>
        </p:spPr>
      </p:pic>
      <p:sp>
        <p:nvSpPr>
          <p:cNvPr id="43" name="Text 37"/>
          <p:cNvSpPr txBox="1"/>
          <p:nvPr/>
        </p:nvSpPr>
        <p:spPr>
          <a:xfrm>
            <a:off x="8248802" y="3112618"/>
            <a:ext cx="138348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Log Configuration</a:t>
            </a:r>
            <a:endParaRPr lang="en-US" sz="1100" dirty="0"/>
          </a:p>
        </p:txBody>
      </p:sp>
      <p:sp>
        <p:nvSpPr>
          <p:cNvPr id="44" name="Text 38"/>
          <p:cNvSpPr txBox="1"/>
          <p:nvPr/>
        </p:nvSpPr>
        <p:spPr>
          <a:xfrm>
            <a:off x="8248802" y="3367735"/>
            <a:ext cx="354330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rsyslog.conf, auditd.conf, or cloud trail settings</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CCFBF1"/>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858975"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SIEM Dashboard / Rules</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Evidence of automated review &amp; alerting</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CCFBF1"/>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53" name="Text 45"/>
          <p:cNvSpPr txBox="1"/>
          <p:nvPr/>
        </p:nvSpPr>
        <p:spPr>
          <a:xfrm>
            <a:off x="8248802" y="4728362"/>
            <a:ext cx="129296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NTP Sync Status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Command output showing time synchronization</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CCFBF1"/>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100" b="-100"/>
          <a:stretch/>
        </p:blipFill>
        <p:spPr>
          <a:xfrm>
            <a:off x="7848295" y="5663794"/>
            <a:ext cx="114300" cy="152705"/>
          </a:xfrm>
          <a:prstGeom prst="rect">
            <a:avLst/>
          </a:prstGeom>
        </p:spPr>
      </p:pic>
      <p:sp>
        <p:nvSpPr>
          <p:cNvPr id="58" name="Text 49"/>
          <p:cNvSpPr txBox="1"/>
          <p:nvPr/>
        </p:nvSpPr>
        <p:spPr>
          <a:xfrm>
            <a:off x="8248802" y="5535778"/>
            <a:ext cx="145115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Sample Audit Logs</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Sanitized raw logs showing required fields</a:t>
            </a:r>
            <a:endParaRPr lang="en-US" sz="900" dirty="0"/>
          </a:p>
        </p:txBody>
      </p:sp>
      <p:sp>
        <p:nvSpPr>
          <p:cNvPr id="60" name="Shape 51"/>
          <p:cNvSpPr/>
          <p:nvPr/>
        </p:nvSpPr>
        <p:spPr>
          <a:xfrm>
            <a:off x="0" y="7083857"/>
            <a:ext cx="12191695" cy="200254"/>
          </a:xfrm>
          <a:prstGeom prst="rect">
            <a:avLst/>
          </a:prstGeom>
          <a:solidFill>
            <a:srgbClr val="F1F5F9"/>
          </a:solidFill>
          <a:ln/>
        </p:spPr>
      </p:sp>
      <p:sp>
        <p:nvSpPr>
          <p:cNvPr id="61" name="Shape 52"/>
          <p:cNvSpPr/>
          <p:nvPr/>
        </p:nvSpPr>
        <p:spPr>
          <a:xfrm>
            <a:off x="0" y="7083857"/>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09300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09300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43</a:t>
            </a:r>
            <a:endParaRPr lang="en-US" sz="900" dirty="0"/>
          </a:p>
        </p:txBody>
      </p:sp>
      <p:sp>
        <p:nvSpPr>
          <p:cNvPr id="64" name="Shape 55"/>
          <p:cNvSpPr/>
          <p:nvPr/>
        </p:nvSpPr>
        <p:spPr>
          <a:xfrm>
            <a:off x="0" y="0"/>
            <a:ext cx="12191695" cy="952805"/>
          </a:xfrm>
          <a:prstGeom prst="rect">
            <a:avLst/>
          </a:prstGeom>
          <a:solidFill>
            <a:srgbClr val="0F766E"/>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5EEAD4"/>
          </a:solidFill>
          <a:ln w="12700">
            <a:solidFill>
              <a:srgbClr val="FFFFFF">
                <a:alpha val="0"/>
              </a:srgbClr>
            </a:solidFill>
            <a:prstDash val="solid"/>
          </a:ln>
        </p:spPr>
      </p:sp>
      <p:sp>
        <p:nvSpPr>
          <p:cNvPr id="66" name="Text 57"/>
          <p:cNvSpPr txBox="1"/>
          <p:nvPr/>
        </p:nvSpPr>
        <p:spPr>
          <a:xfrm>
            <a:off x="571500" y="190195"/>
            <a:ext cx="943661" cy="191110"/>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Family: AU</a:t>
            </a:r>
            <a:endParaRPr lang="en-US" sz="900" dirty="0"/>
          </a:p>
        </p:txBody>
      </p:sp>
      <p:sp>
        <p:nvSpPr>
          <p:cNvPr id="67" name="Text 58"/>
          <p:cNvSpPr txBox="1"/>
          <p:nvPr/>
        </p:nvSpPr>
        <p:spPr>
          <a:xfrm>
            <a:off x="1544422" y="190195"/>
            <a:ext cx="1576426" cy="191110"/>
          </a:xfrm>
          <a:prstGeom prst="rect">
            <a:avLst/>
          </a:prstGeom>
          <a:noFill/>
          <a:ln/>
        </p:spPr>
        <p:txBody>
          <a:bodyPr wrap="square" lIns="0" tIns="0" rIns="0" bIns="0" rtlCol="0" anchor="ctr"/>
          <a:lstStyle/>
          <a:p>
            <a:pPr algn="l" indent="0" marL="0">
              <a:buNone/>
            </a:pPr>
            <a:r>
              <a:rPr lang="en-US" sz="1000" dirty="0">
                <a:solidFill>
                  <a:srgbClr val="FFFFFF"/>
                </a:solidFill>
                <a:latin typeface="Roboto" pitchFamily="34" charset="0"/>
                <a:ea typeface="Roboto" pitchFamily="34" charset="-122"/>
                <a:cs typeface="Roboto" pitchFamily="34" charset="-120"/>
              </a:rPr>
              <a:t>Audit &amp; Accountability</a:t>
            </a:r>
            <a:endParaRPr lang="en-US" sz="1000" dirty="0"/>
          </a:p>
        </p:txBody>
      </p:sp>
      <p:sp>
        <p:nvSpPr>
          <p:cNvPr id="68" name="Text 59"/>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9" name="Image 7" descr="preencoded.png">    </p:cNvPr>
          <p:cNvPicPr>
            <a:picLocks noChangeAspect="1"/>
          </p:cNvPicPr>
          <p:nvPr/>
        </p:nvPicPr>
        <p:blipFill>
          <a:blip r:embed="rId8">
            <a:alphaModFix amt="90000"/>
          </a:blip>
          <a:srcRect l="0" r="0" t="0" b="0"/>
          <a:stretch/>
        </p:blipFill>
        <p:spPr>
          <a:xfrm>
            <a:off x="11277295" y="243230"/>
            <a:ext cx="342900" cy="457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448702"/>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Ensure that security and privacy controls are effective in their application, systems are authorized for operation, and monitoring is conducted to maintain situational awareness of security and privacy posture.</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14400" y="3804818"/>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0" r="0" t="0" b="0"/>
          <a:stretch/>
        </p:blipFill>
        <p:spPr>
          <a:xfrm>
            <a:off x="571500" y="3862426"/>
            <a:ext cx="228600" cy="228600"/>
          </a:xfrm>
          <a:prstGeom prst="rect">
            <a:avLst/>
          </a:prstGeom>
        </p:spPr>
      </p:pic>
      <p:sp>
        <p:nvSpPr>
          <p:cNvPr id="13" name="Shape 8"/>
          <p:cNvSpPr/>
          <p:nvPr/>
        </p:nvSpPr>
        <p:spPr>
          <a:xfrm>
            <a:off x="571500" y="4453128"/>
            <a:ext cx="6858000" cy="3571646"/>
          </a:xfrm>
          <a:prstGeom prst="roundRect">
            <a:avLst>
              <a:gd name="adj" fmla="val 546"/>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4767682"/>
            <a:ext cx="133502"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Control Assessment (CA-2)</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Develop assessment plans, conduct assessments using SP 800-53A procedures, and report findings to key stakeholders.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837" r="-837" t="0" b="0"/>
          <a:stretch/>
        </p:blipFill>
        <p:spPr>
          <a:xfrm>
            <a:off x="875995" y="5605272"/>
            <a:ext cx="152705"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System Authorization (CA-6)</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Designate authorizing officials, assemble authorization packages, and render risk-based authorization decisions (ATO).</a:t>
            </a:r>
            <a:endParaRPr lang="en-US" sz="1000" dirty="0"/>
          </a:p>
        </p:txBody>
      </p:sp>
      <p:sp>
        <p:nvSpPr>
          <p:cNvPr id="22" name="Shape 15"/>
          <p:cNvSpPr/>
          <p:nvPr/>
        </p:nvSpPr>
        <p:spPr>
          <a:xfrm>
            <a:off x="800100" y="6357823"/>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443777"/>
            <a:ext cx="133502" cy="133502"/>
          </a:xfrm>
          <a:prstGeom prst="rect">
            <a:avLst/>
          </a:prstGeom>
        </p:spPr>
      </p:pic>
      <p:sp>
        <p:nvSpPr>
          <p:cNvPr id="24" name="Text 16"/>
          <p:cNvSpPr txBox="1"/>
          <p:nvPr/>
        </p:nvSpPr>
        <p:spPr>
          <a:xfrm>
            <a:off x="1257300" y="63578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Continuous Monitoring (CA-7)</a:t>
            </a:r>
            <a:endParaRPr lang="en-US" sz="1300" dirty="0"/>
          </a:p>
        </p:txBody>
      </p:sp>
      <p:sp>
        <p:nvSpPr>
          <p:cNvPr id="25" name="Text 17"/>
          <p:cNvSpPr txBox="1"/>
          <p:nvPr/>
        </p:nvSpPr>
        <p:spPr>
          <a:xfrm>
            <a:off x="1257300" y="66623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 a continuous monitoring strategy with defined metrics, frequencies, and ongoing authorization status.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3543300"/>
          </a:xfrm>
          <a:prstGeom prst="roundRect">
            <a:avLst>
              <a:gd name="adj" fmla="val 55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Checklist Mentality:</a:t>
            </a:r>
            <a:pPr algn="l" indent="0" marL="0">
              <a:buNone/>
            </a:pPr>
            <a:r>
              <a:rPr lang="en-US" sz="1000" dirty="0">
                <a:solidFill>
                  <a:srgbClr val="7C2D12"/>
                </a:solidFill>
                <a:latin typeface="Roboto" pitchFamily="34" charset="0"/>
                <a:ea typeface="Roboto" pitchFamily="34" charset="-122"/>
                <a:cs typeface="Roboto" pitchFamily="34" charset="-120"/>
              </a:rPr>
              <a:t> Treating assessments as one-time compliance events rather than risk management activities.</a:t>
            </a:r>
            <a:endParaRPr lang="en-US" sz="1000" dirty="0"/>
          </a:p>
        </p:txBody>
      </p:sp>
      <p:pic>
        <p:nvPicPr>
          <p:cNvPr id="42" name="Image 9" descr="preencoded.png">    </p:cNvPr>
          <p:cNvPicPr>
            <a:picLocks noChangeAspect="1"/>
          </p:cNvPicPr>
          <p:nvPr/>
        </p:nvPicPr>
        <p:blipFill>
          <a:blip r:embed="rId10"/>
          <a:srcRect l="0" r="0" t="0" b="0"/>
          <a:stretch/>
        </p:blipFill>
        <p:spPr>
          <a:xfrm>
            <a:off x="8010144" y="4313225"/>
            <a:ext cx="133502" cy="133502"/>
          </a:xfrm>
          <a:prstGeom prst="rect">
            <a:avLst/>
          </a:prstGeom>
        </p:spPr>
      </p:pic>
      <p:sp>
        <p:nvSpPr>
          <p:cNvPr id="43" name="Text 31"/>
          <p:cNvSpPr txBox="1"/>
          <p:nvPr/>
        </p:nvSpPr>
        <p:spPr>
          <a:xfrm>
            <a:off x="8238744" y="4284878"/>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Weak Monitoring:</a:t>
            </a:r>
            <a:pPr algn="l" indent="0" marL="0">
              <a:buNone/>
            </a:pPr>
            <a:r>
              <a:rPr lang="en-US" sz="1000" dirty="0">
                <a:solidFill>
                  <a:srgbClr val="7C2D12"/>
                </a:solidFill>
                <a:latin typeface="Roboto" pitchFamily="34" charset="0"/>
                <a:ea typeface="Roboto" pitchFamily="34" charset="-122"/>
                <a:cs typeface="Roboto" pitchFamily="34" charset="-120"/>
              </a:rPr>
              <a:t> Failing to define meaningful metrics or automate continuous monitoring (ConMon).</a:t>
            </a:r>
            <a:endParaRPr lang="en-US" sz="1000" dirty="0"/>
          </a:p>
        </p:txBody>
      </p:sp>
      <p:pic>
        <p:nvPicPr>
          <p:cNvPr id="44" name="Image 10" descr="preencoded.png">    </p:cNvPr>
          <p:cNvPicPr>
            <a:picLocks noChangeAspect="1"/>
          </p:cNvPicPr>
          <p:nvPr/>
        </p:nvPicPr>
        <p:blipFill>
          <a:blip r:embed="rId11"/>
          <a:srcRect l="0" r="0" t="0" b="0"/>
          <a:stretch/>
        </p:blipFill>
        <p:spPr>
          <a:xfrm>
            <a:off x="8010144" y="5044745"/>
            <a:ext cx="133502" cy="133502"/>
          </a:xfrm>
          <a:prstGeom prst="rect">
            <a:avLst/>
          </a:prstGeom>
        </p:spPr>
      </p:pic>
      <p:sp>
        <p:nvSpPr>
          <p:cNvPr id="45" name="Text 32"/>
          <p:cNvSpPr txBox="1"/>
          <p:nvPr/>
        </p:nvSpPr>
        <p:spPr>
          <a:xfrm>
            <a:off x="8238744" y="5016398"/>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Stale POA&amp;Ms:</a:t>
            </a:r>
            <a:pPr algn="l" indent="0" marL="0">
              <a:buNone/>
            </a:pPr>
            <a:r>
              <a:rPr lang="en-US" sz="1000" dirty="0">
                <a:solidFill>
                  <a:srgbClr val="7C2D12"/>
                </a:solidFill>
                <a:latin typeface="Roboto" pitchFamily="34" charset="0"/>
                <a:ea typeface="Roboto" pitchFamily="34" charset="-122"/>
                <a:cs typeface="Roboto" pitchFamily="34" charset="-120"/>
              </a:rPr>
              <a:t> Allowing Plan of Action and Milestones to become stagnant without remediation.</a:t>
            </a:r>
            <a:endParaRPr lang="en-US" sz="1000" dirty="0"/>
          </a:p>
        </p:txBody>
      </p:sp>
      <p:pic>
        <p:nvPicPr>
          <p:cNvPr id="46" name="Image 11" descr="preencoded.png">    </p:cNvPr>
          <p:cNvPicPr>
            <a:picLocks noChangeAspect="1"/>
          </p:cNvPicPr>
          <p:nvPr/>
        </p:nvPicPr>
        <p:blipFill>
          <a:blip r:embed="rId12"/>
          <a:srcRect l="0" r="0" t="0" b="0"/>
          <a:stretch/>
        </p:blipFill>
        <p:spPr>
          <a:xfrm>
            <a:off x="8010144" y="5777179"/>
            <a:ext cx="133502" cy="133502"/>
          </a:xfrm>
          <a:prstGeom prst="rect">
            <a:avLst/>
          </a:prstGeom>
        </p:spPr>
      </p:pic>
      <p:sp>
        <p:nvSpPr>
          <p:cNvPr id="47" name="Text 33"/>
          <p:cNvSpPr txBox="1"/>
          <p:nvPr/>
        </p:nvSpPr>
        <p:spPr>
          <a:xfrm>
            <a:off x="8238744" y="5747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Disconnect from RMF:</a:t>
            </a:r>
            <a:pPr algn="l" indent="0" marL="0">
              <a:buNone/>
            </a:pPr>
            <a:r>
              <a:rPr lang="en-US" sz="1000" dirty="0">
                <a:solidFill>
                  <a:srgbClr val="7C2D12"/>
                </a:solidFill>
                <a:latin typeface="Roboto" pitchFamily="34" charset="0"/>
                <a:ea typeface="Roboto" pitchFamily="34" charset="-122"/>
                <a:cs typeface="Roboto" pitchFamily="34" charset="-120"/>
              </a:rPr>
              <a:t> Treating CA controls as separate from the broader SP 800-37 RMF process.</a:t>
            </a:r>
            <a:endParaRPr lang="en-US" sz="1000" dirty="0"/>
          </a:p>
        </p:txBody>
      </p:sp>
      <p:sp>
        <p:nvSpPr>
          <p:cNvPr id="48" name="Shape 34"/>
          <p:cNvSpPr/>
          <p:nvPr/>
        </p:nvSpPr>
        <p:spPr>
          <a:xfrm>
            <a:off x="7810805" y="670255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90280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7207301"/>
            <a:ext cx="1209751"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7207301"/>
            <a:ext cx="12673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PM (Program Mgmt)</a:t>
            </a:r>
            <a:endParaRPr lang="en-US" sz="900" dirty="0"/>
          </a:p>
        </p:txBody>
      </p:sp>
      <p:sp>
        <p:nvSpPr>
          <p:cNvPr id="52" name="Shape 38"/>
          <p:cNvSpPr/>
          <p:nvPr/>
        </p:nvSpPr>
        <p:spPr>
          <a:xfrm>
            <a:off x="9275674" y="7207301"/>
            <a:ext cx="1295705"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275674" y="7207301"/>
            <a:ext cx="13533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 Assessment)</a:t>
            </a:r>
            <a:endParaRPr lang="en-US" sz="900" dirty="0"/>
          </a:p>
        </p:txBody>
      </p:sp>
      <p:sp>
        <p:nvSpPr>
          <p:cNvPr id="54" name="Shape 40"/>
          <p:cNvSpPr/>
          <p:nvPr/>
        </p:nvSpPr>
        <p:spPr>
          <a:xfrm>
            <a:off x="8010144" y="7512710"/>
            <a:ext cx="847649"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8010144" y="7512710"/>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56" name="Shape 42"/>
          <p:cNvSpPr/>
          <p:nvPr/>
        </p:nvSpPr>
        <p:spPr>
          <a:xfrm>
            <a:off x="8914486" y="7512710"/>
            <a:ext cx="990295"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914486" y="7512710"/>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8" name="Shape 44"/>
          <p:cNvSpPr/>
          <p:nvPr/>
        </p:nvSpPr>
        <p:spPr>
          <a:xfrm>
            <a:off x="0" y="8397850"/>
            <a:ext cx="12191695" cy="200254"/>
          </a:xfrm>
          <a:prstGeom prst="rect">
            <a:avLst/>
          </a:prstGeom>
          <a:solidFill>
            <a:srgbClr val="F1F5F9"/>
          </a:solidFill>
          <a:ln/>
        </p:spPr>
      </p:sp>
      <p:sp>
        <p:nvSpPr>
          <p:cNvPr id="59" name="Shape 45"/>
          <p:cNvSpPr/>
          <p:nvPr/>
        </p:nvSpPr>
        <p:spPr>
          <a:xfrm>
            <a:off x="0" y="839785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840790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840790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44</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CA</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89071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Assessment, Authorization, and Monitoring</a:t>
            </a:r>
            <a:endParaRPr lang="en-US" sz="2700" dirty="0"/>
          </a:p>
        </p:txBody>
      </p:sp>
      <p:pic>
        <p:nvPicPr>
          <p:cNvPr id="68" name="Image 12" descr="preencoded.png">    </p:cNvPr>
          <p:cNvPicPr>
            <a:picLocks noChangeAspect="1"/>
          </p:cNvPicPr>
          <p:nvPr/>
        </p:nvPicPr>
        <p:blipFill>
          <a:blip r:embed="rId13">
            <a:alphaModFix amt="20000"/>
          </a:blip>
          <a:srcRect l="-27" r="-27" t="0" b="0"/>
          <a:stretch/>
        </p:blipFill>
        <p:spPr>
          <a:xfrm>
            <a:off x="11192256" y="178308"/>
            <a:ext cx="428854" cy="571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3B82F6"/>
          </a:solidFill>
          <a:ln w="12700">
            <a:solidFill>
              <a:srgbClr val="3B82F6">
                <a:alpha val="0"/>
              </a:srgbClr>
            </a:solidFill>
            <a:prstDash val="solid"/>
          </a:ln>
        </p:spPr>
      </p:sp>
      <p:sp>
        <p:nvSpPr>
          <p:cNvPr id="9" name="Shape 6"/>
          <p:cNvSpPr/>
          <p:nvPr/>
        </p:nvSpPr>
        <p:spPr>
          <a:xfrm>
            <a:off x="809244" y="1981505"/>
            <a:ext cx="523951"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CA-2</a:t>
            </a:r>
            <a:endParaRPr lang="en-US" sz="1000" dirty="0"/>
          </a:p>
        </p:txBody>
      </p:sp>
      <p:sp>
        <p:nvSpPr>
          <p:cNvPr id="11" name="Text 8"/>
          <p:cNvSpPr txBox="1"/>
          <p:nvPr/>
        </p:nvSpPr>
        <p:spPr>
          <a:xfrm>
            <a:off x="1420063" y="1996135"/>
            <a:ext cx="192755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Control Assessments</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 security assessment plan, assess controls to determine effectiveness, producing an assessment report. Correct deficiencies and share results with the Authorizing Official (AO).</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3B82F6"/>
          </a:solidFill>
          <a:ln w="12700">
            <a:solidFill>
              <a:srgbClr val="3B82F6">
                <a:alpha val="0"/>
              </a:srgbClr>
            </a:solidFill>
            <a:prstDash val="solid"/>
          </a:ln>
        </p:spPr>
      </p:sp>
      <p:sp>
        <p:nvSpPr>
          <p:cNvPr id="15" name="Shape 12"/>
          <p:cNvSpPr/>
          <p:nvPr/>
        </p:nvSpPr>
        <p:spPr>
          <a:xfrm>
            <a:off x="809244" y="3562502"/>
            <a:ext cx="523951"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562502"/>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CA-6</a:t>
            </a:r>
            <a:endParaRPr lang="en-US" sz="1000" dirty="0"/>
          </a:p>
        </p:txBody>
      </p:sp>
      <p:sp>
        <p:nvSpPr>
          <p:cNvPr id="17" name="Text 14"/>
          <p:cNvSpPr txBox="1"/>
          <p:nvPr/>
        </p:nvSpPr>
        <p:spPr>
          <a:xfrm>
            <a:off x="1420063" y="3577133"/>
            <a:ext cx="122438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Authorization</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Authorize the system for processing before operations and update authorization status based on continuous monitoring results (Ongoing Authorization). Assign a senior official as the AO.</a:t>
            </a:r>
            <a:endParaRPr lang="en-US" sz="1100" dirty="0"/>
          </a:p>
        </p:txBody>
      </p:sp>
      <p:sp>
        <p:nvSpPr>
          <p:cNvPr id="19" name="Shape 16"/>
          <p:cNvSpPr/>
          <p:nvPr/>
        </p:nvSpPr>
        <p:spPr>
          <a:xfrm>
            <a:off x="571500" y="4953305"/>
            <a:ext cx="6400800" cy="1390802"/>
          </a:xfrm>
          <a:prstGeom prst="roundRect">
            <a:avLst>
              <a:gd name="adj" fmla="val 3603"/>
            </a:avLst>
          </a:prstGeom>
          <a:solidFill>
            <a:srgbClr val="FFFFFF"/>
          </a:solidFill>
          <a:ln/>
        </p:spPr>
      </p:sp>
      <p:sp>
        <p:nvSpPr>
          <p:cNvPr id="20" name="Shape 17"/>
          <p:cNvSpPr/>
          <p:nvPr/>
        </p:nvSpPr>
        <p:spPr>
          <a:xfrm>
            <a:off x="571500" y="4953305"/>
            <a:ext cx="47549" cy="1390802"/>
          </a:xfrm>
          <a:prstGeom prst="roundRect">
            <a:avLst>
              <a:gd name="adj" fmla="val 105374"/>
            </a:avLst>
          </a:prstGeom>
          <a:solidFill>
            <a:srgbClr val="3B82F6"/>
          </a:solidFill>
          <a:ln w="12700">
            <a:solidFill>
              <a:srgbClr val="3B82F6">
                <a:alpha val="0"/>
              </a:srgbClr>
            </a:solidFill>
            <a:prstDash val="solid"/>
          </a:ln>
        </p:spPr>
      </p:sp>
      <p:sp>
        <p:nvSpPr>
          <p:cNvPr id="21" name="Shape 18"/>
          <p:cNvSpPr/>
          <p:nvPr/>
        </p:nvSpPr>
        <p:spPr>
          <a:xfrm>
            <a:off x="809244" y="5143500"/>
            <a:ext cx="523951"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5143500"/>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CA-7</a:t>
            </a:r>
            <a:endParaRPr lang="en-US" sz="1000" dirty="0"/>
          </a:p>
        </p:txBody>
      </p:sp>
      <p:sp>
        <p:nvSpPr>
          <p:cNvPr id="23" name="Text 20"/>
          <p:cNvSpPr txBox="1"/>
          <p:nvPr/>
        </p:nvSpPr>
        <p:spPr>
          <a:xfrm>
            <a:off x="1420063" y="5159045"/>
            <a:ext cx="206380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Continuous Monitoring</a:t>
            </a:r>
            <a:endParaRPr lang="en-US" sz="1300" dirty="0"/>
          </a:p>
        </p:txBody>
      </p:sp>
      <p:sp>
        <p:nvSpPr>
          <p:cNvPr id="24" name="Text 21"/>
          <p:cNvSpPr txBox="1"/>
          <p:nvPr/>
        </p:nvSpPr>
        <p:spPr>
          <a:xfrm>
            <a:off x="809244" y="550194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 continuous monitoring strategy and implement a program that includes metric definition, monitoring frequencies, and ongoing status reporting to support risk management decisions.</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33" r="-33" t="0" b="0"/>
          <a:stretch/>
        </p:blipFill>
        <p:spPr>
          <a:xfrm>
            <a:off x="7819949" y="2432304"/>
            <a:ext cx="171907" cy="152705"/>
          </a:xfrm>
          <a:prstGeom prst="rect">
            <a:avLst/>
          </a:prstGeom>
        </p:spPr>
      </p:pic>
      <p:sp>
        <p:nvSpPr>
          <p:cNvPr id="32" name="Text 27"/>
          <p:cNvSpPr txBox="1"/>
          <p:nvPr/>
        </p:nvSpPr>
        <p:spPr>
          <a:xfrm>
            <a:off x="8248802" y="2305202"/>
            <a:ext cx="250545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Security Assessment Plan (SAP)</a:t>
            </a:r>
            <a:endParaRPr lang="en-US" sz="1100" dirty="0"/>
          </a:p>
        </p:txBody>
      </p:sp>
      <p:sp>
        <p:nvSpPr>
          <p:cNvPr id="33" name="Text 28"/>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Scope, methods, and schedule of assessment</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100" b="-100"/>
          <a:stretch/>
        </p:blipFill>
        <p:spPr>
          <a:xfrm>
            <a:off x="7848295" y="3240634"/>
            <a:ext cx="114300" cy="152705"/>
          </a:xfrm>
          <a:prstGeom prst="rect">
            <a:avLst/>
          </a:prstGeom>
        </p:spPr>
      </p:pic>
      <p:sp>
        <p:nvSpPr>
          <p:cNvPr id="37" name="Text 31"/>
          <p:cNvSpPr txBox="1"/>
          <p:nvPr/>
        </p:nvSpPr>
        <p:spPr>
          <a:xfrm>
            <a:off x="8248802" y="3112618"/>
            <a:ext cx="268650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Security Assessment Report (SAR)</a:t>
            </a:r>
            <a:endParaRPr lang="en-US" sz="1100" dirty="0"/>
          </a:p>
        </p:txBody>
      </p:sp>
      <p:sp>
        <p:nvSpPr>
          <p:cNvPr id="38" name="Text 32"/>
          <p:cNvSpPr txBox="1"/>
          <p:nvPr/>
        </p:nvSpPr>
        <p:spPr>
          <a:xfrm>
            <a:off x="8248802" y="3367735"/>
            <a:ext cx="340614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Findings, risks, and remediation recommendations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2" name="Text 35"/>
          <p:cNvSpPr txBox="1"/>
          <p:nvPr/>
        </p:nvSpPr>
        <p:spPr>
          <a:xfrm>
            <a:off x="8248802" y="3920033"/>
            <a:ext cx="82753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ATO Letter</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Authorization to Operate signed by AO</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47" name="Text 39"/>
          <p:cNvSpPr txBox="1"/>
          <p:nvPr/>
        </p:nvSpPr>
        <p:spPr>
          <a:xfrm>
            <a:off x="8248802" y="4728362"/>
            <a:ext cx="133776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ConMon Strategy</a:t>
            </a:r>
            <a:endParaRPr lang="en-US" sz="1100" dirty="0"/>
          </a:p>
        </p:txBody>
      </p:sp>
      <p:sp>
        <p:nvSpPr>
          <p:cNvPr id="48" name="Text 40"/>
          <p:cNvSpPr txBox="1"/>
          <p:nvPr/>
        </p:nvSpPr>
        <p:spPr>
          <a:xfrm>
            <a:off x="8248802" y="4983480"/>
            <a:ext cx="340614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Metrics, frequencies, and reporting requirements</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2" name="Text 43"/>
          <p:cNvSpPr txBox="1"/>
          <p:nvPr/>
        </p:nvSpPr>
        <p:spPr>
          <a:xfrm>
            <a:off x="8248802" y="5535778"/>
            <a:ext cx="59070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POA&amp;M</a:t>
            </a:r>
            <a:endParaRPr lang="en-US" sz="1100" dirty="0"/>
          </a:p>
        </p:txBody>
      </p:sp>
      <p:sp>
        <p:nvSpPr>
          <p:cNvPr id="53" name="Text 44"/>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Plan of Action and Milestones for findings</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45</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66851" cy="190195"/>
          </a:xfrm>
          <a:prstGeom prst="roundRect">
            <a:avLst>
              <a:gd name="adj" fmla="val 96154"/>
            </a:avLst>
          </a:prstGeom>
          <a:solidFill>
            <a:srgbClr val="1E40AF"/>
          </a:solidFill>
          <a:ln w="12700">
            <a:solidFill>
              <a:srgbClr val="FFFFFF">
                <a:alpha val="0"/>
              </a:srgbClr>
            </a:solidFill>
            <a:prstDash val="solid"/>
          </a:ln>
        </p:spPr>
      </p:sp>
      <p:sp>
        <p:nvSpPr>
          <p:cNvPr id="61" name="Text 52"/>
          <p:cNvSpPr txBox="1"/>
          <p:nvPr/>
        </p:nvSpPr>
        <p:spPr>
          <a:xfrm>
            <a:off x="571500" y="190195"/>
            <a:ext cx="943661"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CA</a:t>
            </a:r>
            <a:endParaRPr lang="en-US" sz="900" dirty="0"/>
          </a:p>
        </p:txBody>
      </p:sp>
      <p:sp>
        <p:nvSpPr>
          <p:cNvPr id="62" name="Text 53"/>
          <p:cNvSpPr txBox="1"/>
          <p:nvPr/>
        </p:nvSpPr>
        <p:spPr>
          <a:xfrm>
            <a:off x="1545336" y="190195"/>
            <a:ext cx="307238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Assessment, Authorization, and Monitoring</a:t>
            </a:r>
            <a:endParaRPr lang="en-US" sz="1000" dirty="0"/>
          </a:p>
        </p:txBody>
      </p:sp>
      <p:sp>
        <p:nvSpPr>
          <p:cNvPr id="63" name="Text 54"/>
          <p:cNvSpPr txBox="1"/>
          <p:nvPr/>
        </p:nvSpPr>
        <p:spPr>
          <a:xfrm>
            <a:off x="571500" y="418795"/>
            <a:ext cx="4032504"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277295" y="243230"/>
            <a:ext cx="342900" cy="457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Establish and maintain the integrity of organizational information systems by preventing unauthorized changes, ensuring only approved configurations are used, and maintaining a baseline for future comparisons.</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3804818"/>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3862426"/>
            <a:ext cx="286207"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4767682"/>
            <a:ext cx="133502"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Baseline Configuration</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Establishing, documenting, and maintaining current baseline configurations (CM-2) of information systems.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2838" r="-2838" t="0" b="0"/>
          <a:stretch/>
        </p:blipFill>
        <p:spPr>
          <a:xfrm>
            <a:off x="890626" y="5605272"/>
            <a:ext cx="123444"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Change Control</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a disciplined process for managing configuration changes (CM-3) to components and systems.</a:t>
            </a:r>
            <a:endParaRPr lang="en-US" sz="1000" dirty="0"/>
          </a:p>
        </p:txBody>
      </p:sp>
      <p:sp>
        <p:nvSpPr>
          <p:cNvPr id="22" name="Shape 15"/>
          <p:cNvSpPr/>
          <p:nvPr/>
        </p:nvSpPr>
        <p:spPr>
          <a:xfrm>
            <a:off x="800100" y="6357823"/>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443777"/>
            <a:ext cx="133502" cy="133502"/>
          </a:xfrm>
          <a:prstGeom prst="rect">
            <a:avLst/>
          </a:prstGeom>
        </p:spPr>
      </p:pic>
      <p:sp>
        <p:nvSpPr>
          <p:cNvPr id="24" name="Text 16"/>
          <p:cNvSpPr txBox="1"/>
          <p:nvPr/>
        </p:nvSpPr>
        <p:spPr>
          <a:xfrm>
            <a:off x="1257300" y="63578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Least Functionality</a:t>
            </a:r>
            <a:endParaRPr lang="en-US" sz="1300" dirty="0"/>
          </a:p>
        </p:txBody>
      </p:sp>
      <p:sp>
        <p:nvSpPr>
          <p:cNvPr id="25" name="Text 17"/>
          <p:cNvSpPr txBox="1"/>
          <p:nvPr/>
        </p:nvSpPr>
        <p:spPr>
          <a:xfrm>
            <a:off x="1257300" y="66623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Configuring systems to provide only essential capabilities (CM-7) and prohibiting unnecessary functions.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Drift Management:</a:t>
            </a:r>
            <a:pPr algn="l" indent="0" marL="0">
              <a:buNone/>
            </a:pPr>
            <a:r>
              <a:rPr lang="en-US" sz="1000" dirty="0">
                <a:solidFill>
                  <a:srgbClr val="7C2D12"/>
                </a:solidFill>
                <a:latin typeface="Roboto" pitchFamily="34" charset="0"/>
                <a:ea typeface="Roboto" pitchFamily="34" charset="-122"/>
                <a:cs typeface="Roboto" pitchFamily="34" charset="-120"/>
              </a:rPr>
              <a:t> Failing to detect unauthorized changes (CM-3) and configuration drift.</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Incomplete Inventory:</a:t>
            </a:r>
            <a:pPr algn="l" indent="0" marL="0">
              <a:buNone/>
            </a:pPr>
            <a:r>
              <a:rPr lang="en-US" sz="1000" dirty="0">
                <a:solidFill>
                  <a:srgbClr val="7C2D12"/>
                </a:solidFill>
                <a:latin typeface="Roboto" pitchFamily="34" charset="0"/>
                <a:ea typeface="Roboto" pitchFamily="34" charset="-122"/>
                <a:cs typeface="Roboto" pitchFamily="34" charset="-120"/>
              </a:rPr>
              <a:t> Missing components in the system component inventory (CM-8).</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Weak Exception Handling:</a:t>
            </a:r>
            <a:pPr algn="l" indent="0" marL="0">
              <a:buNone/>
            </a:pPr>
            <a:r>
              <a:rPr lang="en-US" sz="1000" dirty="0">
                <a:solidFill>
                  <a:srgbClr val="7C2D12"/>
                </a:solidFill>
                <a:latin typeface="Roboto" pitchFamily="34" charset="0"/>
                <a:ea typeface="Roboto" pitchFamily="34" charset="-122"/>
                <a:cs typeface="Roboto" pitchFamily="34" charset="-120"/>
              </a:rPr>
              <a:t> Poor tracking of approved deviations from baselines.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Manual Processes:</a:t>
            </a:r>
            <a:pPr algn="l" indent="0" marL="0">
              <a:buNone/>
            </a:pPr>
            <a:r>
              <a:rPr lang="en-US" sz="1000" dirty="0">
                <a:solidFill>
                  <a:srgbClr val="7C2D12"/>
                </a:solidFill>
                <a:latin typeface="Roboto" pitchFamily="34" charset="0"/>
                <a:ea typeface="Roboto" pitchFamily="34" charset="-122"/>
                <a:cs typeface="Roboto" pitchFamily="34" charset="-120"/>
              </a:rPr>
              <a:t> Relying on manual updates instead of automated configuration tools.</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990295"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2" name="Shape 38"/>
          <p:cNvSpPr/>
          <p:nvPr/>
        </p:nvSpPr>
        <p:spPr>
          <a:xfrm>
            <a:off x="9053474" y="6590081"/>
            <a:ext cx="800100"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053474" y="6590081"/>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54" name="Shape 40"/>
          <p:cNvSpPr/>
          <p:nvPr/>
        </p:nvSpPr>
        <p:spPr>
          <a:xfrm>
            <a:off x="9901123" y="6590081"/>
            <a:ext cx="1047902"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901123" y="6590081"/>
            <a:ext cx="110551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CA (Assessment)</a:t>
            </a:r>
            <a:endParaRPr lang="en-US" sz="900" dirty="0"/>
          </a:p>
        </p:txBody>
      </p:sp>
      <p:sp>
        <p:nvSpPr>
          <p:cNvPr id="56" name="Shape 42"/>
          <p:cNvSpPr/>
          <p:nvPr/>
        </p:nvSpPr>
        <p:spPr>
          <a:xfrm>
            <a:off x="8010144" y="6894576"/>
            <a:ext cx="638251"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6958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46</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CM</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529346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Configuration Management</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486754"/>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3B82F6"/>
          </a:solidFill>
          <a:ln w="12700">
            <a:solidFill>
              <a:srgbClr val="3B82F6">
                <a:alpha val="0"/>
              </a:srgbClr>
            </a:solidFill>
            <a:prstDash val="solid"/>
          </a:ln>
        </p:spPr>
      </p:sp>
      <p:sp>
        <p:nvSpPr>
          <p:cNvPr id="9" name="Shape 6"/>
          <p:cNvSpPr/>
          <p:nvPr/>
        </p:nvSpPr>
        <p:spPr>
          <a:xfrm>
            <a:off x="809244" y="1981505"/>
            <a:ext cx="543154"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CM-2</a:t>
            </a:r>
            <a:endParaRPr lang="en-US" sz="1000" dirty="0"/>
          </a:p>
        </p:txBody>
      </p:sp>
      <p:sp>
        <p:nvSpPr>
          <p:cNvPr id="11" name="Text 8"/>
          <p:cNvSpPr txBox="1"/>
          <p:nvPr/>
        </p:nvSpPr>
        <p:spPr>
          <a:xfrm>
            <a:off x="1446581" y="1996135"/>
            <a:ext cx="205191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Baseline Configuration</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document, and maintain under configuration control, a current baseline configuration of the system. Includes hardware, software, and firmware components.</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3B82F6"/>
          </a:solidFill>
          <a:ln w="12700">
            <a:solidFill>
              <a:srgbClr val="3B82F6">
                <a:alpha val="0"/>
              </a:srgbClr>
            </a:solidFill>
            <a:prstDash val="solid"/>
          </a:ln>
        </p:spPr>
      </p:sp>
      <p:sp>
        <p:nvSpPr>
          <p:cNvPr id="15" name="Shape 12"/>
          <p:cNvSpPr/>
          <p:nvPr/>
        </p:nvSpPr>
        <p:spPr>
          <a:xfrm>
            <a:off x="809244" y="3344875"/>
            <a:ext cx="543154"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344875"/>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CM-3</a:t>
            </a:r>
            <a:endParaRPr lang="en-US" sz="1000" dirty="0"/>
          </a:p>
        </p:txBody>
      </p:sp>
      <p:sp>
        <p:nvSpPr>
          <p:cNvPr id="17" name="Text 14"/>
          <p:cNvSpPr txBox="1"/>
          <p:nvPr/>
        </p:nvSpPr>
        <p:spPr>
          <a:xfrm>
            <a:off x="1446581" y="3360420"/>
            <a:ext cx="266456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Configuration Change Control</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Determine types of changes to be managed, review/approve/disapprove changes with explicit consideration for security impacts, and document all changes.</a:t>
            </a:r>
            <a:endParaRPr lang="en-US" sz="1100" dirty="0"/>
          </a:p>
        </p:txBody>
      </p:sp>
      <p:sp>
        <p:nvSpPr>
          <p:cNvPr id="19" name="Shape 16"/>
          <p:cNvSpPr/>
          <p:nvPr/>
        </p:nvSpPr>
        <p:spPr>
          <a:xfrm>
            <a:off x="571500" y="4518965"/>
            <a:ext cx="6400800" cy="1181405"/>
          </a:xfrm>
          <a:prstGeom prst="roundRect">
            <a:avLst>
              <a:gd name="adj" fmla="val 4994"/>
            </a:avLst>
          </a:prstGeom>
          <a:solidFill>
            <a:srgbClr val="FFFFFF"/>
          </a:solidFill>
          <a:ln/>
        </p:spPr>
      </p:sp>
      <p:sp>
        <p:nvSpPr>
          <p:cNvPr id="20" name="Shape 17"/>
          <p:cNvSpPr/>
          <p:nvPr/>
        </p:nvSpPr>
        <p:spPr>
          <a:xfrm>
            <a:off x="571500" y="4518965"/>
            <a:ext cx="47549" cy="1181405"/>
          </a:xfrm>
          <a:prstGeom prst="roundRect">
            <a:avLst>
              <a:gd name="adj" fmla="val 124069"/>
            </a:avLst>
          </a:prstGeom>
          <a:solidFill>
            <a:srgbClr val="3B82F6"/>
          </a:solidFill>
          <a:ln w="12700">
            <a:solidFill>
              <a:srgbClr val="3B82F6">
                <a:alpha val="0"/>
              </a:srgbClr>
            </a:solidFill>
            <a:prstDash val="solid"/>
          </a:ln>
        </p:spPr>
      </p:sp>
      <p:sp>
        <p:nvSpPr>
          <p:cNvPr id="21" name="Shape 18"/>
          <p:cNvSpPr/>
          <p:nvPr/>
        </p:nvSpPr>
        <p:spPr>
          <a:xfrm>
            <a:off x="809244" y="4709160"/>
            <a:ext cx="543154"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4709160"/>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CM-6</a:t>
            </a:r>
            <a:endParaRPr lang="en-US" sz="1000" dirty="0"/>
          </a:p>
        </p:txBody>
      </p:sp>
      <p:sp>
        <p:nvSpPr>
          <p:cNvPr id="23" name="Text 20"/>
          <p:cNvSpPr txBox="1"/>
          <p:nvPr/>
        </p:nvSpPr>
        <p:spPr>
          <a:xfrm>
            <a:off x="1446581" y="4724705"/>
            <a:ext cx="202905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Configuration Settings</a:t>
            </a:r>
            <a:endParaRPr lang="en-US" sz="1300" dirty="0"/>
          </a:p>
        </p:txBody>
      </p:sp>
      <p:sp>
        <p:nvSpPr>
          <p:cNvPr id="24" name="Text 21"/>
          <p:cNvSpPr txBox="1"/>
          <p:nvPr/>
        </p:nvSpPr>
        <p:spPr>
          <a:xfrm>
            <a:off x="809244" y="506760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Establish and document configuration settings (e.g., STIGs, CIS Benchmarks) for information technology products employed within the system. Monitor and control changes.</a:t>
            </a:r>
            <a:endParaRPr lang="en-US" sz="1100" dirty="0"/>
          </a:p>
        </p:txBody>
      </p:sp>
      <p:sp>
        <p:nvSpPr>
          <p:cNvPr id="25" name="Shape 22"/>
          <p:cNvSpPr/>
          <p:nvPr/>
        </p:nvSpPr>
        <p:spPr>
          <a:xfrm>
            <a:off x="571500" y="5882335"/>
            <a:ext cx="6400800" cy="1181405"/>
          </a:xfrm>
          <a:prstGeom prst="roundRect">
            <a:avLst>
              <a:gd name="adj" fmla="val 4994"/>
            </a:avLst>
          </a:prstGeom>
          <a:solidFill>
            <a:srgbClr val="FFFFFF"/>
          </a:solidFill>
          <a:ln/>
        </p:spPr>
      </p:sp>
      <p:sp>
        <p:nvSpPr>
          <p:cNvPr id="26" name="Shape 23"/>
          <p:cNvSpPr/>
          <p:nvPr/>
        </p:nvSpPr>
        <p:spPr>
          <a:xfrm>
            <a:off x="571500" y="5882335"/>
            <a:ext cx="47549" cy="1181405"/>
          </a:xfrm>
          <a:prstGeom prst="roundRect">
            <a:avLst>
              <a:gd name="adj" fmla="val 124069"/>
            </a:avLst>
          </a:prstGeom>
          <a:solidFill>
            <a:srgbClr val="3B82F6"/>
          </a:solidFill>
          <a:ln w="12700">
            <a:solidFill>
              <a:srgbClr val="3B82F6">
                <a:alpha val="0"/>
              </a:srgbClr>
            </a:solidFill>
            <a:prstDash val="solid"/>
          </a:ln>
        </p:spPr>
      </p:sp>
      <p:sp>
        <p:nvSpPr>
          <p:cNvPr id="27" name="Shape 24"/>
          <p:cNvSpPr/>
          <p:nvPr/>
        </p:nvSpPr>
        <p:spPr>
          <a:xfrm>
            <a:off x="809244" y="6073445"/>
            <a:ext cx="543154" cy="286207"/>
          </a:xfrm>
          <a:prstGeom prst="roundRect">
            <a:avLst>
              <a:gd name="adj" fmla="val 42599"/>
            </a:avLst>
          </a:prstGeom>
          <a:solidFill>
            <a:srgbClr val="EFF6FF"/>
          </a:solidFill>
          <a:ln w="12700">
            <a:solidFill>
              <a:srgbClr val="FFFFFF">
                <a:alpha val="0"/>
              </a:srgbClr>
            </a:solidFill>
            <a:prstDash val="solid"/>
          </a:ln>
        </p:spPr>
      </p:sp>
      <p:sp>
        <p:nvSpPr>
          <p:cNvPr id="28" name="Text 25"/>
          <p:cNvSpPr txBox="1"/>
          <p:nvPr/>
        </p:nvSpPr>
        <p:spPr>
          <a:xfrm>
            <a:off x="809244" y="6073445"/>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CM-7</a:t>
            </a:r>
            <a:endParaRPr lang="en-US" sz="1000" dirty="0"/>
          </a:p>
        </p:txBody>
      </p:sp>
      <p:sp>
        <p:nvSpPr>
          <p:cNvPr id="29" name="Text 26"/>
          <p:cNvSpPr txBox="1"/>
          <p:nvPr/>
        </p:nvSpPr>
        <p:spPr>
          <a:xfrm>
            <a:off x="1446581" y="6088075"/>
            <a:ext cx="171175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Least Functionality</a:t>
            </a:r>
            <a:endParaRPr lang="en-US" sz="1300" dirty="0"/>
          </a:p>
        </p:txBody>
      </p:sp>
      <p:sp>
        <p:nvSpPr>
          <p:cNvPr id="30" name="Text 27"/>
          <p:cNvSpPr txBox="1"/>
          <p:nvPr/>
        </p:nvSpPr>
        <p:spPr>
          <a:xfrm>
            <a:off x="809244" y="643189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Configure system to provide only essential capabilities. Prohibit/restrict use of unnecessary functions, ports, protocols, and services.</a:t>
            </a:r>
            <a:endParaRPr lang="en-US" sz="1100" dirty="0"/>
          </a:p>
        </p:txBody>
      </p:sp>
      <p:sp>
        <p:nvSpPr>
          <p:cNvPr id="31" name="Shape 28"/>
          <p:cNvSpPr/>
          <p:nvPr/>
        </p:nvSpPr>
        <p:spPr>
          <a:xfrm>
            <a:off x="7353605" y="1333195"/>
            <a:ext cx="4267505" cy="5724144"/>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33" r="-33" t="0" b="0"/>
          <a:stretch/>
        </p:blipFill>
        <p:spPr>
          <a:xfrm>
            <a:off x="7819949" y="2432304"/>
            <a:ext cx="171907" cy="152705"/>
          </a:xfrm>
          <a:prstGeom prst="rect">
            <a:avLst/>
          </a:prstGeom>
        </p:spPr>
      </p:pic>
      <p:sp>
        <p:nvSpPr>
          <p:cNvPr id="38" name="Text 33"/>
          <p:cNvSpPr txBox="1"/>
          <p:nvPr/>
        </p:nvSpPr>
        <p:spPr>
          <a:xfrm>
            <a:off x="8248802" y="2305202"/>
            <a:ext cx="136062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CMDB / Inventory</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Automated asset inventory reports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33" r="-33" t="0" b="0"/>
          <a:stretch/>
        </p:blipFill>
        <p:spPr>
          <a:xfrm>
            <a:off x="7819949" y="3240634"/>
            <a:ext cx="171907" cy="152705"/>
          </a:xfrm>
          <a:prstGeom prst="rect">
            <a:avLst/>
          </a:prstGeom>
        </p:spPr>
      </p:pic>
      <p:sp>
        <p:nvSpPr>
          <p:cNvPr id="43" name="Text 37"/>
          <p:cNvSpPr txBox="1"/>
          <p:nvPr/>
        </p:nvSpPr>
        <p:spPr>
          <a:xfrm>
            <a:off x="8248802" y="3112618"/>
            <a:ext cx="1190549"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Change Tickets</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Jira/ServiceNow records with approval</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100" b="-100"/>
          <a:stretch/>
        </p:blipFill>
        <p:spPr>
          <a:xfrm>
            <a:off x="7848295" y="4048049"/>
            <a:ext cx="114300" cy="152705"/>
          </a:xfrm>
          <a:prstGeom prst="rect">
            <a:avLst/>
          </a:prstGeom>
        </p:spPr>
      </p:pic>
      <p:sp>
        <p:nvSpPr>
          <p:cNvPr id="48" name="Text 41"/>
          <p:cNvSpPr txBox="1"/>
          <p:nvPr/>
        </p:nvSpPr>
        <p:spPr>
          <a:xfrm>
            <a:off x="8248802" y="3920033"/>
            <a:ext cx="170992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STIG/Benchmark Docs</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Hardening standards applied</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53" name="Text 45"/>
          <p:cNvSpPr txBox="1"/>
          <p:nvPr/>
        </p:nvSpPr>
        <p:spPr>
          <a:xfrm>
            <a:off x="8248802" y="4728362"/>
            <a:ext cx="103235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Scan Reports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Compliance scan results (e.g., Nessus)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8" name="Text 49"/>
          <p:cNvSpPr txBox="1"/>
          <p:nvPr/>
        </p:nvSpPr>
        <p:spPr>
          <a:xfrm>
            <a:off x="8248802" y="5535778"/>
            <a:ext cx="153070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Exception Requests</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Approved deviations from baseline</a:t>
            </a:r>
            <a:endParaRPr lang="en-US" sz="900" dirty="0"/>
          </a:p>
        </p:txBody>
      </p:sp>
      <p:sp>
        <p:nvSpPr>
          <p:cNvPr id="60" name="Shape 51"/>
          <p:cNvSpPr/>
          <p:nvPr/>
        </p:nvSpPr>
        <p:spPr>
          <a:xfrm>
            <a:off x="0" y="7436815"/>
            <a:ext cx="12191695" cy="200254"/>
          </a:xfrm>
          <a:prstGeom prst="rect">
            <a:avLst/>
          </a:prstGeom>
          <a:solidFill>
            <a:srgbClr val="F1F5F9"/>
          </a:solidFill>
          <a:ln/>
        </p:spPr>
      </p:sp>
      <p:sp>
        <p:nvSpPr>
          <p:cNvPr id="61" name="Shape 52"/>
          <p:cNvSpPr/>
          <p:nvPr/>
        </p:nvSpPr>
        <p:spPr>
          <a:xfrm>
            <a:off x="0" y="743681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44687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44687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47</a:t>
            </a:r>
            <a:endParaRPr lang="en-US" sz="900" dirty="0"/>
          </a:p>
        </p:txBody>
      </p:sp>
      <p:sp>
        <p:nvSpPr>
          <p:cNvPr id="64" name="Shape 55"/>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6" name="Shape 57"/>
          <p:cNvSpPr/>
          <p:nvPr/>
        </p:nvSpPr>
        <p:spPr>
          <a:xfrm>
            <a:off x="571500" y="190195"/>
            <a:ext cx="886054" cy="190195"/>
          </a:xfrm>
          <a:prstGeom prst="roundRect">
            <a:avLst>
              <a:gd name="adj" fmla="val 96154"/>
            </a:avLst>
          </a:prstGeom>
          <a:solidFill>
            <a:srgbClr val="1E40AF"/>
          </a:solidFill>
          <a:ln w="12700">
            <a:solidFill>
              <a:srgbClr val="FFFFFF">
                <a:alpha val="0"/>
              </a:srgbClr>
            </a:solidFill>
            <a:prstDash val="solid"/>
          </a:ln>
        </p:spPr>
      </p:sp>
      <p:sp>
        <p:nvSpPr>
          <p:cNvPr id="67" name="Text 58"/>
          <p:cNvSpPr txBox="1"/>
          <p:nvPr/>
        </p:nvSpPr>
        <p:spPr>
          <a:xfrm>
            <a:off x="571500" y="190195"/>
            <a:ext cx="962863"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CM</a:t>
            </a:r>
            <a:endParaRPr lang="en-US" sz="900" dirty="0"/>
          </a:p>
        </p:txBody>
      </p:sp>
      <p:sp>
        <p:nvSpPr>
          <p:cNvPr id="68" name="Text 59"/>
          <p:cNvSpPr txBox="1"/>
          <p:nvPr/>
        </p:nvSpPr>
        <p:spPr>
          <a:xfrm>
            <a:off x="1568196" y="190195"/>
            <a:ext cx="195041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Configuration Management</a:t>
            </a:r>
            <a:endParaRPr lang="en-US" sz="1000" dirty="0"/>
          </a:p>
        </p:txBody>
      </p:sp>
      <p:sp>
        <p:nvSpPr>
          <p:cNvPr id="69" name="Text 60"/>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0" r="0" t="0" b="0"/>
          <a:stretch/>
        </p:blipFill>
        <p:spPr>
          <a:xfrm>
            <a:off x="11048695" y="243230"/>
            <a:ext cx="571500" cy="4572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064E3B"/>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Establish, maintain, and effectively implement plans for emergency response, backup operations, and post-disaster recovery for organizational information systems to ensure the availability of critical information resources and continuity of operations in emergency situations.</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42746" y="4114800"/>
            <a:ext cx="6601054"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064E3B"/>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0" r="0" t="-45" b="-45"/>
          <a:stretch/>
        </p:blipFill>
        <p:spPr>
          <a:xfrm>
            <a:off x="571500" y="4172407"/>
            <a:ext cx="256946" cy="228600"/>
          </a:xfrm>
          <a:prstGeom prst="rect">
            <a:avLst/>
          </a:prstGeom>
        </p:spPr>
      </p:pic>
      <p:sp>
        <p:nvSpPr>
          <p:cNvPr id="13" name="Shape 8"/>
          <p:cNvSpPr/>
          <p:nvPr/>
        </p:nvSpPr>
        <p:spPr>
          <a:xfrm>
            <a:off x="571500" y="4762195"/>
            <a:ext cx="6858000" cy="2638044"/>
          </a:xfrm>
          <a:prstGeom prst="roundRect">
            <a:avLst>
              <a:gd name="adj" fmla="val 1001"/>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ECFDF5"/>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838" r="-2838" t="0" b="0"/>
          <a:stretch/>
        </p:blipFill>
        <p:spPr>
          <a:xfrm>
            <a:off x="890626" y="5076749"/>
            <a:ext cx="123444" cy="133502"/>
          </a:xfrm>
          <a:prstGeom prst="rect">
            <a:avLst/>
          </a:prstGeom>
        </p:spPr>
      </p:pic>
      <p:sp>
        <p:nvSpPr>
          <p:cNvPr id="16" name="Text 10"/>
          <p:cNvSpPr txBox="1"/>
          <p:nvPr/>
        </p:nvSpPr>
        <p:spPr>
          <a:xfrm>
            <a:off x="1257300" y="4990795"/>
            <a:ext cx="5296205"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Business Continuity &amp; Impact Analysis</a:t>
            </a:r>
            <a:endParaRPr lang="en-US" sz="1300" dirty="0"/>
          </a:p>
        </p:txBody>
      </p:sp>
      <p:sp>
        <p:nvSpPr>
          <p:cNvPr id="17" name="Text 11"/>
          <p:cNvSpPr txBox="1"/>
          <p:nvPr/>
        </p:nvSpPr>
        <p:spPr>
          <a:xfrm>
            <a:off x="1257300" y="5296205"/>
            <a:ext cx="58677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Conducting BIAs to determine RTO/RPO targets and mission essential functions (CP-2).</a:t>
            </a:r>
            <a:endParaRPr lang="en-US" sz="1000" dirty="0"/>
          </a:p>
        </p:txBody>
      </p:sp>
      <p:sp>
        <p:nvSpPr>
          <p:cNvPr id="18" name="Shape 12"/>
          <p:cNvSpPr/>
          <p:nvPr/>
        </p:nvSpPr>
        <p:spPr>
          <a:xfrm>
            <a:off x="800100" y="5639105"/>
            <a:ext cx="304495" cy="304495"/>
          </a:xfrm>
          <a:prstGeom prst="ellipse">
            <a:avLst/>
          </a:prstGeom>
          <a:solidFill>
            <a:srgbClr val="ECFDF5"/>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2838" r="-2838" t="0" b="0"/>
          <a:stretch/>
        </p:blipFill>
        <p:spPr>
          <a:xfrm>
            <a:off x="890626" y="5724144"/>
            <a:ext cx="123444" cy="133502"/>
          </a:xfrm>
          <a:prstGeom prst="rect">
            <a:avLst/>
          </a:prstGeom>
        </p:spPr>
      </p:pic>
      <p:sp>
        <p:nvSpPr>
          <p:cNvPr id="20" name="Text 13"/>
          <p:cNvSpPr txBox="1"/>
          <p:nvPr/>
        </p:nvSpPr>
        <p:spPr>
          <a:xfrm>
            <a:off x="1257300" y="5639105"/>
            <a:ext cx="5534863"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Backup &amp; Restoration Strategy</a:t>
            </a:r>
            <a:endParaRPr lang="en-US" sz="1300" dirty="0"/>
          </a:p>
        </p:txBody>
      </p:sp>
      <p:sp>
        <p:nvSpPr>
          <p:cNvPr id="21" name="Text 14"/>
          <p:cNvSpPr txBox="1"/>
          <p:nvPr/>
        </p:nvSpPr>
        <p:spPr>
          <a:xfrm>
            <a:off x="1257300" y="5943600"/>
            <a:ext cx="6106363"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Implementing reliable backup mechanisms (CP-9) and testing recovery capabilities (CP-10).</a:t>
            </a:r>
            <a:endParaRPr lang="en-US" sz="1000" dirty="0"/>
          </a:p>
        </p:txBody>
      </p:sp>
      <p:sp>
        <p:nvSpPr>
          <p:cNvPr id="22" name="Shape 15"/>
          <p:cNvSpPr/>
          <p:nvPr/>
        </p:nvSpPr>
        <p:spPr>
          <a:xfrm>
            <a:off x="800100" y="6286500"/>
            <a:ext cx="304495" cy="304495"/>
          </a:xfrm>
          <a:prstGeom prst="ellipse">
            <a:avLst/>
          </a:prstGeom>
          <a:solidFill>
            <a:srgbClr val="ECFDF5"/>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372454"/>
            <a:ext cx="133502" cy="133502"/>
          </a:xfrm>
          <a:prstGeom prst="rect">
            <a:avLst/>
          </a:prstGeom>
        </p:spPr>
      </p:pic>
      <p:sp>
        <p:nvSpPr>
          <p:cNvPr id="24" name="Text 16"/>
          <p:cNvSpPr txBox="1"/>
          <p:nvPr/>
        </p:nvSpPr>
        <p:spPr>
          <a:xfrm>
            <a:off x="1257300" y="6286500"/>
            <a:ext cx="5134356"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Resilience &amp; Redundancy</a:t>
            </a:r>
            <a:endParaRPr lang="en-US" sz="1300" dirty="0"/>
          </a:p>
        </p:txBody>
      </p:sp>
      <p:sp>
        <p:nvSpPr>
          <p:cNvPr id="25" name="Text 17"/>
          <p:cNvSpPr txBox="1"/>
          <p:nvPr/>
        </p:nvSpPr>
        <p:spPr>
          <a:xfrm>
            <a:off x="1257300" y="6590995"/>
            <a:ext cx="5705856"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Establishing alternate storage (CP-6) and processing sites (CP-7) for high availability.</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1F2"/>
          </a:solidFill>
          <a:ln w="12700">
            <a:solidFill>
              <a:srgbClr val="FECDD3"/>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881337"/>
                </a:solidFill>
                <a:latin typeface="Roboto" pitchFamily="34" charset="0"/>
                <a:ea typeface="Roboto" pitchFamily="34" charset="-122"/>
                <a:cs typeface="Roboto" pitchFamily="34" charset="-120"/>
              </a:rPr>
              <a:t>Stale Plans:</a:t>
            </a:r>
            <a:pPr algn="l" indent="0" marL="0">
              <a:buNone/>
            </a:pPr>
            <a:r>
              <a:rPr lang="en-US" sz="1000" dirty="0">
                <a:solidFill>
                  <a:srgbClr val="881337"/>
                </a:solidFill>
                <a:latin typeface="Roboto" pitchFamily="34" charset="0"/>
                <a:ea typeface="Roboto" pitchFamily="34" charset="-122"/>
                <a:cs typeface="Roboto" pitchFamily="34" charset="-120"/>
              </a:rPr>
              <a:t> Contingency plans that are outdated and do not reflect current architecture.</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881337"/>
                </a:solidFill>
                <a:latin typeface="Roboto" pitchFamily="34" charset="0"/>
                <a:ea typeface="Roboto" pitchFamily="34" charset="-122"/>
                <a:cs typeface="Roboto" pitchFamily="34" charset="-120"/>
              </a:rPr>
              <a:t>Testing Gaps:</a:t>
            </a:r>
            <a:pPr algn="l" indent="0" marL="0">
              <a:buNone/>
            </a:pPr>
            <a:r>
              <a:rPr lang="en-US" sz="1000" dirty="0">
                <a:solidFill>
                  <a:srgbClr val="881337"/>
                </a:solidFill>
                <a:latin typeface="Roboto" pitchFamily="34" charset="0"/>
                <a:ea typeface="Roboto" pitchFamily="34" charset="-122"/>
                <a:cs typeface="Roboto" pitchFamily="34" charset="-120"/>
              </a:rPr>
              <a:t> Failing to test backups or recovery procedures (CP-4) regularly.</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881337"/>
                </a:solidFill>
                <a:latin typeface="Roboto" pitchFamily="34" charset="0"/>
                <a:ea typeface="Roboto" pitchFamily="34" charset="-122"/>
                <a:cs typeface="Roboto" pitchFamily="34" charset="-120"/>
              </a:rPr>
              <a:t>Scope Creep:</a:t>
            </a:r>
            <a:pPr algn="l" indent="0" marL="0">
              <a:buNone/>
            </a:pPr>
            <a:r>
              <a:rPr lang="en-US" sz="1000" dirty="0">
                <a:solidFill>
                  <a:srgbClr val="881337"/>
                </a:solidFill>
                <a:latin typeface="Roboto" pitchFamily="34" charset="0"/>
                <a:ea typeface="Roboto" pitchFamily="34" charset="-122"/>
                <a:cs typeface="Roboto" pitchFamily="34" charset="-120"/>
              </a:rPr>
              <a:t> Including non-essential systems in critical recovery tiers.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881337"/>
                </a:solidFill>
                <a:latin typeface="Roboto" pitchFamily="34" charset="0"/>
                <a:ea typeface="Roboto" pitchFamily="34" charset="-122"/>
                <a:cs typeface="Roboto" pitchFamily="34" charset="-120"/>
              </a:rPr>
              <a:t>Dependency Failure:</a:t>
            </a:r>
            <a:pPr algn="l" indent="0" marL="0">
              <a:buNone/>
            </a:pPr>
            <a:r>
              <a:rPr lang="en-US" sz="1000" dirty="0">
                <a:solidFill>
                  <a:srgbClr val="881337"/>
                </a:solidFill>
                <a:latin typeface="Roboto" pitchFamily="34" charset="0"/>
                <a:ea typeface="Roboto" pitchFamily="34" charset="-122"/>
                <a:cs typeface="Roboto" pitchFamily="34" charset="-120"/>
              </a:rPr>
              <a:t> Not accounting for external service dependencies in recovery.</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838505"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8961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PE (Physical)</a:t>
            </a:r>
            <a:endParaRPr lang="en-US" sz="900" dirty="0"/>
          </a:p>
        </p:txBody>
      </p:sp>
      <p:sp>
        <p:nvSpPr>
          <p:cNvPr id="52" name="Shape 38"/>
          <p:cNvSpPr/>
          <p:nvPr/>
        </p:nvSpPr>
        <p:spPr>
          <a:xfrm>
            <a:off x="8898941" y="6590081"/>
            <a:ext cx="752551"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8898941" y="6590081"/>
            <a:ext cx="8101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MP (Media)</a:t>
            </a:r>
            <a:endParaRPr lang="en-US" sz="900" dirty="0"/>
          </a:p>
        </p:txBody>
      </p:sp>
      <p:sp>
        <p:nvSpPr>
          <p:cNvPr id="54" name="Shape 40"/>
          <p:cNvSpPr/>
          <p:nvPr/>
        </p:nvSpPr>
        <p:spPr>
          <a:xfrm>
            <a:off x="9707270" y="6590081"/>
            <a:ext cx="990295"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707270" y="6590081"/>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6" name="Shape 42"/>
          <p:cNvSpPr/>
          <p:nvPr/>
        </p:nvSpPr>
        <p:spPr>
          <a:xfrm>
            <a:off x="8010144" y="6894576"/>
            <a:ext cx="780898"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8385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IR (Incident)</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48</a:t>
            </a:r>
            <a:endParaRPr lang="en-US" sz="900" dirty="0"/>
          </a:p>
        </p:txBody>
      </p:sp>
      <p:sp>
        <p:nvSpPr>
          <p:cNvPr id="62" name="Shape 48"/>
          <p:cNvSpPr/>
          <p:nvPr/>
        </p:nvSpPr>
        <p:spPr>
          <a:xfrm>
            <a:off x="0" y="0"/>
            <a:ext cx="12191695" cy="952805"/>
          </a:xfrm>
          <a:prstGeom prst="rect">
            <a:avLst/>
          </a:prstGeom>
          <a:solidFill>
            <a:srgbClr val="064E3B"/>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34D399"/>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34D399"/>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064E3B"/>
                </a:solidFill>
                <a:latin typeface="Merriweather" pitchFamily="34" charset="0"/>
                <a:ea typeface="Merriweather" pitchFamily="34" charset="-122"/>
                <a:cs typeface="Merriweather" pitchFamily="34" charset="-120"/>
              </a:rPr>
              <a:t>CP</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44430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Contingency Planning</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70529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991B1B"/>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EF4444"/>
          </a:solidFill>
          <a:ln w="12700">
            <a:solidFill>
              <a:srgbClr val="EF4444">
                <a:alpha val="0"/>
              </a:srgbClr>
            </a:solidFill>
            <a:prstDash val="solid"/>
          </a:ln>
        </p:spPr>
      </p:sp>
      <p:sp>
        <p:nvSpPr>
          <p:cNvPr id="9" name="Shape 6"/>
          <p:cNvSpPr/>
          <p:nvPr/>
        </p:nvSpPr>
        <p:spPr>
          <a:xfrm>
            <a:off x="809244" y="1981505"/>
            <a:ext cx="514807" cy="286207"/>
          </a:xfrm>
          <a:prstGeom prst="roundRect">
            <a:avLst>
              <a:gd name="adj" fmla="val 42599"/>
            </a:avLst>
          </a:prstGeom>
          <a:solidFill>
            <a:srgbClr val="FEE2E2"/>
          </a:solidFill>
          <a:ln w="12700">
            <a:solidFill>
              <a:srgbClr val="FFFFFF">
                <a:alpha val="0"/>
              </a:srgbClr>
            </a:solidFill>
            <a:prstDash val="solid"/>
          </a:ln>
        </p:spPr>
      </p:sp>
      <p:sp>
        <p:nvSpPr>
          <p:cNvPr id="10" name="Text 7"/>
          <p:cNvSpPr txBox="1"/>
          <p:nvPr/>
        </p:nvSpPr>
        <p:spPr>
          <a:xfrm>
            <a:off x="809244" y="198150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CP-2</a:t>
            </a:r>
            <a:endParaRPr lang="en-US" sz="1000" dirty="0"/>
          </a:p>
        </p:txBody>
      </p:sp>
      <p:sp>
        <p:nvSpPr>
          <p:cNvPr id="11" name="Text 8"/>
          <p:cNvSpPr txBox="1"/>
          <p:nvPr/>
        </p:nvSpPr>
        <p:spPr>
          <a:xfrm>
            <a:off x="1415491" y="1996135"/>
            <a:ext cx="157642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Contingency Plan</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review, and approve a contingency plan identifying essential missions and business functions, recovery objectives (RTO/RPO), and recovery strategies.</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EF4444"/>
          </a:solidFill>
          <a:ln w="12700">
            <a:solidFill>
              <a:srgbClr val="EF4444">
                <a:alpha val="0"/>
              </a:srgbClr>
            </a:solidFill>
            <a:prstDash val="solid"/>
          </a:ln>
        </p:spPr>
      </p:sp>
      <p:sp>
        <p:nvSpPr>
          <p:cNvPr id="15" name="Shape 12"/>
          <p:cNvSpPr/>
          <p:nvPr/>
        </p:nvSpPr>
        <p:spPr>
          <a:xfrm>
            <a:off x="809244" y="3344875"/>
            <a:ext cx="514807" cy="286207"/>
          </a:xfrm>
          <a:prstGeom prst="roundRect">
            <a:avLst>
              <a:gd name="adj" fmla="val 42599"/>
            </a:avLst>
          </a:prstGeom>
          <a:solidFill>
            <a:srgbClr val="FEE2E2"/>
          </a:solidFill>
          <a:ln w="12700">
            <a:solidFill>
              <a:srgbClr val="FFFFFF">
                <a:alpha val="0"/>
              </a:srgbClr>
            </a:solidFill>
            <a:prstDash val="solid"/>
          </a:ln>
        </p:spPr>
      </p:sp>
      <p:sp>
        <p:nvSpPr>
          <p:cNvPr id="16" name="Text 13"/>
          <p:cNvSpPr txBox="1"/>
          <p:nvPr/>
        </p:nvSpPr>
        <p:spPr>
          <a:xfrm>
            <a:off x="809244" y="334487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CP-6</a:t>
            </a:r>
            <a:endParaRPr lang="en-US" sz="1000" dirty="0"/>
          </a:p>
        </p:txBody>
      </p:sp>
      <p:sp>
        <p:nvSpPr>
          <p:cNvPr id="17" name="Text 14"/>
          <p:cNvSpPr txBox="1"/>
          <p:nvPr/>
        </p:nvSpPr>
        <p:spPr>
          <a:xfrm>
            <a:off x="1415491" y="3360420"/>
            <a:ext cx="198424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Alternate Storage Site</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Establish an alternate storage site including necessary agreements to permit the storage and retrieval of system backup information (e.g., offsite vaulting or geo-redundant cloud storage).</a:t>
            </a:r>
            <a:endParaRPr lang="en-US" sz="1100" dirty="0"/>
          </a:p>
        </p:txBody>
      </p:sp>
      <p:sp>
        <p:nvSpPr>
          <p:cNvPr id="19" name="Shape 16"/>
          <p:cNvSpPr/>
          <p:nvPr/>
        </p:nvSpPr>
        <p:spPr>
          <a:xfrm>
            <a:off x="571500" y="4518965"/>
            <a:ext cx="6400800" cy="1390802"/>
          </a:xfrm>
          <a:prstGeom prst="roundRect">
            <a:avLst>
              <a:gd name="adj" fmla="val 3603"/>
            </a:avLst>
          </a:prstGeom>
          <a:solidFill>
            <a:srgbClr val="FFFFFF"/>
          </a:solidFill>
          <a:ln/>
        </p:spPr>
      </p:sp>
      <p:sp>
        <p:nvSpPr>
          <p:cNvPr id="20" name="Shape 17"/>
          <p:cNvSpPr/>
          <p:nvPr/>
        </p:nvSpPr>
        <p:spPr>
          <a:xfrm>
            <a:off x="571500" y="4518965"/>
            <a:ext cx="47549" cy="1390802"/>
          </a:xfrm>
          <a:prstGeom prst="roundRect">
            <a:avLst>
              <a:gd name="adj" fmla="val 105374"/>
            </a:avLst>
          </a:prstGeom>
          <a:solidFill>
            <a:srgbClr val="EF4444"/>
          </a:solidFill>
          <a:ln w="12700">
            <a:solidFill>
              <a:srgbClr val="EF4444">
                <a:alpha val="0"/>
              </a:srgbClr>
            </a:solidFill>
            <a:prstDash val="solid"/>
          </a:ln>
        </p:spPr>
      </p:sp>
      <p:sp>
        <p:nvSpPr>
          <p:cNvPr id="21" name="Shape 18"/>
          <p:cNvSpPr/>
          <p:nvPr/>
        </p:nvSpPr>
        <p:spPr>
          <a:xfrm>
            <a:off x="809244" y="4709160"/>
            <a:ext cx="514807" cy="286207"/>
          </a:xfrm>
          <a:prstGeom prst="roundRect">
            <a:avLst>
              <a:gd name="adj" fmla="val 42599"/>
            </a:avLst>
          </a:prstGeom>
          <a:solidFill>
            <a:srgbClr val="FEE2E2"/>
          </a:solidFill>
          <a:ln w="12700">
            <a:solidFill>
              <a:srgbClr val="FFFFFF">
                <a:alpha val="0"/>
              </a:srgbClr>
            </a:solidFill>
            <a:prstDash val="solid"/>
          </a:ln>
        </p:spPr>
      </p:sp>
      <p:sp>
        <p:nvSpPr>
          <p:cNvPr id="22" name="Text 19"/>
          <p:cNvSpPr txBox="1"/>
          <p:nvPr/>
        </p:nvSpPr>
        <p:spPr>
          <a:xfrm>
            <a:off x="809244" y="4709160"/>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CP-9</a:t>
            </a:r>
            <a:endParaRPr lang="en-US" sz="1000" dirty="0"/>
          </a:p>
        </p:txBody>
      </p:sp>
      <p:sp>
        <p:nvSpPr>
          <p:cNvPr id="23" name="Text 20"/>
          <p:cNvSpPr txBox="1"/>
          <p:nvPr/>
        </p:nvSpPr>
        <p:spPr>
          <a:xfrm>
            <a:off x="1415491" y="4724705"/>
            <a:ext cx="139446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System Backup</a:t>
            </a:r>
            <a:endParaRPr lang="en-US" sz="1300" dirty="0"/>
          </a:p>
        </p:txBody>
      </p:sp>
      <p:sp>
        <p:nvSpPr>
          <p:cNvPr id="24" name="Text 21"/>
          <p:cNvSpPr txBox="1"/>
          <p:nvPr/>
        </p:nvSpPr>
        <p:spPr>
          <a:xfrm>
            <a:off x="809244" y="506760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Conduct backups of user-level information, system-level information, and system documentation including security-related documentation within organization-defined time frequencies.</a:t>
            </a:r>
            <a:endParaRPr lang="en-US" sz="1100" dirty="0"/>
          </a:p>
        </p:txBody>
      </p:sp>
      <p:sp>
        <p:nvSpPr>
          <p:cNvPr id="25" name="Shape 22"/>
          <p:cNvSpPr/>
          <p:nvPr/>
        </p:nvSpPr>
        <p:spPr>
          <a:xfrm>
            <a:off x="571500" y="6099962"/>
            <a:ext cx="6400800" cy="1181405"/>
          </a:xfrm>
          <a:prstGeom prst="roundRect">
            <a:avLst>
              <a:gd name="adj" fmla="val 4994"/>
            </a:avLst>
          </a:prstGeom>
          <a:solidFill>
            <a:srgbClr val="FFFFFF"/>
          </a:solidFill>
          <a:ln/>
        </p:spPr>
      </p:sp>
      <p:sp>
        <p:nvSpPr>
          <p:cNvPr id="26" name="Shape 23"/>
          <p:cNvSpPr/>
          <p:nvPr/>
        </p:nvSpPr>
        <p:spPr>
          <a:xfrm>
            <a:off x="571500" y="6099962"/>
            <a:ext cx="47549" cy="1181405"/>
          </a:xfrm>
          <a:prstGeom prst="roundRect">
            <a:avLst>
              <a:gd name="adj" fmla="val 124069"/>
            </a:avLst>
          </a:prstGeom>
          <a:solidFill>
            <a:srgbClr val="EF4444"/>
          </a:solidFill>
          <a:ln w="12700">
            <a:solidFill>
              <a:srgbClr val="EF4444">
                <a:alpha val="0"/>
              </a:srgbClr>
            </a:solidFill>
            <a:prstDash val="solid"/>
          </a:ln>
        </p:spPr>
      </p:sp>
      <p:sp>
        <p:nvSpPr>
          <p:cNvPr id="27" name="Shape 24"/>
          <p:cNvSpPr/>
          <p:nvPr/>
        </p:nvSpPr>
        <p:spPr>
          <a:xfrm>
            <a:off x="809244" y="6290158"/>
            <a:ext cx="590702" cy="286207"/>
          </a:xfrm>
          <a:prstGeom prst="roundRect">
            <a:avLst>
              <a:gd name="adj" fmla="val 42599"/>
            </a:avLst>
          </a:prstGeom>
          <a:solidFill>
            <a:srgbClr val="FEE2E2"/>
          </a:solidFill>
          <a:ln w="12700">
            <a:solidFill>
              <a:srgbClr val="FFFFFF">
                <a:alpha val="0"/>
              </a:srgbClr>
            </a:solidFill>
            <a:prstDash val="solid"/>
          </a:ln>
        </p:spPr>
      </p:sp>
      <p:sp>
        <p:nvSpPr>
          <p:cNvPr id="28" name="Text 25"/>
          <p:cNvSpPr txBox="1"/>
          <p:nvPr/>
        </p:nvSpPr>
        <p:spPr>
          <a:xfrm>
            <a:off x="809244" y="6290158"/>
            <a:ext cx="6483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CP-10</a:t>
            </a:r>
            <a:endParaRPr lang="en-US" sz="1000" dirty="0"/>
          </a:p>
        </p:txBody>
      </p:sp>
      <p:sp>
        <p:nvSpPr>
          <p:cNvPr id="29" name="Text 26"/>
          <p:cNvSpPr txBox="1"/>
          <p:nvPr/>
        </p:nvSpPr>
        <p:spPr>
          <a:xfrm>
            <a:off x="1495044" y="6305702"/>
            <a:ext cx="436443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Information System Recovery and Reconstitution</a:t>
            </a:r>
            <a:endParaRPr lang="en-US" sz="1300" dirty="0"/>
          </a:p>
        </p:txBody>
      </p:sp>
      <p:sp>
        <p:nvSpPr>
          <p:cNvPr id="30" name="Text 27"/>
          <p:cNvSpPr txBox="1"/>
          <p:nvPr/>
        </p:nvSpPr>
        <p:spPr>
          <a:xfrm>
            <a:off x="809244" y="6648602"/>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Provide for the recovery and reconstitution of the system to a known state after a disruption, compromise, or failure, including verification of full system functionality.</a:t>
            </a:r>
            <a:endParaRPr lang="en-US" sz="1100" dirty="0"/>
          </a:p>
        </p:txBody>
      </p:sp>
      <p:sp>
        <p:nvSpPr>
          <p:cNvPr id="31" name="Shape 28"/>
          <p:cNvSpPr/>
          <p:nvPr/>
        </p:nvSpPr>
        <p:spPr>
          <a:xfrm>
            <a:off x="7353605" y="1333195"/>
            <a:ext cx="4267505" cy="5943600"/>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DR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FEE2E2"/>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43" b="-43"/>
          <a:stretch/>
        </p:blipFill>
        <p:spPr>
          <a:xfrm>
            <a:off x="7839151" y="2432304"/>
            <a:ext cx="133502" cy="152705"/>
          </a:xfrm>
          <a:prstGeom prst="rect">
            <a:avLst/>
          </a:prstGeom>
        </p:spPr>
      </p:pic>
      <p:sp>
        <p:nvSpPr>
          <p:cNvPr id="38" name="Text 33"/>
          <p:cNvSpPr txBox="1"/>
          <p:nvPr/>
        </p:nvSpPr>
        <p:spPr>
          <a:xfrm>
            <a:off x="8248802" y="2305202"/>
            <a:ext cx="172364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DR / Contingency Plan</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Formal document with RTO/RPO definitions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FEE2E2"/>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100" b="-100"/>
          <a:stretch/>
        </p:blipFill>
        <p:spPr>
          <a:xfrm>
            <a:off x="7848295" y="3240634"/>
            <a:ext cx="114300" cy="152705"/>
          </a:xfrm>
          <a:prstGeom prst="rect">
            <a:avLst/>
          </a:prstGeom>
        </p:spPr>
      </p:pic>
      <p:sp>
        <p:nvSpPr>
          <p:cNvPr id="43" name="Text 37"/>
          <p:cNvSpPr txBox="1"/>
          <p:nvPr/>
        </p:nvSpPr>
        <p:spPr>
          <a:xfrm>
            <a:off x="8248802" y="3112618"/>
            <a:ext cx="839419"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BIA Report</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Business Impact Analysis results</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FEE2E2"/>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75747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Backup Configurations</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Retention policies and schedules</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FEE2E2"/>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100" b="-100"/>
          <a:stretch/>
        </p:blipFill>
        <p:spPr>
          <a:xfrm>
            <a:off x="7848295" y="4855464"/>
            <a:ext cx="114300" cy="152705"/>
          </a:xfrm>
          <a:prstGeom prst="rect">
            <a:avLst/>
          </a:prstGeom>
        </p:spPr>
      </p:pic>
      <p:sp>
        <p:nvSpPr>
          <p:cNvPr id="53" name="Text 45"/>
          <p:cNvSpPr txBox="1"/>
          <p:nvPr/>
        </p:nvSpPr>
        <p:spPr>
          <a:xfrm>
            <a:off x="8248802" y="4728362"/>
            <a:ext cx="124724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DR Test Reports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Annual failover test results &amp; AAR</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FEE2E2"/>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8" name="Text 49"/>
          <p:cNvSpPr txBox="1"/>
          <p:nvPr/>
        </p:nvSpPr>
        <p:spPr>
          <a:xfrm>
            <a:off x="8248802" y="5535778"/>
            <a:ext cx="131490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Restoration Logs</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Logs verifying successful data recovery</a:t>
            </a:r>
            <a:endParaRPr lang="en-US" sz="900" dirty="0"/>
          </a:p>
        </p:txBody>
      </p:sp>
      <p:sp>
        <p:nvSpPr>
          <p:cNvPr id="60" name="Shape 51"/>
          <p:cNvSpPr/>
          <p:nvPr/>
        </p:nvSpPr>
        <p:spPr>
          <a:xfrm>
            <a:off x="0" y="7654442"/>
            <a:ext cx="12191695" cy="200254"/>
          </a:xfrm>
          <a:prstGeom prst="rect">
            <a:avLst/>
          </a:prstGeom>
          <a:solidFill>
            <a:srgbClr val="F1F5F9"/>
          </a:solidFill>
          <a:ln/>
        </p:spPr>
      </p:sp>
      <p:sp>
        <p:nvSpPr>
          <p:cNvPr id="61" name="Shape 52"/>
          <p:cNvSpPr/>
          <p:nvPr/>
        </p:nvSpPr>
        <p:spPr>
          <a:xfrm>
            <a:off x="0" y="7654442"/>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66358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663586"/>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49</a:t>
            </a:r>
            <a:endParaRPr lang="en-US" sz="900" dirty="0"/>
          </a:p>
        </p:txBody>
      </p:sp>
      <p:sp>
        <p:nvSpPr>
          <p:cNvPr id="64" name="Shape 55"/>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6" name="Shape 57"/>
          <p:cNvSpPr/>
          <p:nvPr/>
        </p:nvSpPr>
        <p:spPr>
          <a:xfrm>
            <a:off x="571500" y="190195"/>
            <a:ext cx="857707" cy="190195"/>
          </a:xfrm>
          <a:prstGeom prst="roundRect">
            <a:avLst>
              <a:gd name="adj" fmla="val 96154"/>
            </a:avLst>
          </a:prstGeom>
          <a:solidFill>
            <a:srgbClr val="991B1B"/>
          </a:solidFill>
          <a:ln w="12700">
            <a:solidFill>
              <a:srgbClr val="FFFFFF">
                <a:alpha val="0"/>
              </a:srgbClr>
            </a:solidFill>
            <a:prstDash val="solid"/>
          </a:ln>
        </p:spPr>
      </p:sp>
      <p:sp>
        <p:nvSpPr>
          <p:cNvPr id="67" name="Text 58"/>
          <p:cNvSpPr txBox="1"/>
          <p:nvPr/>
        </p:nvSpPr>
        <p:spPr>
          <a:xfrm>
            <a:off x="571500" y="190195"/>
            <a:ext cx="93360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CP</a:t>
            </a:r>
            <a:endParaRPr lang="en-US" sz="900" dirty="0"/>
          </a:p>
        </p:txBody>
      </p:sp>
      <p:sp>
        <p:nvSpPr>
          <p:cNvPr id="68" name="Text 59"/>
          <p:cNvSpPr txBox="1"/>
          <p:nvPr/>
        </p:nvSpPr>
        <p:spPr>
          <a:xfrm>
            <a:off x="1542593" y="190195"/>
            <a:ext cx="155356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Contingency Planning</a:t>
            </a:r>
            <a:endParaRPr lang="en-US" sz="1000" dirty="0"/>
          </a:p>
        </p:txBody>
      </p:sp>
      <p:sp>
        <p:nvSpPr>
          <p:cNvPr id="69" name="Text 60"/>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54297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5" b="-5"/>
          <a:stretch/>
        </p:blipFill>
        <p:spPr>
          <a:xfrm>
            <a:off x="571500" y="1429207"/>
            <a:ext cx="3492094" cy="4667098"/>
          </a:xfrm>
          <a:prstGeom prst="rect">
            <a:avLst/>
          </a:prstGeom>
        </p:spPr>
      </p:pic>
      <p:sp>
        <p:nvSpPr>
          <p:cNvPr id="6" name="Shape 3"/>
          <p:cNvSpPr/>
          <p:nvPr/>
        </p:nvSpPr>
        <p:spPr>
          <a:xfrm>
            <a:off x="571500" y="2239366"/>
            <a:ext cx="3495751" cy="9144"/>
          </a:xfrm>
          <a:prstGeom prst="rect">
            <a:avLst/>
          </a:prstGeom>
          <a:solidFill>
            <a:srgbClr val="E2E8F0"/>
          </a:solidFill>
          <a:ln w="12700">
            <a:solidFill>
              <a:srgbClr val="E2E8F0">
                <a:alpha val="0"/>
              </a:srgbClr>
            </a:solidFill>
            <a:prstDash val="solid"/>
          </a:ln>
        </p:spPr>
      </p:sp>
      <p:sp>
        <p:nvSpPr>
          <p:cNvPr id="7" name="Shape 4"/>
          <p:cNvSpPr/>
          <p:nvPr/>
        </p:nvSpPr>
        <p:spPr>
          <a:xfrm>
            <a:off x="800100" y="1666951"/>
            <a:ext cx="381305" cy="381305"/>
          </a:xfrm>
          <a:prstGeom prst="ellipse">
            <a:avLst/>
          </a:prstGeom>
          <a:solidFill>
            <a:srgbClr val="EFF6FF"/>
          </a:solidFill>
          <a:ln w="12700">
            <a:solidFill>
              <a:srgbClr val="FFFFFF">
                <a:alpha val="0"/>
              </a:srgbClr>
            </a:solidFill>
            <a:prstDash val="solid"/>
          </a:ln>
        </p:spPr>
      </p:sp>
      <p:pic>
        <p:nvPicPr>
          <p:cNvPr id="8" name="Image 1" descr="preencoded.png">    </p:cNvPr>
          <p:cNvPicPr>
            <a:picLocks noChangeAspect="1"/>
          </p:cNvPicPr>
          <p:nvPr/>
        </p:nvPicPr>
        <p:blipFill>
          <a:blip r:embed="rId2"/>
          <a:srcRect l="-1403" r="-1403" t="0" b="0"/>
          <a:stretch/>
        </p:blipFill>
        <p:spPr>
          <a:xfrm>
            <a:off x="886054" y="1766621"/>
            <a:ext cx="209398" cy="181051"/>
          </a:xfrm>
          <a:prstGeom prst="rect">
            <a:avLst/>
          </a:prstGeom>
        </p:spPr>
      </p:pic>
      <p:sp>
        <p:nvSpPr>
          <p:cNvPr id="9" name="Text 5"/>
          <p:cNvSpPr txBox="1"/>
          <p:nvPr/>
        </p:nvSpPr>
        <p:spPr>
          <a:xfrm>
            <a:off x="1324051" y="1731874"/>
            <a:ext cx="196138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Integration &amp; Scope</a:t>
            </a:r>
            <a:endParaRPr lang="en-US" sz="1300" dirty="0"/>
          </a:p>
        </p:txBody>
      </p:sp>
      <p:sp>
        <p:nvSpPr>
          <p:cNvPr id="10" name="Shape 6"/>
          <p:cNvSpPr/>
          <p:nvPr/>
        </p:nvSpPr>
        <p:spPr>
          <a:xfrm>
            <a:off x="800100" y="2514600"/>
            <a:ext cx="75895" cy="75895"/>
          </a:xfrm>
          <a:prstGeom prst="ellipse">
            <a:avLst/>
          </a:prstGeom>
          <a:solidFill>
            <a:srgbClr val="3B82F6"/>
          </a:solidFill>
          <a:ln w="12700">
            <a:solidFill>
              <a:srgbClr val="FFFFFF">
                <a:alpha val="0"/>
              </a:srgbClr>
            </a:solidFill>
            <a:prstDash val="solid"/>
          </a:ln>
        </p:spPr>
      </p:sp>
      <p:sp>
        <p:nvSpPr>
          <p:cNvPr id="11" name="Text 7"/>
          <p:cNvSpPr txBox="1"/>
          <p:nvPr/>
        </p:nvSpPr>
        <p:spPr>
          <a:xfrm>
            <a:off x="800100"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Integrated security and privacy controls into a single, seamless catalog for information systems and organizations.</a:t>
            </a:r>
            <a:endParaRPr lang="en-US" sz="1000" dirty="0"/>
          </a:p>
        </p:txBody>
      </p:sp>
      <p:sp>
        <p:nvSpPr>
          <p:cNvPr id="12" name="Shape 8"/>
          <p:cNvSpPr/>
          <p:nvPr/>
        </p:nvSpPr>
        <p:spPr>
          <a:xfrm>
            <a:off x="800100" y="3631082"/>
            <a:ext cx="75895" cy="75895"/>
          </a:xfrm>
          <a:prstGeom prst="ellipse">
            <a:avLst/>
          </a:prstGeom>
          <a:solidFill>
            <a:srgbClr val="3B82F6"/>
          </a:solidFill>
          <a:ln w="12700">
            <a:solidFill>
              <a:srgbClr val="FFFFFF">
                <a:alpha val="0"/>
              </a:srgbClr>
            </a:solidFill>
            <a:prstDash val="solid"/>
          </a:ln>
        </p:spPr>
      </p:sp>
      <p:sp>
        <p:nvSpPr>
          <p:cNvPr id="13" name="Text 9"/>
          <p:cNvSpPr txBox="1"/>
          <p:nvPr/>
        </p:nvSpPr>
        <p:spPr>
          <a:xfrm>
            <a:off x="800100"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Control statements removed the responsible entity (e.g., "The information system shall...") to focus on the desired outcome.</a:t>
            </a:r>
            <a:endParaRPr lang="en-US" sz="1000" dirty="0"/>
          </a:p>
        </p:txBody>
      </p:sp>
      <p:sp>
        <p:nvSpPr>
          <p:cNvPr id="14" name="Shape 10"/>
          <p:cNvSpPr/>
          <p:nvPr/>
        </p:nvSpPr>
        <p:spPr>
          <a:xfrm>
            <a:off x="800100" y="4747565"/>
            <a:ext cx="75895" cy="75895"/>
          </a:xfrm>
          <a:prstGeom prst="ellipse">
            <a:avLst/>
          </a:prstGeom>
          <a:solidFill>
            <a:srgbClr val="3B82F6"/>
          </a:solidFill>
          <a:ln w="12700">
            <a:solidFill>
              <a:srgbClr val="FFFFFF">
                <a:alpha val="0"/>
              </a:srgbClr>
            </a:solidFill>
            <a:prstDash val="solid"/>
          </a:ln>
        </p:spPr>
      </p:sp>
      <p:sp>
        <p:nvSpPr>
          <p:cNvPr id="15" name="Text 11"/>
          <p:cNvSpPr txBox="1"/>
          <p:nvPr/>
        </p:nvSpPr>
        <p:spPr>
          <a:xfrm>
            <a:off x="800100" y="5052060"/>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Added PII Processing &amp; Transparency (PT) and Supply Chain Risk Management (SR) families.</a:t>
            </a:r>
            <a:endParaRPr lang="en-US" sz="1000" dirty="0"/>
          </a:p>
        </p:txBody>
      </p:sp>
      <p:pic>
        <p:nvPicPr>
          <p:cNvPr id="16" name="Image 2" descr="preencoded.png">    </p:cNvPr>
          <p:cNvPicPr>
            <a:picLocks noChangeAspect="1"/>
          </p:cNvPicPr>
          <p:nvPr/>
        </p:nvPicPr>
        <p:blipFill>
          <a:blip r:embed="rId3"/>
          <a:srcRect l="0" r="0" t="-5" b="-5"/>
          <a:stretch/>
        </p:blipFill>
        <p:spPr>
          <a:xfrm>
            <a:off x="4349801" y="1429207"/>
            <a:ext cx="3492094" cy="4667098"/>
          </a:xfrm>
          <a:prstGeom prst="rect">
            <a:avLst/>
          </a:prstGeom>
        </p:spPr>
      </p:pic>
      <p:sp>
        <p:nvSpPr>
          <p:cNvPr id="17" name="Shape 12"/>
          <p:cNvSpPr/>
          <p:nvPr/>
        </p:nvSpPr>
        <p:spPr>
          <a:xfrm>
            <a:off x="4349801" y="2239366"/>
            <a:ext cx="3495751" cy="9144"/>
          </a:xfrm>
          <a:prstGeom prst="rect">
            <a:avLst/>
          </a:prstGeom>
          <a:solidFill>
            <a:srgbClr val="E2E8F0"/>
          </a:solidFill>
          <a:ln w="12700">
            <a:solidFill>
              <a:srgbClr val="E2E8F0">
                <a:alpha val="0"/>
              </a:srgbClr>
            </a:solidFill>
            <a:prstDash val="solid"/>
          </a:ln>
        </p:spPr>
      </p:sp>
      <p:sp>
        <p:nvSpPr>
          <p:cNvPr id="18" name="Shape 13"/>
          <p:cNvSpPr/>
          <p:nvPr/>
        </p:nvSpPr>
        <p:spPr>
          <a:xfrm>
            <a:off x="4578401" y="1666951"/>
            <a:ext cx="381305" cy="381305"/>
          </a:xfrm>
          <a:prstGeom prst="ellipse">
            <a:avLst/>
          </a:prstGeom>
          <a:solidFill>
            <a:srgbClr val="ECFDF5"/>
          </a:solidFill>
          <a:ln w="12700">
            <a:solidFill>
              <a:srgbClr val="FFFFFF">
                <a:alpha val="0"/>
              </a:srgbClr>
            </a:solidFill>
            <a:prstDash val="solid"/>
          </a:ln>
        </p:spPr>
      </p:sp>
      <p:pic>
        <p:nvPicPr>
          <p:cNvPr id="19" name="Image 3" descr="preencoded.png">    </p:cNvPr>
          <p:cNvPicPr>
            <a:picLocks noChangeAspect="1"/>
          </p:cNvPicPr>
          <p:nvPr/>
        </p:nvPicPr>
        <p:blipFill>
          <a:blip r:embed="rId4"/>
          <a:srcRect l="-1403" r="-1403" t="0" b="0"/>
          <a:stretch/>
        </p:blipFill>
        <p:spPr>
          <a:xfrm>
            <a:off x="4664354" y="1766621"/>
            <a:ext cx="209398" cy="181051"/>
          </a:xfrm>
          <a:prstGeom prst="rect">
            <a:avLst/>
          </a:prstGeom>
        </p:spPr>
      </p:pic>
      <p:sp>
        <p:nvSpPr>
          <p:cNvPr id="20" name="Text 14"/>
          <p:cNvSpPr txBox="1"/>
          <p:nvPr/>
        </p:nvSpPr>
        <p:spPr>
          <a:xfrm>
            <a:off x="5102352" y="1731874"/>
            <a:ext cx="163311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Structural Shifts</a:t>
            </a:r>
            <a:endParaRPr lang="en-US" sz="1300" dirty="0"/>
          </a:p>
        </p:txBody>
      </p:sp>
      <p:sp>
        <p:nvSpPr>
          <p:cNvPr id="21" name="Shape 15"/>
          <p:cNvSpPr/>
          <p:nvPr/>
        </p:nvSpPr>
        <p:spPr>
          <a:xfrm>
            <a:off x="4578401" y="2514600"/>
            <a:ext cx="75895" cy="75895"/>
          </a:xfrm>
          <a:prstGeom prst="ellipse">
            <a:avLst/>
          </a:prstGeom>
          <a:solidFill>
            <a:srgbClr val="10B981"/>
          </a:solidFill>
          <a:ln w="12700">
            <a:solidFill>
              <a:srgbClr val="FFFFFF">
                <a:alpha val="0"/>
              </a:srgbClr>
            </a:solidFill>
            <a:prstDash val="solid"/>
          </a:ln>
        </p:spPr>
      </p:sp>
      <p:sp>
        <p:nvSpPr>
          <p:cNvPr id="22" name="Text 16"/>
          <p:cNvSpPr txBox="1"/>
          <p:nvPr/>
        </p:nvSpPr>
        <p:spPr>
          <a:xfrm>
            <a:off x="4578401"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Control baselines (Low, Mod, High) were moved from Appendix D to a separate publication: NIST SP 800-53B.</a:t>
            </a:r>
            <a:endParaRPr lang="en-US" sz="1000" dirty="0"/>
          </a:p>
        </p:txBody>
      </p:sp>
      <p:sp>
        <p:nvSpPr>
          <p:cNvPr id="23" name="Shape 17"/>
          <p:cNvSpPr/>
          <p:nvPr/>
        </p:nvSpPr>
        <p:spPr>
          <a:xfrm>
            <a:off x="4578401" y="3631082"/>
            <a:ext cx="75895" cy="75895"/>
          </a:xfrm>
          <a:prstGeom prst="ellipse">
            <a:avLst/>
          </a:prstGeom>
          <a:solidFill>
            <a:srgbClr val="10B981"/>
          </a:solidFill>
          <a:ln w="12700">
            <a:solidFill>
              <a:srgbClr val="FFFFFF">
                <a:alpha val="0"/>
              </a:srgbClr>
            </a:solidFill>
            <a:prstDash val="solid"/>
          </a:ln>
        </p:spPr>
      </p:sp>
      <p:sp>
        <p:nvSpPr>
          <p:cNvPr id="24" name="Text 18"/>
          <p:cNvSpPr txBox="1"/>
          <p:nvPr/>
        </p:nvSpPr>
        <p:spPr>
          <a:xfrm>
            <a:off x="4578401"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Process of control selection separated from the catalog itself, allowing broader use by diverse communities (e.g., systems engineers).</a:t>
            </a:r>
            <a:endParaRPr lang="en-US" sz="1000" dirty="0"/>
          </a:p>
        </p:txBody>
      </p:sp>
      <p:sp>
        <p:nvSpPr>
          <p:cNvPr id="25" name="Shape 19"/>
          <p:cNvSpPr/>
          <p:nvPr/>
        </p:nvSpPr>
        <p:spPr>
          <a:xfrm>
            <a:off x="4578401" y="4747565"/>
            <a:ext cx="75895" cy="75895"/>
          </a:xfrm>
          <a:prstGeom prst="ellipse">
            <a:avLst/>
          </a:prstGeom>
          <a:solidFill>
            <a:srgbClr val="10B981"/>
          </a:solidFill>
          <a:ln w="12700">
            <a:solidFill>
              <a:srgbClr val="FFFFFF">
                <a:alpha val="0"/>
              </a:srgbClr>
            </a:solidFill>
            <a:prstDash val="solid"/>
          </a:ln>
        </p:spPr>
      </p:sp>
      <p:sp>
        <p:nvSpPr>
          <p:cNvPr id="26" name="Text 20"/>
          <p:cNvSpPr txBox="1"/>
          <p:nvPr/>
        </p:nvSpPr>
        <p:spPr>
          <a:xfrm>
            <a:off x="4578401" y="5052060"/>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Incorporated new controls based on latest threat intelligence, cyber resiliency, and secure systems design.</a:t>
            </a:r>
            <a:endParaRPr lang="en-US" sz="1000" dirty="0"/>
          </a:p>
        </p:txBody>
      </p:sp>
      <p:pic>
        <p:nvPicPr>
          <p:cNvPr id="27" name="Image 4" descr="preencoded.png">    </p:cNvPr>
          <p:cNvPicPr>
            <a:picLocks noChangeAspect="1"/>
          </p:cNvPicPr>
          <p:nvPr/>
        </p:nvPicPr>
        <p:blipFill>
          <a:blip r:embed="rId5"/>
          <a:srcRect l="0" r="0" t="-5" b="-5"/>
          <a:stretch/>
        </p:blipFill>
        <p:spPr>
          <a:xfrm>
            <a:off x="8128102" y="1429207"/>
            <a:ext cx="3492094" cy="4667098"/>
          </a:xfrm>
          <a:prstGeom prst="rect">
            <a:avLst/>
          </a:prstGeom>
        </p:spPr>
      </p:pic>
      <p:sp>
        <p:nvSpPr>
          <p:cNvPr id="28" name="Shape 21"/>
          <p:cNvSpPr/>
          <p:nvPr/>
        </p:nvSpPr>
        <p:spPr>
          <a:xfrm>
            <a:off x="8128102" y="2239366"/>
            <a:ext cx="3495751" cy="9144"/>
          </a:xfrm>
          <a:prstGeom prst="rect">
            <a:avLst/>
          </a:prstGeom>
          <a:solidFill>
            <a:srgbClr val="E2E8F0"/>
          </a:solidFill>
          <a:ln w="12700">
            <a:solidFill>
              <a:srgbClr val="E2E8F0">
                <a:alpha val="0"/>
              </a:srgbClr>
            </a:solidFill>
            <a:prstDash val="solid"/>
          </a:ln>
        </p:spPr>
      </p:sp>
      <p:sp>
        <p:nvSpPr>
          <p:cNvPr id="29" name="Shape 22"/>
          <p:cNvSpPr/>
          <p:nvPr/>
        </p:nvSpPr>
        <p:spPr>
          <a:xfrm>
            <a:off x="8356702" y="1666951"/>
            <a:ext cx="381305" cy="381305"/>
          </a:xfrm>
          <a:prstGeom prst="ellipse">
            <a:avLst/>
          </a:prstGeom>
          <a:solidFill>
            <a:srgbClr val="EEF2FF"/>
          </a:solidFill>
          <a:ln w="12700">
            <a:solidFill>
              <a:srgbClr val="FFFFFF">
                <a:alpha val="0"/>
              </a:srgbClr>
            </a:solidFill>
            <a:prstDash val="solid"/>
          </a:ln>
        </p:spPr>
      </p:sp>
      <p:pic>
        <p:nvPicPr>
          <p:cNvPr id="30" name="Image 5" descr="preencoded.png">    </p:cNvPr>
          <p:cNvPicPr>
            <a:picLocks noChangeAspect="1"/>
          </p:cNvPicPr>
          <p:nvPr/>
        </p:nvPicPr>
        <p:blipFill>
          <a:blip r:embed="rId6"/>
          <a:srcRect l="0" r="0" t="0" b="0"/>
          <a:stretch/>
        </p:blipFill>
        <p:spPr>
          <a:xfrm>
            <a:off x="8456371" y="1766621"/>
            <a:ext cx="181051" cy="181051"/>
          </a:xfrm>
          <a:prstGeom prst="rect">
            <a:avLst/>
          </a:prstGeom>
        </p:spPr>
      </p:pic>
      <p:sp>
        <p:nvSpPr>
          <p:cNvPr id="31" name="Text 23"/>
          <p:cNvSpPr txBox="1"/>
          <p:nvPr/>
        </p:nvSpPr>
        <p:spPr>
          <a:xfrm>
            <a:off x="8880653" y="1731874"/>
            <a:ext cx="190469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Strategic Emphasis</a:t>
            </a:r>
            <a:endParaRPr lang="en-US" sz="1300" dirty="0"/>
          </a:p>
        </p:txBody>
      </p:sp>
      <p:sp>
        <p:nvSpPr>
          <p:cNvPr id="32" name="Shape 24"/>
          <p:cNvSpPr/>
          <p:nvPr/>
        </p:nvSpPr>
        <p:spPr>
          <a:xfrm>
            <a:off x="8356702" y="2514600"/>
            <a:ext cx="75895" cy="75895"/>
          </a:xfrm>
          <a:prstGeom prst="ellipse">
            <a:avLst/>
          </a:prstGeom>
          <a:solidFill>
            <a:srgbClr val="6366F1"/>
          </a:solidFill>
          <a:ln w="12700">
            <a:solidFill>
              <a:srgbClr val="FFFFFF">
                <a:alpha val="0"/>
              </a:srgbClr>
            </a:solidFill>
            <a:prstDash val="solid"/>
          </a:ln>
        </p:spPr>
      </p:sp>
      <p:sp>
        <p:nvSpPr>
          <p:cNvPr id="33" name="Text 25"/>
          <p:cNvSpPr txBox="1"/>
          <p:nvPr/>
        </p:nvSpPr>
        <p:spPr>
          <a:xfrm>
            <a:off x="8356702"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Significant focus on SCRM to address risks from untrustworthy suppliers, counterfeits, and tampering.</a:t>
            </a:r>
            <a:endParaRPr lang="en-US" sz="1000" dirty="0"/>
          </a:p>
        </p:txBody>
      </p:sp>
      <p:sp>
        <p:nvSpPr>
          <p:cNvPr id="34" name="Shape 26"/>
          <p:cNvSpPr/>
          <p:nvPr/>
        </p:nvSpPr>
        <p:spPr>
          <a:xfrm>
            <a:off x="8356702" y="3631082"/>
            <a:ext cx="75895" cy="75895"/>
          </a:xfrm>
          <a:prstGeom prst="ellipse">
            <a:avLst/>
          </a:prstGeom>
          <a:solidFill>
            <a:srgbClr val="6366F1"/>
          </a:solidFill>
          <a:ln w="12700">
            <a:solidFill>
              <a:srgbClr val="FFFFFF">
                <a:alpha val="0"/>
              </a:srgbClr>
            </a:solidFill>
            <a:prstDash val="solid"/>
          </a:ln>
        </p:spPr>
      </p:sp>
      <p:sp>
        <p:nvSpPr>
          <p:cNvPr id="35" name="Text 27"/>
          <p:cNvSpPr txBox="1"/>
          <p:nvPr/>
        </p:nvSpPr>
        <p:spPr>
          <a:xfrm>
            <a:off x="8356702" y="3935578"/>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Privacy controls are fully integrated rather than an appendix, reflecting the "privacy by design" philosophy.</a:t>
            </a:r>
            <a:endParaRPr lang="en-US" sz="1000" dirty="0"/>
          </a:p>
        </p:txBody>
      </p:sp>
      <p:sp>
        <p:nvSpPr>
          <p:cNvPr id="36" name="Shape 28"/>
          <p:cNvSpPr/>
          <p:nvPr/>
        </p:nvSpPr>
        <p:spPr>
          <a:xfrm>
            <a:off x="8356702" y="4747565"/>
            <a:ext cx="75895" cy="75895"/>
          </a:xfrm>
          <a:prstGeom prst="ellipse">
            <a:avLst/>
          </a:prstGeom>
          <a:solidFill>
            <a:srgbClr val="6366F1"/>
          </a:solidFill>
          <a:ln w="12700">
            <a:solidFill>
              <a:srgbClr val="FFFFFF">
                <a:alpha val="0"/>
              </a:srgbClr>
            </a:solidFill>
            <a:prstDash val="solid"/>
          </a:ln>
        </p:spPr>
      </p:sp>
      <p:sp>
        <p:nvSpPr>
          <p:cNvPr id="37" name="Text 29"/>
          <p:cNvSpPr txBox="1"/>
          <p:nvPr/>
        </p:nvSpPr>
        <p:spPr>
          <a:xfrm>
            <a:off x="8356702" y="5052060"/>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Increased emphasis on assurance (confidence that controls work as intended) alongside functionality.</a:t>
            </a:r>
            <a:endParaRPr lang="en-US" sz="1000" dirty="0"/>
          </a:p>
        </p:txBody>
      </p:sp>
      <p:sp>
        <p:nvSpPr>
          <p:cNvPr id="38" name="Shape 30"/>
          <p:cNvSpPr/>
          <p:nvPr/>
        </p:nvSpPr>
        <p:spPr>
          <a:xfrm>
            <a:off x="0" y="6476695"/>
            <a:ext cx="12191695" cy="381305"/>
          </a:xfrm>
          <a:prstGeom prst="rect">
            <a:avLst/>
          </a:prstGeom>
          <a:solidFill>
            <a:srgbClr val="F1F5F9"/>
          </a:solidFill>
          <a:ln/>
        </p:spPr>
      </p:sp>
      <p:sp>
        <p:nvSpPr>
          <p:cNvPr id="39" name="Shape 31"/>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40" name="Text 32"/>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1" name="Text 33"/>
          <p:cNvSpPr txBox="1"/>
          <p:nvPr/>
        </p:nvSpPr>
        <p:spPr>
          <a:xfrm>
            <a:off x="11246206" y="6580937"/>
            <a:ext cx="457200"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a:t>
            </a:r>
            <a:endParaRPr lang="en-US" sz="900" dirty="0"/>
          </a:p>
        </p:txBody>
      </p:sp>
      <p:sp>
        <p:nvSpPr>
          <p:cNvPr id="42" name="Shape 34"/>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43" name="Shape 35"/>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44" name="Image 6" descr="preencoded.png">    </p:cNvPr>
          <p:cNvPicPr>
            <a:picLocks noChangeAspect="1"/>
          </p:cNvPicPr>
          <p:nvPr/>
        </p:nvPicPr>
        <p:blipFill>
          <a:blip r:embed="rId7"/>
          <a:srcRect l="0" r="0" t="0" b="0"/>
          <a:stretch/>
        </p:blipFill>
        <p:spPr>
          <a:xfrm>
            <a:off x="571500" y="237744"/>
            <a:ext cx="152705" cy="152705"/>
          </a:xfrm>
          <a:prstGeom prst="rect">
            <a:avLst/>
          </a:prstGeom>
        </p:spPr>
      </p:pic>
      <p:sp>
        <p:nvSpPr>
          <p:cNvPr id="45" name="Text 36"/>
          <p:cNvSpPr txBox="1"/>
          <p:nvPr/>
        </p:nvSpPr>
        <p:spPr>
          <a:xfrm>
            <a:off x="800100" y="237744"/>
            <a:ext cx="800100"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Evolution</a:t>
            </a:r>
            <a:endParaRPr lang="en-US" sz="900" dirty="0"/>
          </a:p>
        </p:txBody>
      </p:sp>
      <p:sp>
        <p:nvSpPr>
          <p:cNvPr id="46" name="Text 37"/>
          <p:cNvSpPr txBox="1"/>
          <p:nvPr/>
        </p:nvSpPr>
        <p:spPr>
          <a:xfrm>
            <a:off x="571500" y="428854"/>
            <a:ext cx="529346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What's New in Revision 5</a:t>
            </a:r>
            <a:endParaRPr lang="en-US" sz="2700" dirty="0"/>
          </a:p>
        </p:txBody>
      </p:sp>
      <p:sp>
        <p:nvSpPr>
          <p:cNvPr id="47" name="Text 38"/>
          <p:cNvSpPr txBox="1"/>
          <p:nvPr/>
        </p:nvSpPr>
        <p:spPr>
          <a:xfrm>
            <a:off x="9220810" y="428854"/>
            <a:ext cx="2403043" cy="191110"/>
          </a:xfrm>
          <a:prstGeom prst="rect">
            <a:avLst/>
          </a:prstGeom>
          <a:noFill/>
          <a:ln/>
        </p:spPr>
        <p:txBody>
          <a:bodyPr wrap="square" lIns="0" tIns="0" rIns="0" bIns="0" rtlCol="0" anchor="ctr"/>
          <a:lstStyle/>
          <a:p>
            <a:pPr algn="r" indent="0" marL="0">
              <a:buNone/>
            </a:pPr>
            <a:r>
              <a:rPr lang="en-US" sz="1000" i="1" dirty="0">
                <a:solidFill>
                  <a:srgbClr val="BFDBFE"/>
                </a:solidFill>
                <a:latin typeface="Roboto" pitchFamily="34" charset="0"/>
                <a:ea typeface="Roboto" pitchFamily="34" charset="-122"/>
                <a:cs typeface="Roboto" pitchFamily="34" charset="-120"/>
              </a:rPr>
              <a:t>Major updates from Rev 4 to Rev 5</a:t>
            </a:r>
            <a:endParaRPr lang="en-US"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Verify the identity of users, processes, or devices as a prerequisite for allowing access to organizational information systems, ensuring that entities are who they claim to be before granting access privileges.</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3804818"/>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3862426"/>
            <a:ext cx="286207"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512" r="-2512" t="0" b="0"/>
          <a:stretch/>
        </p:blipFill>
        <p:spPr>
          <a:xfrm>
            <a:off x="899770" y="4767682"/>
            <a:ext cx="105156"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Multi-Factor Authentication (MFA)</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strong MFA for network, local, and remote access (IA-2), especially for privileged accounts.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2512" r="-2512" t="0" b="0"/>
          <a:stretch/>
        </p:blipFill>
        <p:spPr>
          <a:xfrm>
            <a:off x="899770" y="5605272"/>
            <a:ext cx="105156"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Credential Management</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Managing authenticator lifecycle, complexity, and rotation (IA-5) for passwords, tokens, and certificates.</a:t>
            </a:r>
            <a:endParaRPr lang="en-US" sz="1000" dirty="0"/>
          </a:p>
        </p:txBody>
      </p:sp>
      <p:sp>
        <p:nvSpPr>
          <p:cNvPr id="22" name="Shape 15"/>
          <p:cNvSpPr/>
          <p:nvPr/>
        </p:nvSpPr>
        <p:spPr>
          <a:xfrm>
            <a:off x="800100" y="6357823"/>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443777"/>
            <a:ext cx="133502" cy="133502"/>
          </a:xfrm>
          <a:prstGeom prst="rect">
            <a:avLst/>
          </a:prstGeom>
        </p:spPr>
      </p:pic>
      <p:sp>
        <p:nvSpPr>
          <p:cNvPr id="24" name="Text 16"/>
          <p:cNvSpPr txBox="1"/>
          <p:nvPr/>
        </p:nvSpPr>
        <p:spPr>
          <a:xfrm>
            <a:off x="1257300" y="6357823"/>
            <a:ext cx="5667451"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Federation &amp; Non-Org Users</a:t>
            </a:r>
            <a:endParaRPr lang="en-US" sz="1300" dirty="0"/>
          </a:p>
        </p:txBody>
      </p:sp>
      <p:sp>
        <p:nvSpPr>
          <p:cNvPr id="25" name="Text 17"/>
          <p:cNvSpPr txBox="1"/>
          <p:nvPr/>
        </p:nvSpPr>
        <p:spPr>
          <a:xfrm>
            <a:off x="1257300" y="6662318"/>
            <a:ext cx="6238951"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Handling external user identities (IA-8) and integrating with federated identity providers (IdPs).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MFA Gaps:</a:t>
            </a:r>
            <a:pPr algn="l" indent="0" marL="0">
              <a:buNone/>
            </a:pPr>
            <a:r>
              <a:rPr lang="en-US" sz="1000" dirty="0">
                <a:solidFill>
                  <a:srgbClr val="7C2D12"/>
                </a:solidFill>
                <a:latin typeface="Roboto" pitchFamily="34" charset="0"/>
                <a:ea typeface="Roboto" pitchFamily="34" charset="-122"/>
                <a:cs typeface="Roboto" pitchFamily="34" charset="-120"/>
              </a:rPr>
              <a:t> Enabling MFA for remote access but missing local administrative or console access.</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Hardcoded Credentials:</a:t>
            </a:r>
            <a:pPr algn="l" indent="0" marL="0">
              <a:buNone/>
            </a:pPr>
            <a:r>
              <a:rPr lang="en-US" sz="1000" dirty="0">
                <a:solidFill>
                  <a:srgbClr val="7C2D12"/>
                </a:solidFill>
                <a:latin typeface="Roboto" pitchFamily="34" charset="0"/>
                <a:ea typeface="Roboto" pitchFamily="34" charset="-122"/>
                <a:cs typeface="Roboto" pitchFamily="34" charset="-120"/>
              </a:rPr>
              <a:t> Storing passwords/keys in scripts or code repositories (violates IA-5).</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Shared Accounts:</a:t>
            </a:r>
            <a:pPr algn="l" indent="0" marL="0">
              <a:buNone/>
            </a:pPr>
            <a:r>
              <a:rPr lang="en-US" sz="1000" dirty="0">
                <a:solidFill>
                  <a:srgbClr val="7C2D12"/>
                </a:solidFill>
                <a:latin typeface="Roboto" pitchFamily="34" charset="0"/>
                <a:ea typeface="Roboto" pitchFamily="34" charset="-122"/>
                <a:cs typeface="Roboto" pitchFamily="34" charset="-120"/>
              </a:rPr>
              <a:t> Inability to attribute actions to a specific individual due to shared logins.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Weak Recovery:</a:t>
            </a:r>
            <a:pPr algn="l" indent="0" marL="0">
              <a:buNone/>
            </a:pPr>
            <a:r>
              <a:rPr lang="en-US" sz="1000" dirty="0">
                <a:solidFill>
                  <a:srgbClr val="7C2D12"/>
                </a:solidFill>
                <a:latin typeface="Roboto" pitchFamily="34" charset="0"/>
                <a:ea typeface="Roboto" pitchFamily="34" charset="-122"/>
                <a:cs typeface="Roboto" pitchFamily="34" charset="-120"/>
              </a:rPr>
              <a:t> Using insecure methods (e.g., email only) for password reset processes.</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1190549"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2481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AC (Access Control)</a:t>
            </a:r>
            <a:endParaRPr lang="en-US" sz="900" dirty="0"/>
          </a:p>
        </p:txBody>
      </p:sp>
      <p:sp>
        <p:nvSpPr>
          <p:cNvPr id="52" name="Shape 38"/>
          <p:cNvSpPr/>
          <p:nvPr/>
        </p:nvSpPr>
        <p:spPr>
          <a:xfrm>
            <a:off x="9257386" y="6590081"/>
            <a:ext cx="685800"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257386" y="6590081"/>
            <a:ext cx="7434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AU (Audit)</a:t>
            </a:r>
            <a:endParaRPr lang="en-US" sz="900" dirty="0"/>
          </a:p>
        </p:txBody>
      </p:sp>
      <p:sp>
        <p:nvSpPr>
          <p:cNvPr id="54" name="Shape 40"/>
          <p:cNvSpPr/>
          <p:nvPr/>
        </p:nvSpPr>
        <p:spPr>
          <a:xfrm>
            <a:off x="9997135" y="6590081"/>
            <a:ext cx="923544"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997135" y="6590081"/>
            <a:ext cx="98115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PS (Personnel)</a:t>
            </a:r>
            <a:endParaRPr lang="en-US" sz="900" dirty="0"/>
          </a:p>
        </p:txBody>
      </p:sp>
      <p:sp>
        <p:nvSpPr>
          <p:cNvPr id="56" name="Shape 42"/>
          <p:cNvSpPr/>
          <p:nvPr/>
        </p:nvSpPr>
        <p:spPr>
          <a:xfrm>
            <a:off x="8010144" y="6894576"/>
            <a:ext cx="942746"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1000354"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SC (Protection)</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50</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IA</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Identification &amp; Authentication</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3B82F6"/>
          </a:solidFill>
          <a:ln w="12700">
            <a:solidFill>
              <a:srgbClr val="3B82F6">
                <a:alpha val="0"/>
              </a:srgbClr>
            </a:solidFill>
            <a:prstDash val="solid"/>
          </a:ln>
        </p:spPr>
      </p:sp>
      <p:sp>
        <p:nvSpPr>
          <p:cNvPr id="9" name="Shape 6"/>
          <p:cNvSpPr/>
          <p:nvPr/>
        </p:nvSpPr>
        <p:spPr>
          <a:xfrm>
            <a:off x="809244" y="1981505"/>
            <a:ext cx="476402"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5340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IA-2</a:t>
            </a:r>
            <a:endParaRPr lang="en-US" sz="1000" dirty="0"/>
          </a:p>
        </p:txBody>
      </p:sp>
      <p:sp>
        <p:nvSpPr>
          <p:cNvPr id="11" name="Text 8"/>
          <p:cNvSpPr txBox="1"/>
          <p:nvPr/>
        </p:nvSpPr>
        <p:spPr>
          <a:xfrm>
            <a:off x="1372514" y="1996135"/>
            <a:ext cx="4003243"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Identification and Authentication (Org Users)</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Uniquely identify and authenticate organizational users (or processes acting on behalf of users). Require MFA for network access to privileged accounts and for access to non-privileged accounts.</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3B82F6"/>
          </a:solidFill>
          <a:ln w="12700">
            <a:solidFill>
              <a:srgbClr val="3B82F6">
                <a:alpha val="0"/>
              </a:srgbClr>
            </a:solidFill>
            <a:prstDash val="solid"/>
          </a:ln>
        </p:spPr>
      </p:sp>
      <p:sp>
        <p:nvSpPr>
          <p:cNvPr id="15" name="Shape 12"/>
          <p:cNvSpPr/>
          <p:nvPr/>
        </p:nvSpPr>
        <p:spPr>
          <a:xfrm>
            <a:off x="809244" y="3562502"/>
            <a:ext cx="476402"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562502"/>
            <a:ext cx="5340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IA-5</a:t>
            </a:r>
            <a:endParaRPr lang="en-US" sz="1000" dirty="0"/>
          </a:p>
        </p:txBody>
      </p:sp>
      <p:sp>
        <p:nvSpPr>
          <p:cNvPr id="17" name="Text 14"/>
          <p:cNvSpPr txBox="1"/>
          <p:nvPr/>
        </p:nvSpPr>
        <p:spPr>
          <a:xfrm>
            <a:off x="1372514" y="3577133"/>
            <a:ext cx="245973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Authenticator Management</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Manage authenticators (e.g., passwords, tokens, biometrics) by verifying identity, establishing requirements (complexity, rotation), and protecting authenticators from unauthorized disclosure.</a:t>
            </a:r>
            <a:endParaRPr lang="en-US" sz="1100" dirty="0"/>
          </a:p>
        </p:txBody>
      </p:sp>
      <p:sp>
        <p:nvSpPr>
          <p:cNvPr id="19" name="Shape 16"/>
          <p:cNvSpPr/>
          <p:nvPr/>
        </p:nvSpPr>
        <p:spPr>
          <a:xfrm>
            <a:off x="571500" y="4953305"/>
            <a:ext cx="6400800" cy="1181405"/>
          </a:xfrm>
          <a:prstGeom prst="roundRect">
            <a:avLst>
              <a:gd name="adj" fmla="val 4994"/>
            </a:avLst>
          </a:prstGeom>
          <a:solidFill>
            <a:srgbClr val="FFFFFF"/>
          </a:solidFill>
          <a:ln/>
        </p:spPr>
      </p:sp>
      <p:sp>
        <p:nvSpPr>
          <p:cNvPr id="20" name="Shape 17"/>
          <p:cNvSpPr/>
          <p:nvPr/>
        </p:nvSpPr>
        <p:spPr>
          <a:xfrm>
            <a:off x="571500" y="4953305"/>
            <a:ext cx="47549" cy="1181405"/>
          </a:xfrm>
          <a:prstGeom prst="roundRect">
            <a:avLst>
              <a:gd name="adj" fmla="val 124069"/>
            </a:avLst>
          </a:prstGeom>
          <a:solidFill>
            <a:srgbClr val="3B82F6"/>
          </a:solidFill>
          <a:ln w="12700">
            <a:solidFill>
              <a:srgbClr val="3B82F6">
                <a:alpha val="0"/>
              </a:srgbClr>
            </a:solidFill>
            <a:prstDash val="solid"/>
          </a:ln>
        </p:spPr>
      </p:sp>
      <p:sp>
        <p:nvSpPr>
          <p:cNvPr id="21" name="Shape 18"/>
          <p:cNvSpPr/>
          <p:nvPr/>
        </p:nvSpPr>
        <p:spPr>
          <a:xfrm>
            <a:off x="809244" y="5143500"/>
            <a:ext cx="476402"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5143500"/>
            <a:ext cx="5340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IA-8</a:t>
            </a:r>
            <a:endParaRPr lang="en-US" sz="1000" dirty="0"/>
          </a:p>
        </p:txBody>
      </p:sp>
      <p:sp>
        <p:nvSpPr>
          <p:cNvPr id="23" name="Text 20"/>
          <p:cNvSpPr txBox="1"/>
          <p:nvPr/>
        </p:nvSpPr>
        <p:spPr>
          <a:xfrm>
            <a:off x="1372514" y="5159045"/>
            <a:ext cx="443026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Identification and Authentication (Non-Org Users)</a:t>
            </a:r>
            <a:endParaRPr lang="en-US" sz="1300" dirty="0"/>
          </a:p>
        </p:txBody>
      </p:sp>
      <p:sp>
        <p:nvSpPr>
          <p:cNvPr id="24" name="Text 21"/>
          <p:cNvSpPr txBox="1"/>
          <p:nvPr/>
        </p:nvSpPr>
        <p:spPr>
          <a:xfrm>
            <a:off x="809244" y="550194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Uniquely identify and authenticate non-organizational users (or processes acting on behalf of non-organizational users) prior to allowing logical access to the system.</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33" r="-33" t="0" b="0"/>
          <a:stretch/>
        </p:blipFill>
        <p:spPr>
          <a:xfrm>
            <a:off x="7819949" y="2432304"/>
            <a:ext cx="171907" cy="152705"/>
          </a:xfrm>
          <a:prstGeom prst="rect">
            <a:avLst/>
          </a:prstGeom>
        </p:spPr>
      </p:pic>
      <p:sp>
        <p:nvSpPr>
          <p:cNvPr id="32" name="Text 27"/>
          <p:cNvSpPr txBox="1"/>
          <p:nvPr/>
        </p:nvSpPr>
        <p:spPr>
          <a:xfrm>
            <a:off x="8248802" y="2305202"/>
            <a:ext cx="181417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Identity Provider Config</a:t>
            </a:r>
            <a:endParaRPr lang="en-US" sz="1100" dirty="0"/>
          </a:p>
        </p:txBody>
      </p:sp>
      <p:sp>
        <p:nvSpPr>
          <p:cNvPr id="33" name="Text 28"/>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IdP settings (e.g., Okta, Azure AD)</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100" b="-100"/>
          <a:stretch/>
        </p:blipFill>
        <p:spPr>
          <a:xfrm>
            <a:off x="7848295" y="3240634"/>
            <a:ext cx="114300" cy="152705"/>
          </a:xfrm>
          <a:prstGeom prst="rect">
            <a:avLst/>
          </a:prstGeom>
        </p:spPr>
      </p:pic>
      <p:sp>
        <p:nvSpPr>
          <p:cNvPr id="37" name="Text 31"/>
          <p:cNvSpPr txBox="1"/>
          <p:nvPr/>
        </p:nvSpPr>
        <p:spPr>
          <a:xfrm>
            <a:off x="8248802" y="3112618"/>
            <a:ext cx="99761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MFA Policies</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Enforcement rules and exceptions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2" name="Text 35"/>
          <p:cNvSpPr txBox="1"/>
          <p:nvPr/>
        </p:nvSpPr>
        <p:spPr>
          <a:xfrm>
            <a:off x="8248802" y="3920033"/>
            <a:ext cx="162123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Token Lifecycle Logs</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Issuance and revocation records</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47" name="Text 39"/>
          <p:cNvSpPr txBox="1"/>
          <p:nvPr/>
        </p:nvSpPr>
        <p:spPr>
          <a:xfrm>
            <a:off x="8248802" y="4728362"/>
            <a:ext cx="167792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Password Complexity</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Group Policy or directory settings</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180" b="-180"/>
          <a:stretch/>
        </p:blipFill>
        <p:spPr>
          <a:xfrm>
            <a:off x="7810805" y="5663794"/>
            <a:ext cx="190195" cy="152705"/>
          </a:xfrm>
          <a:prstGeom prst="rect">
            <a:avLst/>
          </a:prstGeom>
        </p:spPr>
      </p:pic>
      <p:sp>
        <p:nvSpPr>
          <p:cNvPr id="52" name="Text 43"/>
          <p:cNvSpPr txBox="1"/>
          <p:nvPr/>
        </p:nvSpPr>
        <p:spPr>
          <a:xfrm>
            <a:off x="8248802" y="5535778"/>
            <a:ext cx="200710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External User Agreements</a:t>
            </a:r>
            <a:endParaRPr lang="en-US" sz="1100" dirty="0"/>
          </a:p>
        </p:txBody>
      </p:sp>
      <p:sp>
        <p:nvSpPr>
          <p:cNvPr id="53" name="Text 44"/>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Signed usage policies for non-org users</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51</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19302" cy="190195"/>
          </a:xfrm>
          <a:prstGeom prst="roundRect">
            <a:avLst>
              <a:gd name="adj" fmla="val 96154"/>
            </a:avLst>
          </a:prstGeom>
          <a:solidFill>
            <a:srgbClr val="1E40AF"/>
          </a:solidFill>
          <a:ln w="12700">
            <a:solidFill>
              <a:srgbClr val="FFFFFF">
                <a:alpha val="0"/>
              </a:srgbClr>
            </a:solidFill>
            <a:prstDash val="solid"/>
          </a:ln>
        </p:spPr>
      </p:sp>
      <p:sp>
        <p:nvSpPr>
          <p:cNvPr id="61" name="Text 52"/>
          <p:cNvSpPr txBox="1"/>
          <p:nvPr/>
        </p:nvSpPr>
        <p:spPr>
          <a:xfrm>
            <a:off x="571500" y="190195"/>
            <a:ext cx="89611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IA</a:t>
            </a:r>
            <a:endParaRPr lang="en-US" sz="900" dirty="0"/>
          </a:p>
        </p:txBody>
      </p:sp>
      <p:sp>
        <p:nvSpPr>
          <p:cNvPr id="62" name="Text 53"/>
          <p:cNvSpPr txBox="1"/>
          <p:nvPr/>
        </p:nvSpPr>
        <p:spPr>
          <a:xfrm>
            <a:off x="1505102" y="190195"/>
            <a:ext cx="232440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Identification and Authentication</a:t>
            </a:r>
            <a:endParaRPr lang="en-US" sz="1000" dirty="0"/>
          </a:p>
        </p:txBody>
      </p:sp>
      <p:sp>
        <p:nvSpPr>
          <p:cNvPr id="63" name="Text 54"/>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EF2F2"/>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FECACA"/>
          </a:solidFill>
          <a:ln w="12700">
            <a:solidFill>
              <a:srgbClr val="FECACA">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991B1B"/>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Establish an operational incident handling capability for organizational information systems that includes adequate preparation, detection, analysis, containment, recovery, and user response activities.</a:t>
            </a:r>
            <a:endParaRPr lang="en-US" sz="1500" dirty="0"/>
          </a:p>
        </p:txBody>
      </p:sp>
      <p:sp>
        <p:nvSpPr>
          <p:cNvPr id="10" name="Shape 6"/>
          <p:cNvSpPr/>
          <p:nvPr/>
        </p:nvSpPr>
        <p:spPr>
          <a:xfrm>
            <a:off x="571500" y="4242816"/>
            <a:ext cx="6858000" cy="19202"/>
          </a:xfrm>
          <a:prstGeom prst="rect">
            <a:avLst/>
          </a:prstGeom>
          <a:solidFill>
            <a:srgbClr val="FECACA"/>
          </a:solidFill>
          <a:ln w="12700">
            <a:solidFill>
              <a:srgbClr val="FECACA">
                <a:alpha val="0"/>
              </a:srgbClr>
            </a:solidFill>
            <a:prstDash val="solid"/>
          </a:ln>
        </p:spPr>
      </p:sp>
      <p:sp>
        <p:nvSpPr>
          <p:cNvPr id="11" name="Text 7"/>
          <p:cNvSpPr txBox="1"/>
          <p:nvPr/>
        </p:nvSpPr>
        <p:spPr>
          <a:xfrm>
            <a:off x="886054" y="3804818"/>
            <a:ext cx="6657746"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991B1B"/>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57" r="-57" t="0" b="0"/>
          <a:stretch/>
        </p:blipFill>
        <p:spPr>
          <a:xfrm>
            <a:off x="571500" y="3862426"/>
            <a:ext cx="200254"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FEE2E2"/>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838" r="-2838" t="0" b="0"/>
          <a:stretch/>
        </p:blipFill>
        <p:spPr>
          <a:xfrm>
            <a:off x="890626" y="4767682"/>
            <a:ext cx="123444"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Response Planning &amp; Preparation</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Developing comprehensive IR policies, plans, and procedures (IR-1, IR-8) and conducting regular testing/training (IR-2, IR-3).</a:t>
            </a:r>
            <a:endParaRPr lang="en-US" sz="1000" dirty="0"/>
          </a:p>
        </p:txBody>
      </p:sp>
      <p:sp>
        <p:nvSpPr>
          <p:cNvPr id="18" name="Shape 12"/>
          <p:cNvSpPr/>
          <p:nvPr/>
        </p:nvSpPr>
        <p:spPr>
          <a:xfrm>
            <a:off x="800100" y="5519318"/>
            <a:ext cx="304495" cy="304495"/>
          </a:xfrm>
          <a:prstGeom prst="ellipse">
            <a:avLst/>
          </a:prstGeom>
          <a:solidFill>
            <a:srgbClr val="FEE2E2"/>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5605272"/>
            <a:ext cx="133502"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Detection &amp; Analysis</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monitoring capabilities to detect incidents (IR-5) and establishing reporting mechanisms (IR-6).</a:t>
            </a:r>
            <a:endParaRPr lang="en-US" sz="1000" dirty="0"/>
          </a:p>
        </p:txBody>
      </p:sp>
      <p:sp>
        <p:nvSpPr>
          <p:cNvPr id="22" name="Shape 15"/>
          <p:cNvSpPr/>
          <p:nvPr/>
        </p:nvSpPr>
        <p:spPr>
          <a:xfrm>
            <a:off x="800100" y="6357823"/>
            <a:ext cx="304495" cy="304495"/>
          </a:xfrm>
          <a:prstGeom prst="ellipse">
            <a:avLst/>
          </a:prstGeom>
          <a:solidFill>
            <a:srgbClr val="FEE2E2"/>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443777"/>
            <a:ext cx="133502" cy="133502"/>
          </a:xfrm>
          <a:prstGeom prst="rect">
            <a:avLst/>
          </a:prstGeom>
        </p:spPr>
      </p:pic>
      <p:sp>
        <p:nvSpPr>
          <p:cNvPr id="24" name="Text 16"/>
          <p:cNvSpPr txBox="1"/>
          <p:nvPr/>
        </p:nvSpPr>
        <p:spPr>
          <a:xfrm>
            <a:off x="1257300" y="63578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Containment, Eradication &amp; Recovery</a:t>
            </a:r>
            <a:endParaRPr lang="en-US" sz="1300" dirty="0"/>
          </a:p>
        </p:txBody>
      </p:sp>
      <p:sp>
        <p:nvSpPr>
          <p:cNvPr id="25" name="Text 17"/>
          <p:cNvSpPr txBox="1"/>
          <p:nvPr/>
        </p:nvSpPr>
        <p:spPr>
          <a:xfrm>
            <a:off x="1257300" y="66623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Executing coordinated response activities (IR-4) and incorporating lessons learned into future preparation (IR-8).</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Stale Plans:</a:t>
            </a:r>
            <a:pPr algn="l" indent="0" marL="0">
              <a:buNone/>
            </a:pPr>
            <a:r>
              <a:rPr lang="en-US" sz="1000" dirty="0">
                <a:solidFill>
                  <a:srgbClr val="7C2D12"/>
                </a:solidFill>
                <a:latin typeface="Roboto" pitchFamily="34" charset="0"/>
                <a:ea typeface="Roboto" pitchFamily="34" charset="-122"/>
                <a:cs typeface="Roboto" pitchFamily="34" charset="-120"/>
              </a:rPr>
              <a:t> Relying on outdated contact lists or procedures during an active crisis.</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Lack of Testing:</a:t>
            </a:r>
            <a:pPr algn="l" indent="0" marL="0">
              <a:buNone/>
            </a:pPr>
            <a:r>
              <a:rPr lang="en-US" sz="1000" dirty="0">
                <a:solidFill>
                  <a:srgbClr val="7C2D12"/>
                </a:solidFill>
                <a:latin typeface="Roboto" pitchFamily="34" charset="0"/>
                <a:ea typeface="Roboto" pitchFamily="34" charset="-122"/>
                <a:cs typeface="Roboto" pitchFamily="34" charset="-120"/>
              </a:rPr>
              <a:t> Failing to conduct realistic tabletop exercises (IR-3) to validate procedures.</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Poor Reporting:</a:t>
            </a:r>
            <a:pPr algn="l" indent="0" marL="0">
              <a:buNone/>
            </a:pPr>
            <a:r>
              <a:rPr lang="en-US" sz="1000" dirty="0">
                <a:solidFill>
                  <a:srgbClr val="7C2D12"/>
                </a:solidFill>
                <a:latin typeface="Roboto" pitchFamily="34" charset="0"/>
                <a:ea typeface="Roboto" pitchFamily="34" charset="-122"/>
                <a:cs typeface="Roboto" pitchFamily="34" charset="-120"/>
              </a:rPr>
              <a:t> Inadequate or delayed reporting chains (IR-6) leading to compliance failures.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Ignored Lessons:</a:t>
            </a:r>
            <a:pPr algn="l" indent="0" marL="0">
              <a:buNone/>
            </a:pPr>
            <a:r>
              <a:rPr lang="en-US" sz="1000" dirty="0">
                <a:solidFill>
                  <a:srgbClr val="7C2D12"/>
                </a:solidFill>
                <a:latin typeface="Roboto" pitchFamily="34" charset="0"/>
                <a:ea typeface="Roboto" pitchFamily="34" charset="-122"/>
                <a:cs typeface="Roboto" pitchFamily="34" charset="-120"/>
              </a:rPr>
              <a:t> Not updating the IR plan based on post-incident reviews (IR-8).</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685800"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7434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AU (Audit)</a:t>
            </a:r>
            <a:endParaRPr lang="en-US" sz="900" dirty="0"/>
          </a:p>
        </p:txBody>
      </p:sp>
      <p:sp>
        <p:nvSpPr>
          <p:cNvPr id="52" name="Shape 38"/>
          <p:cNvSpPr/>
          <p:nvPr/>
        </p:nvSpPr>
        <p:spPr>
          <a:xfrm>
            <a:off x="8750808" y="6590081"/>
            <a:ext cx="800100"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8750808" y="6590081"/>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54" name="Shape 40"/>
          <p:cNvSpPr/>
          <p:nvPr/>
        </p:nvSpPr>
        <p:spPr>
          <a:xfrm>
            <a:off x="9598457" y="6590081"/>
            <a:ext cx="1057046"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598457" y="6590081"/>
            <a:ext cx="1114654"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CP (Contingency)</a:t>
            </a:r>
            <a:endParaRPr lang="en-US" sz="900" dirty="0"/>
          </a:p>
        </p:txBody>
      </p:sp>
      <p:sp>
        <p:nvSpPr>
          <p:cNvPr id="56" name="Shape 42"/>
          <p:cNvSpPr/>
          <p:nvPr/>
        </p:nvSpPr>
        <p:spPr>
          <a:xfrm>
            <a:off x="8010144" y="6894576"/>
            <a:ext cx="780898"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8385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CM (Config)</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52</a:t>
            </a:r>
            <a:endParaRPr lang="en-US" sz="900" dirty="0"/>
          </a:p>
        </p:txBody>
      </p:sp>
      <p:sp>
        <p:nvSpPr>
          <p:cNvPr id="62" name="Shape 48"/>
          <p:cNvSpPr/>
          <p:nvPr/>
        </p:nvSpPr>
        <p:spPr>
          <a:xfrm>
            <a:off x="0" y="0"/>
            <a:ext cx="12191695" cy="952805"/>
          </a:xfrm>
          <a:prstGeom prst="rect">
            <a:avLst/>
          </a:prstGeom>
          <a:solidFill>
            <a:srgbClr val="7F1D1D"/>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EF444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EF444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FFFFFF"/>
                </a:solidFill>
                <a:latin typeface="Merriweather" pitchFamily="34" charset="0"/>
                <a:ea typeface="Merriweather" pitchFamily="34" charset="-122"/>
                <a:cs typeface="Merriweather" pitchFamily="34" charset="-120"/>
              </a:rPr>
              <a:t>IR</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FECACA"/>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380481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Incident Response</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70529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EF4444"/>
          </a:solidFill>
          <a:ln w="12700">
            <a:solidFill>
              <a:srgbClr val="EF4444">
                <a:alpha val="0"/>
              </a:srgbClr>
            </a:solidFill>
            <a:prstDash val="solid"/>
          </a:ln>
        </p:spPr>
      </p:sp>
      <p:sp>
        <p:nvSpPr>
          <p:cNvPr id="9" name="Shape 6"/>
          <p:cNvSpPr/>
          <p:nvPr/>
        </p:nvSpPr>
        <p:spPr>
          <a:xfrm>
            <a:off x="809244" y="1981505"/>
            <a:ext cx="466344" cy="286207"/>
          </a:xfrm>
          <a:prstGeom prst="roundRect">
            <a:avLst>
              <a:gd name="adj" fmla="val 42599"/>
            </a:avLst>
          </a:prstGeom>
          <a:solidFill>
            <a:srgbClr val="FEF2F2"/>
          </a:solidFill>
          <a:ln w="12700">
            <a:solidFill>
              <a:srgbClr val="FFFFFF">
                <a:alpha val="0"/>
              </a:srgbClr>
            </a:solidFill>
            <a:prstDash val="solid"/>
          </a:ln>
        </p:spPr>
      </p:sp>
      <p:sp>
        <p:nvSpPr>
          <p:cNvPr id="10" name="Text 7"/>
          <p:cNvSpPr txBox="1"/>
          <p:nvPr/>
        </p:nvSpPr>
        <p:spPr>
          <a:xfrm>
            <a:off x="809244" y="1981505"/>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IR-4</a:t>
            </a:r>
            <a:endParaRPr lang="en-US" sz="1000" dirty="0"/>
          </a:p>
        </p:txBody>
      </p:sp>
      <p:sp>
        <p:nvSpPr>
          <p:cNvPr id="11" name="Text 8"/>
          <p:cNvSpPr txBox="1"/>
          <p:nvPr/>
        </p:nvSpPr>
        <p:spPr>
          <a:xfrm>
            <a:off x="1367028" y="1996135"/>
            <a:ext cx="158739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Incident Handling</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Implement incident handling capability for incidents including preparation, detection, analysis, containment, eradication, and recovery. Coordinate with contingency planning activities.</a:t>
            </a:r>
            <a:endParaRPr lang="en-US" sz="1100" dirty="0"/>
          </a:p>
        </p:txBody>
      </p:sp>
      <p:sp>
        <p:nvSpPr>
          <p:cNvPr id="13" name="Shape 10"/>
          <p:cNvSpPr/>
          <p:nvPr/>
        </p:nvSpPr>
        <p:spPr>
          <a:xfrm>
            <a:off x="571500" y="3372307"/>
            <a:ext cx="6400800" cy="1181405"/>
          </a:xfrm>
          <a:prstGeom prst="roundRect">
            <a:avLst>
              <a:gd name="adj" fmla="val 4994"/>
            </a:avLst>
          </a:prstGeom>
          <a:solidFill>
            <a:srgbClr val="FFFFFF"/>
          </a:solidFill>
          <a:ln/>
        </p:spPr>
      </p:sp>
      <p:sp>
        <p:nvSpPr>
          <p:cNvPr id="14" name="Shape 11"/>
          <p:cNvSpPr/>
          <p:nvPr/>
        </p:nvSpPr>
        <p:spPr>
          <a:xfrm>
            <a:off x="571500" y="3372307"/>
            <a:ext cx="47549" cy="1181405"/>
          </a:xfrm>
          <a:prstGeom prst="roundRect">
            <a:avLst>
              <a:gd name="adj" fmla="val 124069"/>
            </a:avLst>
          </a:prstGeom>
          <a:solidFill>
            <a:srgbClr val="EF4444"/>
          </a:solidFill>
          <a:ln w="12700">
            <a:solidFill>
              <a:srgbClr val="EF4444">
                <a:alpha val="0"/>
              </a:srgbClr>
            </a:solidFill>
            <a:prstDash val="solid"/>
          </a:ln>
        </p:spPr>
      </p:sp>
      <p:sp>
        <p:nvSpPr>
          <p:cNvPr id="15" name="Shape 12"/>
          <p:cNvSpPr/>
          <p:nvPr/>
        </p:nvSpPr>
        <p:spPr>
          <a:xfrm>
            <a:off x="809244" y="3562502"/>
            <a:ext cx="466344" cy="286207"/>
          </a:xfrm>
          <a:prstGeom prst="roundRect">
            <a:avLst>
              <a:gd name="adj" fmla="val 42599"/>
            </a:avLst>
          </a:prstGeom>
          <a:solidFill>
            <a:srgbClr val="FEF2F2"/>
          </a:solidFill>
          <a:ln w="12700">
            <a:solidFill>
              <a:srgbClr val="FFFFFF">
                <a:alpha val="0"/>
              </a:srgbClr>
            </a:solidFill>
            <a:prstDash val="solid"/>
          </a:ln>
        </p:spPr>
      </p:sp>
      <p:sp>
        <p:nvSpPr>
          <p:cNvPr id="16" name="Text 13"/>
          <p:cNvSpPr txBox="1"/>
          <p:nvPr/>
        </p:nvSpPr>
        <p:spPr>
          <a:xfrm>
            <a:off x="809244" y="3562502"/>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IR-5</a:t>
            </a:r>
            <a:endParaRPr lang="en-US" sz="1000" dirty="0"/>
          </a:p>
        </p:txBody>
      </p:sp>
      <p:sp>
        <p:nvSpPr>
          <p:cNvPr id="17" name="Text 14"/>
          <p:cNvSpPr txBox="1"/>
          <p:nvPr/>
        </p:nvSpPr>
        <p:spPr>
          <a:xfrm>
            <a:off x="1367028" y="3577133"/>
            <a:ext cx="175747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Incident Monitoring</a:t>
            </a:r>
            <a:endParaRPr lang="en-US" sz="1300" dirty="0"/>
          </a:p>
        </p:txBody>
      </p:sp>
      <p:sp>
        <p:nvSpPr>
          <p:cNvPr id="18" name="Text 15"/>
          <p:cNvSpPr txBox="1"/>
          <p:nvPr/>
        </p:nvSpPr>
        <p:spPr>
          <a:xfrm>
            <a:off x="809244" y="3920947"/>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Track and document incident information. Monitor incidents from detection through resolution, capturing systematic data to identify trends and improve response capabilities.</a:t>
            </a:r>
            <a:endParaRPr lang="en-US" sz="1100" dirty="0"/>
          </a:p>
        </p:txBody>
      </p:sp>
      <p:sp>
        <p:nvSpPr>
          <p:cNvPr id="19" name="Shape 16"/>
          <p:cNvSpPr/>
          <p:nvPr/>
        </p:nvSpPr>
        <p:spPr>
          <a:xfrm>
            <a:off x="571500" y="4735678"/>
            <a:ext cx="6400800" cy="1181405"/>
          </a:xfrm>
          <a:prstGeom prst="roundRect">
            <a:avLst>
              <a:gd name="adj" fmla="val 4994"/>
            </a:avLst>
          </a:prstGeom>
          <a:solidFill>
            <a:srgbClr val="FFFFFF"/>
          </a:solidFill>
          <a:ln/>
        </p:spPr>
      </p:sp>
      <p:sp>
        <p:nvSpPr>
          <p:cNvPr id="20" name="Shape 17"/>
          <p:cNvSpPr/>
          <p:nvPr/>
        </p:nvSpPr>
        <p:spPr>
          <a:xfrm>
            <a:off x="571500" y="4735678"/>
            <a:ext cx="47549" cy="1181405"/>
          </a:xfrm>
          <a:prstGeom prst="roundRect">
            <a:avLst>
              <a:gd name="adj" fmla="val 124069"/>
            </a:avLst>
          </a:prstGeom>
          <a:solidFill>
            <a:srgbClr val="EF4444"/>
          </a:solidFill>
          <a:ln w="12700">
            <a:solidFill>
              <a:srgbClr val="EF4444">
                <a:alpha val="0"/>
              </a:srgbClr>
            </a:solidFill>
            <a:prstDash val="solid"/>
          </a:ln>
        </p:spPr>
      </p:sp>
      <p:sp>
        <p:nvSpPr>
          <p:cNvPr id="21" name="Shape 18"/>
          <p:cNvSpPr/>
          <p:nvPr/>
        </p:nvSpPr>
        <p:spPr>
          <a:xfrm>
            <a:off x="809244" y="4926787"/>
            <a:ext cx="466344" cy="286207"/>
          </a:xfrm>
          <a:prstGeom prst="roundRect">
            <a:avLst>
              <a:gd name="adj" fmla="val 42599"/>
            </a:avLst>
          </a:prstGeom>
          <a:solidFill>
            <a:srgbClr val="FEF2F2"/>
          </a:solidFill>
          <a:ln w="12700">
            <a:solidFill>
              <a:srgbClr val="FFFFFF">
                <a:alpha val="0"/>
              </a:srgbClr>
            </a:solidFill>
            <a:prstDash val="solid"/>
          </a:ln>
        </p:spPr>
      </p:sp>
      <p:sp>
        <p:nvSpPr>
          <p:cNvPr id="22" name="Text 19"/>
          <p:cNvSpPr txBox="1"/>
          <p:nvPr/>
        </p:nvSpPr>
        <p:spPr>
          <a:xfrm>
            <a:off x="809244" y="4926787"/>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IR-6</a:t>
            </a:r>
            <a:endParaRPr lang="en-US" sz="1000" dirty="0"/>
          </a:p>
        </p:txBody>
      </p:sp>
      <p:sp>
        <p:nvSpPr>
          <p:cNvPr id="23" name="Text 20"/>
          <p:cNvSpPr txBox="1"/>
          <p:nvPr/>
        </p:nvSpPr>
        <p:spPr>
          <a:xfrm>
            <a:off x="1367028" y="4941418"/>
            <a:ext cx="16669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Incident Reporting</a:t>
            </a:r>
            <a:endParaRPr lang="en-US" sz="1300" dirty="0"/>
          </a:p>
        </p:txBody>
      </p:sp>
      <p:sp>
        <p:nvSpPr>
          <p:cNvPr id="24" name="Text 21"/>
          <p:cNvSpPr txBox="1"/>
          <p:nvPr/>
        </p:nvSpPr>
        <p:spPr>
          <a:xfrm>
            <a:off x="809244" y="5284318"/>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Report incident information to designated authorities (e.g., US-CERT, CISO, privacy officer) within specified timeframes based on incident severity and type.</a:t>
            </a:r>
            <a:endParaRPr lang="en-US" sz="1100" dirty="0"/>
          </a:p>
        </p:txBody>
      </p:sp>
      <p:sp>
        <p:nvSpPr>
          <p:cNvPr id="25" name="Shape 22"/>
          <p:cNvSpPr/>
          <p:nvPr/>
        </p:nvSpPr>
        <p:spPr>
          <a:xfrm>
            <a:off x="571500" y="6099962"/>
            <a:ext cx="6400800" cy="1181405"/>
          </a:xfrm>
          <a:prstGeom prst="roundRect">
            <a:avLst>
              <a:gd name="adj" fmla="val 4994"/>
            </a:avLst>
          </a:prstGeom>
          <a:solidFill>
            <a:srgbClr val="FFFFFF"/>
          </a:solidFill>
          <a:ln/>
        </p:spPr>
      </p:sp>
      <p:sp>
        <p:nvSpPr>
          <p:cNvPr id="26" name="Shape 23"/>
          <p:cNvSpPr/>
          <p:nvPr/>
        </p:nvSpPr>
        <p:spPr>
          <a:xfrm>
            <a:off x="571500" y="6099962"/>
            <a:ext cx="47549" cy="1181405"/>
          </a:xfrm>
          <a:prstGeom prst="roundRect">
            <a:avLst>
              <a:gd name="adj" fmla="val 124069"/>
            </a:avLst>
          </a:prstGeom>
          <a:solidFill>
            <a:srgbClr val="EF4444"/>
          </a:solidFill>
          <a:ln w="12700">
            <a:solidFill>
              <a:srgbClr val="EF4444">
                <a:alpha val="0"/>
              </a:srgbClr>
            </a:solidFill>
            <a:prstDash val="solid"/>
          </a:ln>
        </p:spPr>
      </p:sp>
      <p:sp>
        <p:nvSpPr>
          <p:cNvPr id="27" name="Shape 24"/>
          <p:cNvSpPr/>
          <p:nvPr/>
        </p:nvSpPr>
        <p:spPr>
          <a:xfrm>
            <a:off x="809244" y="6290158"/>
            <a:ext cx="466344" cy="286207"/>
          </a:xfrm>
          <a:prstGeom prst="roundRect">
            <a:avLst>
              <a:gd name="adj" fmla="val 42599"/>
            </a:avLst>
          </a:prstGeom>
          <a:solidFill>
            <a:srgbClr val="FEF2F2"/>
          </a:solidFill>
          <a:ln w="12700">
            <a:solidFill>
              <a:srgbClr val="FFFFFF">
                <a:alpha val="0"/>
              </a:srgbClr>
            </a:solidFill>
            <a:prstDash val="solid"/>
          </a:ln>
        </p:spPr>
      </p:sp>
      <p:sp>
        <p:nvSpPr>
          <p:cNvPr id="28" name="Text 25"/>
          <p:cNvSpPr txBox="1"/>
          <p:nvPr/>
        </p:nvSpPr>
        <p:spPr>
          <a:xfrm>
            <a:off x="809244" y="6290158"/>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IR-8</a:t>
            </a:r>
            <a:endParaRPr lang="en-US" sz="1000" dirty="0"/>
          </a:p>
        </p:txBody>
      </p:sp>
      <p:sp>
        <p:nvSpPr>
          <p:cNvPr id="29" name="Text 26"/>
          <p:cNvSpPr txBox="1"/>
          <p:nvPr/>
        </p:nvSpPr>
        <p:spPr>
          <a:xfrm>
            <a:off x="1367028" y="6305702"/>
            <a:ext cx="212049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Incident Response Plan</a:t>
            </a:r>
            <a:endParaRPr lang="en-US" sz="1300" dirty="0"/>
          </a:p>
        </p:txBody>
      </p:sp>
      <p:sp>
        <p:nvSpPr>
          <p:cNvPr id="30" name="Text 27"/>
          <p:cNvSpPr txBox="1"/>
          <p:nvPr/>
        </p:nvSpPr>
        <p:spPr>
          <a:xfrm>
            <a:off x="809244" y="6648602"/>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and update incident response plan that provides roadmap for implementing incident response capability. Test plan annually and update based on lessons learned.</a:t>
            </a:r>
            <a:endParaRPr lang="en-US" sz="1100" dirty="0"/>
          </a:p>
        </p:txBody>
      </p:sp>
      <p:sp>
        <p:nvSpPr>
          <p:cNvPr id="31" name="Shape 28"/>
          <p:cNvSpPr/>
          <p:nvPr/>
        </p:nvSpPr>
        <p:spPr>
          <a:xfrm>
            <a:off x="7353605" y="1333195"/>
            <a:ext cx="4267505" cy="5943600"/>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EF4444"/>
          </a:solidFill>
          <a:ln w="12700">
            <a:solidFill>
              <a:srgbClr val="EF444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FEE2E2"/>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43" b="-43"/>
          <a:stretch/>
        </p:blipFill>
        <p:spPr>
          <a:xfrm>
            <a:off x="7839151" y="2432304"/>
            <a:ext cx="133502" cy="152705"/>
          </a:xfrm>
          <a:prstGeom prst="rect">
            <a:avLst/>
          </a:prstGeom>
        </p:spPr>
      </p:pic>
      <p:sp>
        <p:nvSpPr>
          <p:cNvPr id="38" name="Text 33"/>
          <p:cNvSpPr txBox="1"/>
          <p:nvPr/>
        </p:nvSpPr>
        <p:spPr>
          <a:xfrm>
            <a:off x="8248802" y="2305202"/>
            <a:ext cx="154167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IR Plan &amp; Playbooks</a:t>
            </a:r>
            <a:endParaRPr lang="en-US" sz="1100" dirty="0"/>
          </a:p>
        </p:txBody>
      </p:sp>
      <p:sp>
        <p:nvSpPr>
          <p:cNvPr id="39" name="Text 34"/>
          <p:cNvSpPr txBox="1"/>
          <p:nvPr/>
        </p:nvSpPr>
        <p:spPr>
          <a:xfrm>
            <a:off x="8248802" y="2560320"/>
            <a:ext cx="333756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Scenario-specific procedures (e.g., ransomware)</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FEE2E2"/>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33" r="-33" t="0" b="0"/>
          <a:stretch/>
        </p:blipFill>
        <p:spPr>
          <a:xfrm>
            <a:off x="7819949" y="3240634"/>
            <a:ext cx="171907" cy="152705"/>
          </a:xfrm>
          <a:prstGeom prst="rect">
            <a:avLst/>
          </a:prstGeom>
        </p:spPr>
      </p:pic>
      <p:sp>
        <p:nvSpPr>
          <p:cNvPr id="43" name="Text 37"/>
          <p:cNvSpPr txBox="1"/>
          <p:nvPr/>
        </p:nvSpPr>
        <p:spPr>
          <a:xfrm>
            <a:off x="8248802" y="3112618"/>
            <a:ext cx="1950415"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Incident Tracking System</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JIRA/ServiceNow incident records</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FEE2E2"/>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43" b="-43"/>
          <a:stretch/>
        </p:blipFill>
        <p:spPr>
          <a:xfrm>
            <a:off x="7839151" y="4048049"/>
            <a:ext cx="133502" cy="152705"/>
          </a:xfrm>
          <a:prstGeom prst="rect">
            <a:avLst/>
          </a:prstGeom>
        </p:spPr>
      </p:pic>
      <p:sp>
        <p:nvSpPr>
          <p:cNvPr id="48" name="Text 41"/>
          <p:cNvSpPr txBox="1"/>
          <p:nvPr/>
        </p:nvSpPr>
        <p:spPr>
          <a:xfrm>
            <a:off x="8248802" y="3920033"/>
            <a:ext cx="1927555"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Tabletop Exercise Report</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Annual test results and after-action report</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FEE2E2"/>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53" name="Text 45"/>
          <p:cNvSpPr txBox="1"/>
          <p:nvPr/>
        </p:nvSpPr>
        <p:spPr>
          <a:xfrm>
            <a:off x="8248802" y="4728362"/>
            <a:ext cx="161025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Reporting Templates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US-CERT/CISA reporting forms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FEE2E2"/>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180" b="-180"/>
          <a:stretch/>
        </p:blipFill>
        <p:spPr>
          <a:xfrm>
            <a:off x="7810805" y="5663794"/>
            <a:ext cx="190195" cy="152705"/>
          </a:xfrm>
          <a:prstGeom prst="rect">
            <a:avLst/>
          </a:prstGeom>
        </p:spPr>
      </p:pic>
      <p:sp>
        <p:nvSpPr>
          <p:cNvPr id="58" name="Text 49"/>
          <p:cNvSpPr txBox="1"/>
          <p:nvPr/>
        </p:nvSpPr>
        <p:spPr>
          <a:xfrm>
            <a:off x="8248802" y="5535778"/>
            <a:ext cx="131490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Lessons Learned</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Post-incident analysis documents</a:t>
            </a:r>
            <a:endParaRPr lang="en-US" sz="900" dirty="0"/>
          </a:p>
        </p:txBody>
      </p:sp>
      <p:sp>
        <p:nvSpPr>
          <p:cNvPr id="60" name="Shape 51"/>
          <p:cNvSpPr/>
          <p:nvPr/>
        </p:nvSpPr>
        <p:spPr>
          <a:xfrm>
            <a:off x="0" y="7654442"/>
            <a:ext cx="12191695" cy="200254"/>
          </a:xfrm>
          <a:prstGeom prst="rect">
            <a:avLst/>
          </a:prstGeom>
          <a:solidFill>
            <a:srgbClr val="F1F5F9"/>
          </a:solidFill>
          <a:ln/>
        </p:spPr>
      </p:sp>
      <p:sp>
        <p:nvSpPr>
          <p:cNvPr id="61" name="Shape 52"/>
          <p:cNvSpPr/>
          <p:nvPr/>
        </p:nvSpPr>
        <p:spPr>
          <a:xfrm>
            <a:off x="0" y="7654442"/>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66358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663586"/>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53</a:t>
            </a:r>
            <a:endParaRPr lang="en-US" sz="900" dirty="0"/>
          </a:p>
        </p:txBody>
      </p:sp>
      <p:sp>
        <p:nvSpPr>
          <p:cNvPr id="64" name="Shape 55"/>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EF4444"/>
          </a:solidFill>
          <a:ln w="12700">
            <a:solidFill>
              <a:srgbClr val="FFFFFF">
                <a:alpha val="0"/>
              </a:srgbClr>
            </a:solidFill>
            <a:prstDash val="solid"/>
          </a:ln>
        </p:spPr>
      </p:sp>
      <p:sp>
        <p:nvSpPr>
          <p:cNvPr id="66" name="Shape 57"/>
          <p:cNvSpPr/>
          <p:nvPr/>
        </p:nvSpPr>
        <p:spPr>
          <a:xfrm>
            <a:off x="571500" y="190195"/>
            <a:ext cx="819302" cy="190195"/>
          </a:xfrm>
          <a:prstGeom prst="roundRect">
            <a:avLst>
              <a:gd name="adj" fmla="val 96154"/>
            </a:avLst>
          </a:prstGeom>
          <a:solidFill>
            <a:srgbClr val="1E40AF"/>
          </a:solidFill>
          <a:ln w="12700">
            <a:solidFill>
              <a:srgbClr val="FFFFFF">
                <a:alpha val="0"/>
              </a:srgbClr>
            </a:solidFill>
            <a:prstDash val="solid"/>
          </a:ln>
        </p:spPr>
      </p:sp>
      <p:sp>
        <p:nvSpPr>
          <p:cNvPr id="67" name="Text 58"/>
          <p:cNvSpPr txBox="1"/>
          <p:nvPr/>
        </p:nvSpPr>
        <p:spPr>
          <a:xfrm>
            <a:off x="571500" y="190195"/>
            <a:ext cx="89611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IR</a:t>
            </a:r>
            <a:endParaRPr lang="en-US" sz="900" dirty="0"/>
          </a:p>
        </p:txBody>
      </p:sp>
      <p:sp>
        <p:nvSpPr>
          <p:cNvPr id="68" name="Text 59"/>
          <p:cNvSpPr txBox="1"/>
          <p:nvPr/>
        </p:nvSpPr>
        <p:spPr>
          <a:xfrm>
            <a:off x="1500530" y="190195"/>
            <a:ext cx="1314907"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Incident Response</a:t>
            </a:r>
            <a:endParaRPr lang="en-US" sz="1000" dirty="0"/>
          </a:p>
        </p:txBody>
      </p:sp>
      <p:sp>
        <p:nvSpPr>
          <p:cNvPr id="69" name="Text 60"/>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448702"/>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Perform periodic and timely maintenance on organizational systems, providing effective controls on the tools, techniques, mechanisms, and personnel used to conduct system maintenance.</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3804818"/>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3862426"/>
            <a:ext cx="286207" cy="228600"/>
          </a:xfrm>
          <a:prstGeom prst="rect">
            <a:avLst/>
          </a:prstGeom>
        </p:spPr>
      </p:pic>
      <p:sp>
        <p:nvSpPr>
          <p:cNvPr id="13" name="Shape 8"/>
          <p:cNvSpPr/>
          <p:nvPr/>
        </p:nvSpPr>
        <p:spPr>
          <a:xfrm>
            <a:off x="571500" y="4453128"/>
            <a:ext cx="6858000" cy="3571646"/>
          </a:xfrm>
          <a:prstGeom prst="roundRect">
            <a:avLst>
              <a:gd name="adj" fmla="val 546"/>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4767682"/>
            <a:ext cx="133502"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Controlled Maintenance</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Scheduling, authorizing, and documenting all maintenance activities (MA-2), ensuring minimal disruption and authorized tools.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1507" r="-1507" t="0" b="0"/>
          <a:stretch/>
        </p:blipFill>
        <p:spPr>
          <a:xfrm>
            <a:off x="866851" y="5605272"/>
            <a:ext cx="171907"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Remote Maintenance</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Securing non-local maintenance sessions (MA-4) with strong authentication, encryption, and termination procedures.</a:t>
            </a:r>
            <a:endParaRPr lang="en-US" sz="1000" dirty="0"/>
          </a:p>
        </p:txBody>
      </p:sp>
      <p:sp>
        <p:nvSpPr>
          <p:cNvPr id="22" name="Shape 15"/>
          <p:cNvSpPr/>
          <p:nvPr/>
        </p:nvSpPr>
        <p:spPr>
          <a:xfrm>
            <a:off x="800100" y="6357823"/>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1507" r="-1507" t="0" b="0"/>
          <a:stretch/>
        </p:blipFill>
        <p:spPr>
          <a:xfrm>
            <a:off x="866851" y="6443777"/>
            <a:ext cx="171907" cy="133502"/>
          </a:xfrm>
          <a:prstGeom prst="rect">
            <a:avLst/>
          </a:prstGeom>
        </p:spPr>
      </p:pic>
      <p:sp>
        <p:nvSpPr>
          <p:cNvPr id="24" name="Text 16"/>
          <p:cNvSpPr txBox="1"/>
          <p:nvPr/>
        </p:nvSpPr>
        <p:spPr>
          <a:xfrm>
            <a:off x="1257300" y="63578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Personnel Authorization</a:t>
            </a:r>
            <a:endParaRPr lang="en-US" sz="1300" dirty="0"/>
          </a:p>
        </p:txBody>
      </p:sp>
      <p:sp>
        <p:nvSpPr>
          <p:cNvPr id="25" name="Text 17"/>
          <p:cNvSpPr txBox="1"/>
          <p:nvPr/>
        </p:nvSpPr>
        <p:spPr>
          <a:xfrm>
            <a:off x="1257300" y="66623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Verifying maintenance personnel authorization and escorting non-cleared personnel (MA-5) during maintenance activities.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3543300"/>
          </a:xfrm>
          <a:prstGeom prst="roundRect">
            <a:avLst>
              <a:gd name="adj" fmla="val 55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Unlogged Sessions:</a:t>
            </a:r>
            <a:pPr algn="l" indent="0" marL="0">
              <a:buNone/>
            </a:pPr>
            <a:r>
              <a:rPr lang="en-US" sz="1000" dirty="0">
                <a:solidFill>
                  <a:srgbClr val="7C2D12"/>
                </a:solidFill>
                <a:latin typeface="Roboto" pitchFamily="34" charset="0"/>
                <a:ea typeface="Roboto" pitchFamily="34" charset="-122"/>
                <a:cs typeface="Roboto" pitchFamily="34" charset="-120"/>
              </a:rPr>
              <a:t> Remote maintenance sessions occurring without audit trails or specific authorization.</a:t>
            </a:r>
            <a:endParaRPr lang="en-US" sz="1000" dirty="0"/>
          </a:p>
        </p:txBody>
      </p:sp>
      <p:pic>
        <p:nvPicPr>
          <p:cNvPr id="42" name="Image 9" descr="preencoded.png">    </p:cNvPr>
          <p:cNvPicPr>
            <a:picLocks noChangeAspect="1"/>
          </p:cNvPicPr>
          <p:nvPr/>
        </p:nvPicPr>
        <p:blipFill>
          <a:blip r:embed="rId10"/>
          <a:srcRect l="0" r="0" t="0" b="0"/>
          <a:stretch/>
        </p:blipFill>
        <p:spPr>
          <a:xfrm>
            <a:off x="8010144" y="4313225"/>
            <a:ext cx="133502" cy="133502"/>
          </a:xfrm>
          <a:prstGeom prst="rect">
            <a:avLst/>
          </a:prstGeom>
        </p:spPr>
      </p:pic>
      <p:sp>
        <p:nvSpPr>
          <p:cNvPr id="43" name="Text 31"/>
          <p:cNvSpPr txBox="1"/>
          <p:nvPr/>
        </p:nvSpPr>
        <p:spPr>
          <a:xfrm>
            <a:off x="8238744" y="4284878"/>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Tool Contamination:</a:t>
            </a:r>
            <a:pPr algn="l" indent="0" marL="0">
              <a:buNone/>
            </a:pPr>
            <a:r>
              <a:rPr lang="en-US" sz="1000" dirty="0">
                <a:solidFill>
                  <a:srgbClr val="7C2D12"/>
                </a:solidFill>
                <a:latin typeface="Roboto" pitchFamily="34" charset="0"/>
                <a:ea typeface="Roboto" pitchFamily="34" charset="-122"/>
                <a:cs typeface="Roboto" pitchFamily="34" charset="-120"/>
              </a:rPr>
              <a:t> Bringing in unsanitized diagnostic tools or media that introduce malware (MA-3).</a:t>
            </a:r>
            <a:endParaRPr lang="en-US" sz="1000" dirty="0"/>
          </a:p>
        </p:txBody>
      </p:sp>
      <p:pic>
        <p:nvPicPr>
          <p:cNvPr id="44" name="Image 10" descr="preencoded.png">    </p:cNvPr>
          <p:cNvPicPr>
            <a:picLocks noChangeAspect="1"/>
          </p:cNvPicPr>
          <p:nvPr/>
        </p:nvPicPr>
        <p:blipFill>
          <a:blip r:embed="rId11"/>
          <a:srcRect l="0" r="0" t="0" b="0"/>
          <a:stretch/>
        </p:blipFill>
        <p:spPr>
          <a:xfrm>
            <a:off x="8010144" y="5044745"/>
            <a:ext cx="133502" cy="133502"/>
          </a:xfrm>
          <a:prstGeom prst="rect">
            <a:avLst/>
          </a:prstGeom>
        </p:spPr>
      </p:pic>
      <p:sp>
        <p:nvSpPr>
          <p:cNvPr id="45" name="Text 32"/>
          <p:cNvSpPr txBox="1"/>
          <p:nvPr/>
        </p:nvSpPr>
        <p:spPr>
          <a:xfrm>
            <a:off x="8238744" y="50163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Lack of Supervision:</a:t>
            </a:r>
            <a:pPr algn="l" indent="0" marL="0">
              <a:buNone/>
            </a:pPr>
            <a:r>
              <a:rPr lang="en-US" sz="1000" dirty="0">
                <a:solidFill>
                  <a:srgbClr val="7C2D12"/>
                </a:solidFill>
                <a:latin typeface="Roboto" pitchFamily="34" charset="0"/>
                <a:ea typeface="Roboto" pitchFamily="34" charset="-122"/>
                <a:cs typeface="Roboto" pitchFamily="34" charset="-120"/>
              </a:rPr>
              <a:t> Allowing vendors unescorted physical or logical access to sensitive systems.</a:t>
            </a:r>
            <a:endParaRPr lang="en-US" sz="1000" dirty="0"/>
          </a:p>
        </p:txBody>
      </p:sp>
      <p:pic>
        <p:nvPicPr>
          <p:cNvPr id="46" name="Image 11" descr="preencoded.png">    </p:cNvPr>
          <p:cNvPicPr>
            <a:picLocks noChangeAspect="1"/>
          </p:cNvPicPr>
          <p:nvPr/>
        </p:nvPicPr>
        <p:blipFill>
          <a:blip r:embed="rId12"/>
          <a:srcRect l="0" r="0" t="0" b="0"/>
          <a:stretch/>
        </p:blipFill>
        <p:spPr>
          <a:xfrm>
            <a:off x="8010144" y="5570525"/>
            <a:ext cx="133502" cy="133502"/>
          </a:xfrm>
          <a:prstGeom prst="rect">
            <a:avLst/>
          </a:prstGeom>
        </p:spPr>
      </p:pic>
      <p:sp>
        <p:nvSpPr>
          <p:cNvPr id="47" name="Text 33"/>
          <p:cNvSpPr txBox="1"/>
          <p:nvPr/>
        </p:nvSpPr>
        <p:spPr>
          <a:xfrm>
            <a:off x="8238744" y="5542178"/>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Overdue Maintenance:</a:t>
            </a:r>
            <a:pPr algn="l" indent="0" marL="0">
              <a:buNone/>
            </a:pPr>
            <a:r>
              <a:rPr lang="en-US" sz="1000" dirty="0">
                <a:solidFill>
                  <a:srgbClr val="7C2D12"/>
                </a:solidFill>
                <a:latin typeface="Roboto" pitchFamily="34" charset="0"/>
                <a:ea typeface="Roboto" pitchFamily="34" charset="-122"/>
                <a:cs typeface="Roboto" pitchFamily="34" charset="-120"/>
              </a:rPr>
              <a:t> Delaying critical hardware/software maintenance leading to system failure or vulnerability.</a:t>
            </a:r>
            <a:endParaRPr lang="en-US" sz="1000" dirty="0"/>
          </a:p>
        </p:txBody>
      </p:sp>
      <p:sp>
        <p:nvSpPr>
          <p:cNvPr id="48" name="Shape 34"/>
          <p:cNvSpPr/>
          <p:nvPr/>
        </p:nvSpPr>
        <p:spPr>
          <a:xfrm>
            <a:off x="7810805" y="670255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90280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7207301"/>
            <a:ext cx="1190549"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7207301"/>
            <a:ext cx="12481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AC (Access Control)</a:t>
            </a:r>
            <a:endParaRPr lang="en-US" sz="900" dirty="0"/>
          </a:p>
        </p:txBody>
      </p:sp>
      <p:sp>
        <p:nvSpPr>
          <p:cNvPr id="52" name="Shape 38"/>
          <p:cNvSpPr/>
          <p:nvPr/>
        </p:nvSpPr>
        <p:spPr>
          <a:xfrm>
            <a:off x="9257386" y="7207301"/>
            <a:ext cx="761695"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257386" y="7207301"/>
            <a:ext cx="8193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IA (Identity)</a:t>
            </a:r>
            <a:endParaRPr lang="en-US" sz="900" dirty="0"/>
          </a:p>
        </p:txBody>
      </p:sp>
      <p:sp>
        <p:nvSpPr>
          <p:cNvPr id="54" name="Shape 40"/>
          <p:cNvSpPr/>
          <p:nvPr/>
        </p:nvSpPr>
        <p:spPr>
          <a:xfrm>
            <a:off x="10071202" y="7207301"/>
            <a:ext cx="685800"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10071202" y="7207301"/>
            <a:ext cx="7434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AU (Audit)</a:t>
            </a:r>
            <a:endParaRPr lang="en-US" sz="900" dirty="0"/>
          </a:p>
        </p:txBody>
      </p:sp>
      <p:sp>
        <p:nvSpPr>
          <p:cNvPr id="56" name="Shape 42"/>
          <p:cNvSpPr/>
          <p:nvPr/>
        </p:nvSpPr>
        <p:spPr>
          <a:xfrm>
            <a:off x="8010144" y="7512710"/>
            <a:ext cx="1314907"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7512710"/>
            <a:ext cx="137160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MP (Media Protection)</a:t>
            </a:r>
            <a:endParaRPr lang="en-US" sz="900" dirty="0"/>
          </a:p>
        </p:txBody>
      </p:sp>
      <p:sp>
        <p:nvSpPr>
          <p:cNvPr id="58" name="Shape 44"/>
          <p:cNvSpPr/>
          <p:nvPr/>
        </p:nvSpPr>
        <p:spPr>
          <a:xfrm>
            <a:off x="0" y="8397850"/>
            <a:ext cx="12191695" cy="200254"/>
          </a:xfrm>
          <a:prstGeom prst="rect">
            <a:avLst/>
          </a:prstGeom>
          <a:solidFill>
            <a:srgbClr val="F1F5F9"/>
          </a:solidFill>
          <a:ln/>
        </p:spPr>
      </p:sp>
      <p:sp>
        <p:nvSpPr>
          <p:cNvPr id="59" name="Shape 45"/>
          <p:cNvSpPr/>
          <p:nvPr/>
        </p:nvSpPr>
        <p:spPr>
          <a:xfrm>
            <a:off x="0" y="839785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840790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840790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54</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MA</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2499055"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Maintenance</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3B82F6"/>
          </a:solidFill>
          <a:ln w="12700">
            <a:solidFill>
              <a:srgbClr val="3B82F6">
                <a:alpha val="0"/>
              </a:srgbClr>
            </a:solidFill>
            <a:prstDash val="solid"/>
          </a:ln>
        </p:spPr>
      </p:sp>
      <p:sp>
        <p:nvSpPr>
          <p:cNvPr id="9" name="Shape 6"/>
          <p:cNvSpPr/>
          <p:nvPr/>
        </p:nvSpPr>
        <p:spPr>
          <a:xfrm>
            <a:off x="809244" y="1981505"/>
            <a:ext cx="552298"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609905"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MA-2</a:t>
            </a:r>
            <a:endParaRPr lang="en-US" sz="1000" dirty="0"/>
          </a:p>
        </p:txBody>
      </p:sp>
      <p:sp>
        <p:nvSpPr>
          <p:cNvPr id="11" name="Text 8"/>
          <p:cNvSpPr txBox="1"/>
          <p:nvPr/>
        </p:nvSpPr>
        <p:spPr>
          <a:xfrm>
            <a:off x="1451153" y="1996135"/>
            <a:ext cx="215432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Controlled Maintenance</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Schedule, perform, document, and review records of maintenance and repairs on system components. Approve and monitor all maintenance activities, whether local or remote.</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3B82F6"/>
          </a:solidFill>
          <a:ln w="12700">
            <a:solidFill>
              <a:srgbClr val="3B82F6">
                <a:alpha val="0"/>
              </a:srgbClr>
            </a:solidFill>
            <a:prstDash val="solid"/>
          </a:ln>
        </p:spPr>
      </p:sp>
      <p:sp>
        <p:nvSpPr>
          <p:cNvPr id="15" name="Shape 12"/>
          <p:cNvSpPr/>
          <p:nvPr/>
        </p:nvSpPr>
        <p:spPr>
          <a:xfrm>
            <a:off x="809244" y="3344875"/>
            <a:ext cx="552298"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344875"/>
            <a:ext cx="609905"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MA-3</a:t>
            </a:r>
            <a:endParaRPr lang="en-US" sz="1000" dirty="0"/>
          </a:p>
        </p:txBody>
      </p:sp>
      <p:sp>
        <p:nvSpPr>
          <p:cNvPr id="17" name="Text 14"/>
          <p:cNvSpPr txBox="1"/>
          <p:nvPr/>
        </p:nvSpPr>
        <p:spPr>
          <a:xfrm>
            <a:off x="1451153" y="3360420"/>
            <a:ext cx="170078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Maintenance Tools</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Approve, control, and monitor maintenance tools. Inspect media containing diagnostic and test programs for malicious code before use.</a:t>
            </a:r>
            <a:endParaRPr lang="en-US" sz="1100" dirty="0"/>
          </a:p>
        </p:txBody>
      </p:sp>
      <p:sp>
        <p:nvSpPr>
          <p:cNvPr id="19" name="Shape 16"/>
          <p:cNvSpPr/>
          <p:nvPr/>
        </p:nvSpPr>
        <p:spPr>
          <a:xfrm>
            <a:off x="571500" y="4518965"/>
            <a:ext cx="6400800" cy="1181405"/>
          </a:xfrm>
          <a:prstGeom prst="roundRect">
            <a:avLst>
              <a:gd name="adj" fmla="val 4994"/>
            </a:avLst>
          </a:prstGeom>
          <a:solidFill>
            <a:srgbClr val="FFFFFF"/>
          </a:solidFill>
          <a:ln/>
        </p:spPr>
      </p:sp>
      <p:sp>
        <p:nvSpPr>
          <p:cNvPr id="20" name="Shape 17"/>
          <p:cNvSpPr/>
          <p:nvPr/>
        </p:nvSpPr>
        <p:spPr>
          <a:xfrm>
            <a:off x="571500" y="4518965"/>
            <a:ext cx="47549" cy="1181405"/>
          </a:xfrm>
          <a:prstGeom prst="roundRect">
            <a:avLst>
              <a:gd name="adj" fmla="val 124069"/>
            </a:avLst>
          </a:prstGeom>
          <a:solidFill>
            <a:srgbClr val="3B82F6"/>
          </a:solidFill>
          <a:ln w="12700">
            <a:solidFill>
              <a:srgbClr val="3B82F6">
                <a:alpha val="0"/>
              </a:srgbClr>
            </a:solidFill>
            <a:prstDash val="solid"/>
          </a:ln>
        </p:spPr>
      </p:sp>
      <p:sp>
        <p:nvSpPr>
          <p:cNvPr id="21" name="Shape 18"/>
          <p:cNvSpPr/>
          <p:nvPr/>
        </p:nvSpPr>
        <p:spPr>
          <a:xfrm>
            <a:off x="809244" y="4709160"/>
            <a:ext cx="552298"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4709160"/>
            <a:ext cx="609905"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MA-4</a:t>
            </a:r>
            <a:endParaRPr lang="en-US" sz="1000" dirty="0"/>
          </a:p>
        </p:txBody>
      </p:sp>
      <p:sp>
        <p:nvSpPr>
          <p:cNvPr id="23" name="Text 20"/>
          <p:cNvSpPr txBox="1"/>
          <p:nvPr/>
        </p:nvSpPr>
        <p:spPr>
          <a:xfrm>
            <a:off x="1451153" y="4724705"/>
            <a:ext cx="201808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Nonlocal Maintenance</a:t>
            </a:r>
            <a:endParaRPr lang="en-US" sz="1300" dirty="0"/>
          </a:p>
        </p:txBody>
      </p:sp>
      <p:sp>
        <p:nvSpPr>
          <p:cNvPr id="24" name="Text 21"/>
          <p:cNvSpPr txBox="1"/>
          <p:nvPr/>
        </p:nvSpPr>
        <p:spPr>
          <a:xfrm>
            <a:off x="809244" y="506760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Authorize, monitor, and control nonlocal maintenance and diagnostic activities. Allow use of nonlocal maintenance and diagnostic tools only as consistent with organizational policy.</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2" name="Text 27"/>
          <p:cNvSpPr txBox="1"/>
          <p:nvPr/>
        </p:nvSpPr>
        <p:spPr>
          <a:xfrm>
            <a:off x="8248802" y="2305202"/>
            <a:ext cx="151973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Maintenance Policy</a:t>
            </a:r>
            <a:endParaRPr lang="en-US" sz="1100" dirty="0"/>
          </a:p>
        </p:txBody>
      </p:sp>
      <p:sp>
        <p:nvSpPr>
          <p:cNvPr id="33" name="Text 28"/>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Guidelines for local/remote maintenance</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100" b="-100"/>
          <a:stretch/>
        </p:blipFill>
        <p:spPr>
          <a:xfrm>
            <a:off x="7848295" y="3240634"/>
            <a:ext cx="114300" cy="152705"/>
          </a:xfrm>
          <a:prstGeom prst="rect">
            <a:avLst/>
          </a:prstGeom>
        </p:spPr>
      </p:pic>
      <p:sp>
        <p:nvSpPr>
          <p:cNvPr id="37" name="Text 31"/>
          <p:cNvSpPr txBox="1"/>
          <p:nvPr/>
        </p:nvSpPr>
        <p:spPr>
          <a:xfrm>
            <a:off x="8248802" y="3112618"/>
            <a:ext cx="142829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Maintenance Logs</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Records of repairs, dates, and personnel</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2" name="Text 35"/>
          <p:cNvSpPr txBox="1"/>
          <p:nvPr/>
        </p:nvSpPr>
        <p:spPr>
          <a:xfrm>
            <a:off x="8248802" y="3920033"/>
            <a:ext cx="770839"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Approvals</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Signed authorizations for maintenance</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180" b="-180"/>
          <a:stretch/>
        </p:blipFill>
        <p:spPr>
          <a:xfrm>
            <a:off x="7810805" y="4855464"/>
            <a:ext cx="190195" cy="152705"/>
          </a:xfrm>
          <a:prstGeom prst="rect">
            <a:avLst/>
          </a:prstGeom>
        </p:spPr>
      </p:pic>
      <p:sp>
        <p:nvSpPr>
          <p:cNvPr id="47" name="Text 39"/>
          <p:cNvSpPr txBox="1"/>
          <p:nvPr/>
        </p:nvSpPr>
        <p:spPr>
          <a:xfrm>
            <a:off x="8248802" y="4728362"/>
            <a:ext cx="193852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Remote Session Records</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Logs of remote diagnostic sessions</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2" name="Text 43"/>
          <p:cNvSpPr txBox="1"/>
          <p:nvPr/>
        </p:nvSpPr>
        <p:spPr>
          <a:xfrm>
            <a:off x="8248802" y="5535778"/>
            <a:ext cx="110002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Tool Inventory</a:t>
            </a:r>
            <a:endParaRPr lang="en-US" sz="1100" dirty="0"/>
          </a:p>
        </p:txBody>
      </p:sp>
      <p:sp>
        <p:nvSpPr>
          <p:cNvPr id="53" name="Text 44"/>
          <p:cNvSpPr txBox="1"/>
          <p:nvPr/>
        </p:nvSpPr>
        <p:spPr>
          <a:xfrm>
            <a:off x="8248802" y="5790895"/>
            <a:ext cx="326898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List of approved maintenance software/hardware</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55</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86054" cy="190195"/>
          </a:xfrm>
          <a:prstGeom prst="roundRect">
            <a:avLst>
              <a:gd name="adj" fmla="val 96154"/>
            </a:avLst>
          </a:prstGeom>
          <a:solidFill>
            <a:srgbClr val="1E40AF"/>
          </a:solidFill>
          <a:ln w="12700">
            <a:solidFill>
              <a:srgbClr val="FFFFFF">
                <a:alpha val="0"/>
              </a:srgbClr>
            </a:solidFill>
            <a:prstDash val="solid"/>
          </a:ln>
        </p:spPr>
      </p:sp>
      <p:sp>
        <p:nvSpPr>
          <p:cNvPr id="61" name="Text 52"/>
          <p:cNvSpPr txBox="1"/>
          <p:nvPr/>
        </p:nvSpPr>
        <p:spPr>
          <a:xfrm>
            <a:off x="571500" y="190195"/>
            <a:ext cx="962863"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MA</a:t>
            </a:r>
            <a:endParaRPr lang="en-US" sz="900" dirty="0"/>
          </a:p>
        </p:txBody>
      </p:sp>
      <p:sp>
        <p:nvSpPr>
          <p:cNvPr id="62" name="Text 53"/>
          <p:cNvSpPr txBox="1"/>
          <p:nvPr/>
        </p:nvSpPr>
        <p:spPr>
          <a:xfrm>
            <a:off x="1571854" y="190195"/>
            <a:ext cx="911657"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Maintenance</a:t>
            </a:r>
            <a:endParaRPr lang="en-US" sz="1000" dirty="0"/>
          </a:p>
        </p:txBody>
      </p:sp>
      <p:sp>
        <p:nvSpPr>
          <p:cNvPr id="63" name="Text 54"/>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Secure information system media, both digital and non-digital, limiting access to authorized users and sanitizing or destroying media before disposal or release for reuse.</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3804818"/>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3862426"/>
            <a:ext cx="286207"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4767682"/>
            <a:ext cx="133502"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Media Storage &amp; Transport</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Protecting physical and digital media during storage (MP-4) and transport (MP-5) via encryption and physical controls.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837" r="-837" t="0" b="0"/>
          <a:stretch/>
        </p:blipFill>
        <p:spPr>
          <a:xfrm>
            <a:off x="875995" y="5605272"/>
            <a:ext cx="152705"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Media Sanitization</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Ensuring data is irretrievable before disposal or reuse (MP-6) using approved methods (e.g., NIST SP 800-88).</a:t>
            </a:r>
            <a:endParaRPr lang="en-US" sz="1000" dirty="0"/>
          </a:p>
        </p:txBody>
      </p:sp>
      <p:sp>
        <p:nvSpPr>
          <p:cNvPr id="22" name="Shape 15"/>
          <p:cNvSpPr/>
          <p:nvPr/>
        </p:nvSpPr>
        <p:spPr>
          <a:xfrm>
            <a:off x="800100" y="6357823"/>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443777"/>
            <a:ext cx="133502" cy="133502"/>
          </a:xfrm>
          <a:prstGeom prst="rect">
            <a:avLst/>
          </a:prstGeom>
        </p:spPr>
      </p:pic>
      <p:sp>
        <p:nvSpPr>
          <p:cNvPr id="24" name="Text 16"/>
          <p:cNvSpPr txBox="1"/>
          <p:nvPr/>
        </p:nvSpPr>
        <p:spPr>
          <a:xfrm>
            <a:off x="1257300" y="63578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Media Access &amp; Tracking</a:t>
            </a:r>
            <a:endParaRPr lang="en-US" sz="1300" dirty="0"/>
          </a:p>
        </p:txBody>
      </p:sp>
      <p:sp>
        <p:nvSpPr>
          <p:cNvPr id="25" name="Text 17"/>
          <p:cNvSpPr txBox="1"/>
          <p:nvPr/>
        </p:nvSpPr>
        <p:spPr>
          <a:xfrm>
            <a:off x="1257300" y="66623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Restricting access to media to authorized personnel (MP-2) and maintaining accountability for media assets.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Incomplete Sanitization:</a:t>
            </a:r>
            <a:pPr algn="l" indent="0" marL="0">
              <a:buNone/>
            </a:pPr>
            <a:r>
              <a:rPr lang="en-US" sz="1000" dirty="0">
                <a:solidFill>
                  <a:srgbClr val="7C2D12"/>
                </a:solidFill>
                <a:latin typeface="Roboto" pitchFamily="34" charset="0"/>
                <a:ea typeface="Roboto" pitchFamily="34" charset="-122"/>
                <a:cs typeface="Roboto" pitchFamily="34" charset="-120"/>
              </a:rPr>
              <a:t> Failing to verify sanitization success or maintain records.</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Unencrypted Transport:</a:t>
            </a:r>
            <a:pPr algn="l" indent="0" marL="0">
              <a:buNone/>
            </a:pPr>
            <a:r>
              <a:rPr lang="en-US" sz="1000" dirty="0">
                <a:solidFill>
                  <a:srgbClr val="7C2D12"/>
                </a:solidFill>
                <a:latin typeface="Roboto" pitchFamily="34" charset="0"/>
                <a:ea typeface="Roboto" pitchFamily="34" charset="-122"/>
                <a:cs typeface="Roboto" pitchFamily="34" charset="-120"/>
              </a:rPr>
              <a:t> Transporting sensitive media without cryptographic protection.</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Lack of Inventory:</a:t>
            </a:r>
            <a:pPr algn="l" indent="0" marL="0">
              <a:buNone/>
            </a:pPr>
            <a:r>
              <a:rPr lang="en-US" sz="1000" dirty="0">
                <a:solidFill>
                  <a:srgbClr val="7C2D12"/>
                </a:solidFill>
                <a:latin typeface="Roboto" pitchFamily="34" charset="0"/>
                <a:ea typeface="Roboto" pitchFamily="34" charset="-122"/>
                <a:cs typeface="Roboto" pitchFamily="34" charset="-120"/>
              </a:rPr>
              <a:t> Losing track of portable media devices (USB drives, backup tapes).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Improper Disposal:</a:t>
            </a:r>
            <a:pPr algn="l" indent="0" marL="0">
              <a:buNone/>
            </a:pPr>
            <a:r>
              <a:rPr lang="en-US" sz="1000" dirty="0">
                <a:solidFill>
                  <a:srgbClr val="7C2D12"/>
                </a:solidFill>
                <a:latin typeface="Roboto" pitchFamily="34" charset="0"/>
                <a:ea typeface="Roboto" pitchFamily="34" charset="-122"/>
                <a:cs typeface="Roboto" pitchFamily="34" charset="-120"/>
              </a:rPr>
              <a:t> Discarding media in regular trash without destruction.</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1057046"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114654"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CP (Contingency)</a:t>
            </a:r>
            <a:endParaRPr lang="en-US" sz="900" dirty="0"/>
          </a:p>
        </p:txBody>
      </p:sp>
      <p:sp>
        <p:nvSpPr>
          <p:cNvPr id="52" name="Shape 38"/>
          <p:cNvSpPr/>
          <p:nvPr/>
        </p:nvSpPr>
        <p:spPr>
          <a:xfrm>
            <a:off x="9118397" y="6590081"/>
            <a:ext cx="1266444"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118397" y="6590081"/>
            <a:ext cx="132405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SC (System &amp; Comm)</a:t>
            </a:r>
            <a:endParaRPr lang="en-US" sz="900" dirty="0"/>
          </a:p>
        </p:txBody>
      </p:sp>
      <p:sp>
        <p:nvSpPr>
          <p:cNvPr id="54" name="Shape 40"/>
          <p:cNvSpPr/>
          <p:nvPr/>
        </p:nvSpPr>
        <p:spPr>
          <a:xfrm>
            <a:off x="10434218" y="6590081"/>
            <a:ext cx="838505"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10434218" y="6590081"/>
            <a:ext cx="8961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PE (Physical)</a:t>
            </a:r>
            <a:endParaRPr lang="en-US" sz="900" dirty="0"/>
          </a:p>
        </p:txBody>
      </p:sp>
      <p:sp>
        <p:nvSpPr>
          <p:cNvPr id="56" name="Shape 42"/>
          <p:cNvSpPr/>
          <p:nvPr/>
        </p:nvSpPr>
        <p:spPr>
          <a:xfrm>
            <a:off x="8010144" y="6894576"/>
            <a:ext cx="1104595"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11622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MA (Maintenance)</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56</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MP</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359267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Media Protection</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D97706"/>
          </a:solidFill>
          <a:ln w="12700">
            <a:solidFill>
              <a:srgbClr val="D97706">
                <a:alpha val="0"/>
              </a:srgbClr>
            </a:solidFill>
            <a:prstDash val="solid"/>
          </a:ln>
        </p:spPr>
      </p:sp>
      <p:sp>
        <p:nvSpPr>
          <p:cNvPr id="9" name="Shape 6"/>
          <p:cNvSpPr/>
          <p:nvPr/>
        </p:nvSpPr>
        <p:spPr>
          <a:xfrm>
            <a:off x="809244" y="1981505"/>
            <a:ext cx="543154" cy="286207"/>
          </a:xfrm>
          <a:prstGeom prst="roundRect">
            <a:avLst>
              <a:gd name="adj" fmla="val 42599"/>
            </a:avLst>
          </a:prstGeom>
          <a:solidFill>
            <a:srgbClr val="FFFBEB"/>
          </a:solidFill>
          <a:ln w="12700">
            <a:solidFill>
              <a:srgbClr val="FFFFFF">
                <a:alpha val="0"/>
              </a:srgbClr>
            </a:solidFill>
            <a:prstDash val="solid"/>
          </a:ln>
        </p:spPr>
      </p:sp>
      <p:sp>
        <p:nvSpPr>
          <p:cNvPr id="10" name="Text 7"/>
          <p:cNvSpPr txBox="1"/>
          <p:nvPr/>
        </p:nvSpPr>
        <p:spPr>
          <a:xfrm>
            <a:off x="809244" y="1981505"/>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B45309"/>
                </a:solidFill>
                <a:latin typeface="Roboto" pitchFamily="34" charset="0"/>
                <a:ea typeface="Roboto" pitchFamily="34" charset="-122"/>
                <a:cs typeface="Roboto" pitchFamily="34" charset="-120"/>
              </a:rPr>
              <a:t>MP-4</a:t>
            </a:r>
            <a:endParaRPr lang="en-US" sz="1000" dirty="0"/>
          </a:p>
        </p:txBody>
      </p:sp>
      <p:sp>
        <p:nvSpPr>
          <p:cNvPr id="11" name="Text 8"/>
          <p:cNvSpPr txBox="1"/>
          <p:nvPr/>
        </p:nvSpPr>
        <p:spPr>
          <a:xfrm>
            <a:off x="1445666" y="1996135"/>
            <a:ext cx="130393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Media Storage</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Physically control and securely store media (digital and non-digital). Protect media until destroyed or sanitized. Use encryption for digital media at rest (MP-4(1)).</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D97706"/>
          </a:solidFill>
          <a:ln w="12700">
            <a:solidFill>
              <a:srgbClr val="D97706">
                <a:alpha val="0"/>
              </a:srgbClr>
            </a:solidFill>
            <a:prstDash val="solid"/>
          </a:ln>
        </p:spPr>
      </p:sp>
      <p:sp>
        <p:nvSpPr>
          <p:cNvPr id="15" name="Shape 12"/>
          <p:cNvSpPr/>
          <p:nvPr/>
        </p:nvSpPr>
        <p:spPr>
          <a:xfrm>
            <a:off x="809244" y="3344875"/>
            <a:ext cx="543154" cy="286207"/>
          </a:xfrm>
          <a:prstGeom prst="roundRect">
            <a:avLst>
              <a:gd name="adj" fmla="val 42599"/>
            </a:avLst>
          </a:prstGeom>
          <a:solidFill>
            <a:srgbClr val="FFFBEB"/>
          </a:solidFill>
          <a:ln w="12700">
            <a:solidFill>
              <a:srgbClr val="FFFFFF">
                <a:alpha val="0"/>
              </a:srgbClr>
            </a:solidFill>
            <a:prstDash val="solid"/>
          </a:ln>
        </p:spPr>
      </p:sp>
      <p:sp>
        <p:nvSpPr>
          <p:cNvPr id="16" name="Text 13"/>
          <p:cNvSpPr txBox="1"/>
          <p:nvPr/>
        </p:nvSpPr>
        <p:spPr>
          <a:xfrm>
            <a:off x="809244" y="3344875"/>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B45309"/>
                </a:solidFill>
                <a:latin typeface="Roboto" pitchFamily="34" charset="0"/>
                <a:ea typeface="Roboto" pitchFamily="34" charset="-122"/>
                <a:cs typeface="Roboto" pitchFamily="34" charset="-120"/>
              </a:rPr>
              <a:t>MP-5</a:t>
            </a:r>
            <a:endParaRPr lang="en-US" sz="1000" dirty="0"/>
          </a:p>
        </p:txBody>
      </p:sp>
      <p:sp>
        <p:nvSpPr>
          <p:cNvPr id="17" name="Text 14"/>
          <p:cNvSpPr txBox="1"/>
          <p:nvPr/>
        </p:nvSpPr>
        <p:spPr>
          <a:xfrm>
            <a:off x="1445666" y="3360420"/>
            <a:ext cx="148498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Media Transport</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Protect and control media during transport outside controlled areas. Maintain accountability for media during transport (e.g., restricted couriers, tracking logs).</a:t>
            </a:r>
            <a:endParaRPr lang="en-US" sz="1100" dirty="0"/>
          </a:p>
        </p:txBody>
      </p:sp>
      <p:sp>
        <p:nvSpPr>
          <p:cNvPr id="19" name="Shape 16"/>
          <p:cNvSpPr/>
          <p:nvPr/>
        </p:nvSpPr>
        <p:spPr>
          <a:xfrm>
            <a:off x="571500" y="4518965"/>
            <a:ext cx="6400800" cy="1390802"/>
          </a:xfrm>
          <a:prstGeom prst="roundRect">
            <a:avLst>
              <a:gd name="adj" fmla="val 3603"/>
            </a:avLst>
          </a:prstGeom>
          <a:solidFill>
            <a:srgbClr val="FFFFFF"/>
          </a:solidFill>
          <a:ln/>
        </p:spPr>
      </p:sp>
      <p:sp>
        <p:nvSpPr>
          <p:cNvPr id="20" name="Shape 17"/>
          <p:cNvSpPr/>
          <p:nvPr/>
        </p:nvSpPr>
        <p:spPr>
          <a:xfrm>
            <a:off x="571500" y="4518965"/>
            <a:ext cx="47549" cy="1390802"/>
          </a:xfrm>
          <a:prstGeom prst="roundRect">
            <a:avLst>
              <a:gd name="adj" fmla="val 105374"/>
            </a:avLst>
          </a:prstGeom>
          <a:solidFill>
            <a:srgbClr val="D97706"/>
          </a:solidFill>
          <a:ln w="12700">
            <a:solidFill>
              <a:srgbClr val="D97706">
                <a:alpha val="0"/>
              </a:srgbClr>
            </a:solidFill>
            <a:prstDash val="solid"/>
          </a:ln>
        </p:spPr>
      </p:sp>
      <p:sp>
        <p:nvSpPr>
          <p:cNvPr id="21" name="Shape 18"/>
          <p:cNvSpPr/>
          <p:nvPr/>
        </p:nvSpPr>
        <p:spPr>
          <a:xfrm>
            <a:off x="809244" y="4709160"/>
            <a:ext cx="543154" cy="286207"/>
          </a:xfrm>
          <a:prstGeom prst="roundRect">
            <a:avLst>
              <a:gd name="adj" fmla="val 42599"/>
            </a:avLst>
          </a:prstGeom>
          <a:solidFill>
            <a:srgbClr val="FFFBEB"/>
          </a:solidFill>
          <a:ln w="12700">
            <a:solidFill>
              <a:srgbClr val="FFFFFF">
                <a:alpha val="0"/>
              </a:srgbClr>
            </a:solidFill>
            <a:prstDash val="solid"/>
          </a:ln>
        </p:spPr>
      </p:sp>
      <p:sp>
        <p:nvSpPr>
          <p:cNvPr id="22" name="Text 19"/>
          <p:cNvSpPr txBox="1"/>
          <p:nvPr/>
        </p:nvSpPr>
        <p:spPr>
          <a:xfrm>
            <a:off x="809244" y="4709160"/>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B45309"/>
                </a:solidFill>
                <a:latin typeface="Roboto" pitchFamily="34" charset="0"/>
                <a:ea typeface="Roboto" pitchFamily="34" charset="-122"/>
                <a:cs typeface="Roboto" pitchFamily="34" charset="-120"/>
              </a:rPr>
              <a:t>MP-6</a:t>
            </a:r>
            <a:endParaRPr lang="en-US" sz="1000" dirty="0"/>
          </a:p>
        </p:txBody>
      </p:sp>
      <p:sp>
        <p:nvSpPr>
          <p:cNvPr id="23" name="Text 20"/>
          <p:cNvSpPr txBox="1"/>
          <p:nvPr/>
        </p:nvSpPr>
        <p:spPr>
          <a:xfrm>
            <a:off x="1445666" y="4724705"/>
            <a:ext cx="167792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Media Sanitization</a:t>
            </a:r>
            <a:endParaRPr lang="en-US" sz="1300" dirty="0"/>
          </a:p>
        </p:txBody>
      </p:sp>
      <p:sp>
        <p:nvSpPr>
          <p:cNvPr id="24" name="Text 21"/>
          <p:cNvSpPr txBox="1"/>
          <p:nvPr/>
        </p:nvSpPr>
        <p:spPr>
          <a:xfrm>
            <a:off x="809244" y="506760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Sanitize or destroy media containing information before disposal, release for reuse, or release to unauthorized individuals. Follow NIST SP 800-88 guidelines for sanitization methods (Clear, Purge, Destroy).</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FEF3C7"/>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2" name="Text 27"/>
          <p:cNvSpPr txBox="1"/>
          <p:nvPr/>
        </p:nvSpPr>
        <p:spPr>
          <a:xfrm>
            <a:off x="8248802" y="2305202"/>
            <a:ext cx="183703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Media Protection Policy</a:t>
            </a:r>
            <a:endParaRPr lang="en-US" sz="1100" dirty="0"/>
          </a:p>
        </p:txBody>
      </p:sp>
      <p:sp>
        <p:nvSpPr>
          <p:cNvPr id="33" name="Text 28"/>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Handling, marking, storage rules</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FEF3C7"/>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43" b="-43"/>
          <a:stretch/>
        </p:blipFill>
        <p:spPr>
          <a:xfrm>
            <a:off x="7839151" y="3240634"/>
            <a:ext cx="133502" cy="152705"/>
          </a:xfrm>
          <a:prstGeom prst="rect">
            <a:avLst/>
          </a:prstGeom>
        </p:spPr>
      </p:pic>
      <p:sp>
        <p:nvSpPr>
          <p:cNvPr id="37" name="Text 31"/>
          <p:cNvSpPr txBox="1"/>
          <p:nvPr/>
        </p:nvSpPr>
        <p:spPr>
          <a:xfrm>
            <a:off x="8248802" y="3112618"/>
            <a:ext cx="200710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Encryption Configurations</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BitLocker/FileVault/KMS settings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FEF3C7"/>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180" b="-180"/>
          <a:stretch/>
        </p:blipFill>
        <p:spPr>
          <a:xfrm>
            <a:off x="7810805" y="4048049"/>
            <a:ext cx="190195" cy="152705"/>
          </a:xfrm>
          <a:prstGeom prst="rect">
            <a:avLst/>
          </a:prstGeom>
        </p:spPr>
      </p:pic>
      <p:sp>
        <p:nvSpPr>
          <p:cNvPr id="42" name="Text 35"/>
          <p:cNvSpPr txBox="1"/>
          <p:nvPr/>
        </p:nvSpPr>
        <p:spPr>
          <a:xfrm>
            <a:off x="8248802" y="3920033"/>
            <a:ext cx="174559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Chain of Custody Logs</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Transport tracking records</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FEF3C7"/>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33" r="-33" t="0" b="0"/>
          <a:stretch/>
        </p:blipFill>
        <p:spPr>
          <a:xfrm>
            <a:off x="7819949" y="4855464"/>
            <a:ext cx="171907" cy="152705"/>
          </a:xfrm>
          <a:prstGeom prst="rect">
            <a:avLst/>
          </a:prstGeom>
        </p:spPr>
      </p:pic>
      <p:sp>
        <p:nvSpPr>
          <p:cNvPr id="47" name="Text 39"/>
          <p:cNvSpPr txBox="1"/>
          <p:nvPr/>
        </p:nvSpPr>
        <p:spPr>
          <a:xfrm>
            <a:off x="8248802" y="4728362"/>
            <a:ext cx="184800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Sanitization Certificates</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Proof of drive destruction/wipe</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FEF3C7"/>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43" b="-43"/>
          <a:stretch/>
        </p:blipFill>
        <p:spPr>
          <a:xfrm>
            <a:off x="7839151" y="5663794"/>
            <a:ext cx="133502" cy="152705"/>
          </a:xfrm>
          <a:prstGeom prst="rect">
            <a:avLst/>
          </a:prstGeom>
        </p:spPr>
      </p:pic>
      <p:sp>
        <p:nvSpPr>
          <p:cNvPr id="52" name="Text 43"/>
          <p:cNvSpPr txBox="1"/>
          <p:nvPr/>
        </p:nvSpPr>
        <p:spPr>
          <a:xfrm>
            <a:off x="8248802" y="5535778"/>
            <a:ext cx="142829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Disposal Inventory</a:t>
            </a:r>
            <a:endParaRPr lang="en-US" sz="1100" dirty="0"/>
          </a:p>
        </p:txBody>
      </p:sp>
      <p:sp>
        <p:nvSpPr>
          <p:cNvPr id="53" name="Text 44"/>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Log of disposed assets &amp; serials</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57</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86054" cy="190195"/>
          </a:xfrm>
          <a:prstGeom prst="roundRect">
            <a:avLst>
              <a:gd name="adj" fmla="val 96154"/>
            </a:avLst>
          </a:prstGeom>
          <a:solidFill>
            <a:srgbClr val="1E40AF"/>
          </a:solidFill>
          <a:ln w="12700">
            <a:solidFill>
              <a:srgbClr val="FFFFFF">
                <a:alpha val="0"/>
              </a:srgbClr>
            </a:solidFill>
            <a:prstDash val="solid"/>
          </a:ln>
        </p:spPr>
      </p:sp>
      <p:sp>
        <p:nvSpPr>
          <p:cNvPr id="61" name="Text 52"/>
          <p:cNvSpPr txBox="1"/>
          <p:nvPr/>
        </p:nvSpPr>
        <p:spPr>
          <a:xfrm>
            <a:off x="571500" y="190195"/>
            <a:ext cx="962863"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MP</a:t>
            </a:r>
            <a:endParaRPr lang="en-US" sz="900" dirty="0"/>
          </a:p>
        </p:txBody>
      </p:sp>
      <p:sp>
        <p:nvSpPr>
          <p:cNvPr id="62" name="Text 53"/>
          <p:cNvSpPr txBox="1"/>
          <p:nvPr/>
        </p:nvSpPr>
        <p:spPr>
          <a:xfrm>
            <a:off x="1567282" y="190195"/>
            <a:ext cx="122438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Media Protection</a:t>
            </a:r>
            <a:endParaRPr lang="en-US" sz="1000" dirty="0"/>
          </a:p>
        </p:txBody>
      </p:sp>
      <p:sp>
        <p:nvSpPr>
          <p:cNvPr id="63" name="Text 54"/>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Protect physical facilities and support infrastructure for information systems, managing risks from physical access, environmental hazards, and utility failures to ensure the security and availability of organizational assets.</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3804818"/>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3862426"/>
            <a:ext cx="286207"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512" r="-2512" t="0" b="0"/>
          <a:stretch/>
        </p:blipFill>
        <p:spPr>
          <a:xfrm>
            <a:off x="899770" y="4767682"/>
            <a:ext cx="105156"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Access Control &amp; Monitoring</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physical access authorizations (PE-2), enforcing visitor controls, and maintaining continuous monitoring (PE-3) via surveillance and logs.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5605272"/>
            <a:ext cx="133502" cy="133502"/>
          </a:xfrm>
          <a:prstGeom prst="rect">
            <a:avLst/>
          </a:prstGeom>
        </p:spPr>
      </p:pic>
      <p:sp>
        <p:nvSpPr>
          <p:cNvPr id="20" name="Text 13"/>
          <p:cNvSpPr txBox="1"/>
          <p:nvPr/>
        </p:nvSpPr>
        <p:spPr>
          <a:xfrm>
            <a:off x="1257300" y="551931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Environmental Controls</a:t>
            </a:r>
            <a:endParaRPr lang="en-US" sz="1300" dirty="0"/>
          </a:p>
        </p:txBody>
      </p:sp>
      <p:sp>
        <p:nvSpPr>
          <p:cNvPr id="21" name="Text 14"/>
          <p:cNvSpPr txBox="1"/>
          <p:nvPr/>
        </p:nvSpPr>
        <p:spPr>
          <a:xfrm>
            <a:off x="1257300" y="582472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Ensuring stability of support infrastructure including power (PE-11), lighting, fire protection (PE-13), and temperature/humidity controls (PE-14).</a:t>
            </a:r>
            <a:endParaRPr lang="en-US" sz="1000" dirty="0"/>
          </a:p>
        </p:txBody>
      </p:sp>
      <p:sp>
        <p:nvSpPr>
          <p:cNvPr id="22" name="Shape 15"/>
          <p:cNvSpPr/>
          <p:nvPr/>
        </p:nvSpPr>
        <p:spPr>
          <a:xfrm>
            <a:off x="800100" y="6357823"/>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2512" r="-2512" t="0" b="0"/>
          <a:stretch/>
        </p:blipFill>
        <p:spPr>
          <a:xfrm>
            <a:off x="899770" y="6443777"/>
            <a:ext cx="105156" cy="133502"/>
          </a:xfrm>
          <a:prstGeom prst="rect">
            <a:avLst/>
          </a:prstGeom>
        </p:spPr>
      </p:pic>
      <p:sp>
        <p:nvSpPr>
          <p:cNvPr id="24" name="Text 16"/>
          <p:cNvSpPr txBox="1"/>
          <p:nvPr/>
        </p:nvSpPr>
        <p:spPr>
          <a:xfrm>
            <a:off x="1257300" y="6357823"/>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Emergency &amp; Utility Protection</a:t>
            </a:r>
            <a:endParaRPr lang="en-US" sz="1300" dirty="0"/>
          </a:p>
        </p:txBody>
      </p:sp>
      <p:sp>
        <p:nvSpPr>
          <p:cNvPr id="25" name="Text 17"/>
          <p:cNvSpPr txBox="1"/>
          <p:nvPr/>
        </p:nvSpPr>
        <p:spPr>
          <a:xfrm>
            <a:off x="1257300" y="6662318"/>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Managing emergency power (PE-11), shutoff capabilities (PE-10), and protecting power/cabling infrastructure from damage or interception.</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Visitor Management:</a:t>
            </a:r>
            <a:pPr algn="l" indent="0" marL="0">
              <a:buNone/>
            </a:pPr>
            <a:r>
              <a:rPr lang="en-US" sz="1000" dirty="0">
                <a:solidFill>
                  <a:srgbClr val="7C2D12"/>
                </a:solidFill>
                <a:latin typeface="Roboto" pitchFamily="34" charset="0"/>
                <a:ea typeface="Roboto" pitchFamily="34" charset="-122"/>
                <a:cs typeface="Roboto" pitchFamily="34" charset="-120"/>
              </a:rPr>
              <a:t> Lax enforcement of visitor logs or escort requirements (PE-3).</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Cabling Security:</a:t>
            </a:r>
            <a:pPr algn="l" indent="0" marL="0">
              <a:buNone/>
            </a:pPr>
            <a:r>
              <a:rPr lang="en-US" sz="1000" dirty="0">
                <a:solidFill>
                  <a:srgbClr val="7C2D12"/>
                </a:solidFill>
                <a:latin typeface="Roboto" pitchFamily="34" charset="0"/>
                <a:ea typeface="Roboto" pitchFamily="34" charset="-122"/>
                <a:cs typeface="Roboto" pitchFamily="34" charset="-120"/>
              </a:rPr>
              <a:t> Exposed cabling in public areas lacking conduit protection.</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Emergency Systems:</a:t>
            </a:r>
            <a:pPr algn="l" indent="0" marL="0">
              <a:buNone/>
            </a:pPr>
            <a:r>
              <a:rPr lang="en-US" sz="1000" dirty="0">
                <a:solidFill>
                  <a:srgbClr val="7C2D12"/>
                </a:solidFill>
                <a:latin typeface="Roboto" pitchFamily="34" charset="0"/>
                <a:ea typeface="Roboto" pitchFamily="34" charset="-122"/>
                <a:cs typeface="Roboto" pitchFamily="34" charset="-120"/>
              </a:rPr>
              <a:t> Failure to regularly test emergency power or fire suppression.</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Access Reviews:</a:t>
            </a:r>
            <a:pPr algn="l" indent="0" marL="0">
              <a:buNone/>
            </a:pPr>
            <a:r>
              <a:rPr lang="en-US" sz="1000" dirty="0">
                <a:solidFill>
                  <a:srgbClr val="7C2D12"/>
                </a:solidFill>
                <a:latin typeface="Roboto" pitchFamily="34" charset="0"/>
                <a:ea typeface="Roboto" pitchFamily="34" charset="-122"/>
                <a:cs typeface="Roboto" pitchFamily="34" charset="-120"/>
              </a:rPr>
              <a:t> Infrequent review of physical access lists leading to unauthorized retention.</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1057046"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114654"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CP (Contingency)</a:t>
            </a:r>
            <a:endParaRPr lang="en-US" sz="900" dirty="0"/>
          </a:p>
        </p:txBody>
      </p:sp>
      <p:sp>
        <p:nvSpPr>
          <p:cNvPr id="52" name="Shape 38"/>
          <p:cNvSpPr/>
          <p:nvPr/>
        </p:nvSpPr>
        <p:spPr>
          <a:xfrm>
            <a:off x="9118397" y="6590081"/>
            <a:ext cx="752551"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118397" y="6590081"/>
            <a:ext cx="8101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MP (Media)</a:t>
            </a:r>
            <a:endParaRPr lang="en-US" sz="900" dirty="0"/>
          </a:p>
        </p:txBody>
      </p:sp>
      <p:sp>
        <p:nvSpPr>
          <p:cNvPr id="54" name="Shape 40"/>
          <p:cNvSpPr/>
          <p:nvPr/>
        </p:nvSpPr>
        <p:spPr>
          <a:xfrm>
            <a:off x="9926726" y="6590081"/>
            <a:ext cx="923544"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926726" y="6590081"/>
            <a:ext cx="98115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PS (Personnel)</a:t>
            </a:r>
            <a:endParaRPr lang="en-US" sz="900" dirty="0"/>
          </a:p>
        </p:txBody>
      </p:sp>
      <p:sp>
        <p:nvSpPr>
          <p:cNvPr id="56" name="Shape 42"/>
          <p:cNvSpPr/>
          <p:nvPr/>
        </p:nvSpPr>
        <p:spPr>
          <a:xfrm>
            <a:off x="8010144" y="6894576"/>
            <a:ext cx="790956"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848563"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AC (Access)</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58</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PE</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763158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Physical &amp; Environmental Protection</a:t>
            </a:r>
            <a:endParaRPr lang="en-US" sz="2700" dirty="0"/>
          </a:p>
        </p:txBody>
      </p:sp>
      <p:pic>
        <p:nvPicPr>
          <p:cNvPr id="68" name="Image 12" descr="preencoded.png">    </p:cNvPr>
          <p:cNvPicPr>
            <a:picLocks noChangeAspect="1"/>
          </p:cNvPicPr>
          <p:nvPr/>
        </p:nvPicPr>
        <p:blipFill>
          <a:blip r:embed="rId13">
            <a:alphaModFix amt="20000"/>
          </a:blip>
          <a:srcRect l="-347" r="-347" t="0" b="0"/>
          <a:stretch/>
        </p:blipFill>
        <p:spPr>
          <a:xfrm>
            <a:off x="10972800" y="178308"/>
            <a:ext cx="647395" cy="571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486754"/>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65F46"/>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10B981"/>
          </a:solidFill>
          <a:ln w="12700">
            <a:solidFill>
              <a:srgbClr val="10B981">
                <a:alpha val="0"/>
              </a:srgbClr>
            </a:solidFill>
            <a:prstDash val="solid"/>
          </a:ln>
        </p:spPr>
      </p:sp>
      <p:sp>
        <p:nvSpPr>
          <p:cNvPr id="9" name="Shape 6"/>
          <p:cNvSpPr/>
          <p:nvPr/>
        </p:nvSpPr>
        <p:spPr>
          <a:xfrm>
            <a:off x="809244" y="1981505"/>
            <a:ext cx="504749" cy="286207"/>
          </a:xfrm>
          <a:prstGeom prst="roundRect">
            <a:avLst>
              <a:gd name="adj" fmla="val 42599"/>
            </a:avLst>
          </a:prstGeom>
          <a:solidFill>
            <a:srgbClr val="ECFDF5"/>
          </a:solidFill>
          <a:ln w="12700">
            <a:solidFill>
              <a:srgbClr val="FFFFFF">
                <a:alpha val="0"/>
              </a:srgbClr>
            </a:solidFill>
            <a:prstDash val="solid"/>
          </a:ln>
        </p:spPr>
      </p:sp>
      <p:sp>
        <p:nvSpPr>
          <p:cNvPr id="10" name="Text 7"/>
          <p:cNvSpPr txBox="1"/>
          <p:nvPr/>
        </p:nvSpPr>
        <p:spPr>
          <a:xfrm>
            <a:off x="809244" y="1981505"/>
            <a:ext cx="562356"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47857"/>
                </a:solidFill>
                <a:latin typeface="Roboto" pitchFamily="34" charset="0"/>
                <a:ea typeface="Roboto" pitchFamily="34" charset="-122"/>
                <a:cs typeface="Roboto" pitchFamily="34" charset="-120"/>
              </a:rPr>
              <a:t>PE-2</a:t>
            </a:r>
            <a:endParaRPr lang="en-US" sz="1000" dirty="0"/>
          </a:p>
        </p:txBody>
      </p:sp>
      <p:sp>
        <p:nvSpPr>
          <p:cNvPr id="11" name="Text 8"/>
          <p:cNvSpPr txBox="1"/>
          <p:nvPr/>
        </p:nvSpPr>
        <p:spPr>
          <a:xfrm>
            <a:off x="1402690" y="1996135"/>
            <a:ext cx="283372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Physical Access Authorizations</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and maintain a list of individuals with authorized access to the facility where the system resides. Issue authorization credentials (e.g., badges).</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10B981"/>
          </a:solidFill>
          <a:ln w="12700">
            <a:solidFill>
              <a:srgbClr val="10B981">
                <a:alpha val="0"/>
              </a:srgbClr>
            </a:solidFill>
            <a:prstDash val="solid"/>
          </a:ln>
        </p:spPr>
      </p:sp>
      <p:sp>
        <p:nvSpPr>
          <p:cNvPr id="15" name="Shape 12"/>
          <p:cNvSpPr/>
          <p:nvPr/>
        </p:nvSpPr>
        <p:spPr>
          <a:xfrm>
            <a:off x="809244" y="3344875"/>
            <a:ext cx="504749" cy="286207"/>
          </a:xfrm>
          <a:prstGeom prst="roundRect">
            <a:avLst>
              <a:gd name="adj" fmla="val 42599"/>
            </a:avLst>
          </a:prstGeom>
          <a:solidFill>
            <a:srgbClr val="ECFDF5"/>
          </a:solidFill>
          <a:ln w="12700">
            <a:solidFill>
              <a:srgbClr val="FFFFFF">
                <a:alpha val="0"/>
              </a:srgbClr>
            </a:solidFill>
            <a:prstDash val="solid"/>
          </a:ln>
        </p:spPr>
      </p:sp>
      <p:sp>
        <p:nvSpPr>
          <p:cNvPr id="16" name="Text 13"/>
          <p:cNvSpPr txBox="1"/>
          <p:nvPr/>
        </p:nvSpPr>
        <p:spPr>
          <a:xfrm>
            <a:off x="809244" y="3344875"/>
            <a:ext cx="562356"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47857"/>
                </a:solidFill>
                <a:latin typeface="Roboto" pitchFamily="34" charset="0"/>
                <a:ea typeface="Roboto" pitchFamily="34" charset="-122"/>
                <a:cs typeface="Roboto" pitchFamily="34" charset="-120"/>
              </a:rPr>
              <a:t>PE-3</a:t>
            </a:r>
            <a:endParaRPr lang="en-US" sz="1000" dirty="0"/>
          </a:p>
        </p:txBody>
      </p:sp>
      <p:sp>
        <p:nvSpPr>
          <p:cNvPr id="17" name="Text 14"/>
          <p:cNvSpPr txBox="1"/>
          <p:nvPr/>
        </p:nvSpPr>
        <p:spPr>
          <a:xfrm>
            <a:off x="1402690" y="3360420"/>
            <a:ext cx="217627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Physical Access Control</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Enforce physical access authorizations at entry/exit points (e.g., guards, badge readers). Verify individual access authorizations before granting access.</a:t>
            </a:r>
            <a:endParaRPr lang="en-US" sz="1100" dirty="0"/>
          </a:p>
        </p:txBody>
      </p:sp>
      <p:sp>
        <p:nvSpPr>
          <p:cNvPr id="19" name="Shape 16"/>
          <p:cNvSpPr/>
          <p:nvPr/>
        </p:nvSpPr>
        <p:spPr>
          <a:xfrm>
            <a:off x="571500" y="4518965"/>
            <a:ext cx="6400800" cy="1181405"/>
          </a:xfrm>
          <a:prstGeom prst="roundRect">
            <a:avLst>
              <a:gd name="adj" fmla="val 4994"/>
            </a:avLst>
          </a:prstGeom>
          <a:solidFill>
            <a:srgbClr val="FFFFFF"/>
          </a:solidFill>
          <a:ln/>
        </p:spPr>
      </p:sp>
      <p:sp>
        <p:nvSpPr>
          <p:cNvPr id="20" name="Shape 17"/>
          <p:cNvSpPr/>
          <p:nvPr/>
        </p:nvSpPr>
        <p:spPr>
          <a:xfrm>
            <a:off x="571500" y="4518965"/>
            <a:ext cx="47549" cy="1181405"/>
          </a:xfrm>
          <a:prstGeom prst="roundRect">
            <a:avLst>
              <a:gd name="adj" fmla="val 124069"/>
            </a:avLst>
          </a:prstGeom>
          <a:solidFill>
            <a:srgbClr val="10B981"/>
          </a:solidFill>
          <a:ln w="12700">
            <a:solidFill>
              <a:srgbClr val="10B981">
                <a:alpha val="0"/>
              </a:srgbClr>
            </a:solidFill>
            <a:prstDash val="solid"/>
          </a:ln>
        </p:spPr>
      </p:sp>
      <p:sp>
        <p:nvSpPr>
          <p:cNvPr id="21" name="Shape 18"/>
          <p:cNvSpPr/>
          <p:nvPr/>
        </p:nvSpPr>
        <p:spPr>
          <a:xfrm>
            <a:off x="809244" y="4709160"/>
            <a:ext cx="504749" cy="286207"/>
          </a:xfrm>
          <a:prstGeom prst="roundRect">
            <a:avLst>
              <a:gd name="adj" fmla="val 42599"/>
            </a:avLst>
          </a:prstGeom>
          <a:solidFill>
            <a:srgbClr val="ECFDF5"/>
          </a:solidFill>
          <a:ln w="12700">
            <a:solidFill>
              <a:srgbClr val="FFFFFF">
                <a:alpha val="0"/>
              </a:srgbClr>
            </a:solidFill>
            <a:prstDash val="solid"/>
          </a:ln>
        </p:spPr>
      </p:sp>
      <p:sp>
        <p:nvSpPr>
          <p:cNvPr id="22" name="Text 19"/>
          <p:cNvSpPr txBox="1"/>
          <p:nvPr/>
        </p:nvSpPr>
        <p:spPr>
          <a:xfrm>
            <a:off x="809244" y="4709160"/>
            <a:ext cx="562356"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47857"/>
                </a:solidFill>
                <a:latin typeface="Roboto" pitchFamily="34" charset="0"/>
                <a:ea typeface="Roboto" pitchFamily="34" charset="-122"/>
                <a:cs typeface="Roboto" pitchFamily="34" charset="-120"/>
              </a:rPr>
              <a:t>PE-6</a:t>
            </a:r>
            <a:endParaRPr lang="en-US" sz="1000" dirty="0"/>
          </a:p>
        </p:txBody>
      </p:sp>
      <p:sp>
        <p:nvSpPr>
          <p:cNvPr id="23" name="Text 20"/>
          <p:cNvSpPr txBox="1"/>
          <p:nvPr/>
        </p:nvSpPr>
        <p:spPr>
          <a:xfrm>
            <a:off x="1402690" y="4724705"/>
            <a:ext cx="2494483"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Monitoring Physical Access</a:t>
            </a:r>
            <a:endParaRPr lang="en-US" sz="1300" dirty="0"/>
          </a:p>
        </p:txBody>
      </p:sp>
      <p:sp>
        <p:nvSpPr>
          <p:cNvPr id="24" name="Text 21"/>
          <p:cNvSpPr txBox="1"/>
          <p:nvPr/>
        </p:nvSpPr>
        <p:spPr>
          <a:xfrm>
            <a:off x="809244" y="506760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Monitor physical access to the facility to detect and respond to physical security incidents. Review physical access logs periodically.</a:t>
            </a:r>
            <a:endParaRPr lang="en-US" sz="1100" dirty="0"/>
          </a:p>
        </p:txBody>
      </p:sp>
      <p:sp>
        <p:nvSpPr>
          <p:cNvPr id="25" name="Shape 22"/>
          <p:cNvSpPr/>
          <p:nvPr/>
        </p:nvSpPr>
        <p:spPr>
          <a:xfrm>
            <a:off x="571500" y="5882335"/>
            <a:ext cx="6400800" cy="1181405"/>
          </a:xfrm>
          <a:prstGeom prst="roundRect">
            <a:avLst>
              <a:gd name="adj" fmla="val 4994"/>
            </a:avLst>
          </a:prstGeom>
          <a:solidFill>
            <a:srgbClr val="FFFFFF"/>
          </a:solidFill>
          <a:ln/>
        </p:spPr>
      </p:sp>
      <p:sp>
        <p:nvSpPr>
          <p:cNvPr id="26" name="Shape 23"/>
          <p:cNvSpPr/>
          <p:nvPr/>
        </p:nvSpPr>
        <p:spPr>
          <a:xfrm>
            <a:off x="571500" y="5882335"/>
            <a:ext cx="47549" cy="1181405"/>
          </a:xfrm>
          <a:prstGeom prst="roundRect">
            <a:avLst>
              <a:gd name="adj" fmla="val 124069"/>
            </a:avLst>
          </a:prstGeom>
          <a:solidFill>
            <a:srgbClr val="10B981"/>
          </a:solidFill>
          <a:ln w="12700">
            <a:solidFill>
              <a:srgbClr val="10B981">
                <a:alpha val="0"/>
              </a:srgbClr>
            </a:solidFill>
            <a:prstDash val="solid"/>
          </a:ln>
        </p:spPr>
      </p:sp>
      <p:sp>
        <p:nvSpPr>
          <p:cNvPr id="27" name="Shape 24"/>
          <p:cNvSpPr/>
          <p:nvPr/>
        </p:nvSpPr>
        <p:spPr>
          <a:xfrm>
            <a:off x="809244" y="6073445"/>
            <a:ext cx="580644" cy="286207"/>
          </a:xfrm>
          <a:prstGeom prst="roundRect">
            <a:avLst>
              <a:gd name="adj" fmla="val 42599"/>
            </a:avLst>
          </a:prstGeom>
          <a:solidFill>
            <a:srgbClr val="ECFDF5"/>
          </a:solidFill>
          <a:ln w="12700">
            <a:solidFill>
              <a:srgbClr val="FFFFFF">
                <a:alpha val="0"/>
              </a:srgbClr>
            </a:solidFill>
            <a:prstDash val="solid"/>
          </a:ln>
        </p:spPr>
      </p:sp>
      <p:sp>
        <p:nvSpPr>
          <p:cNvPr id="28" name="Text 25"/>
          <p:cNvSpPr txBox="1"/>
          <p:nvPr/>
        </p:nvSpPr>
        <p:spPr>
          <a:xfrm>
            <a:off x="809244" y="6073445"/>
            <a:ext cx="6382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47857"/>
                </a:solidFill>
                <a:latin typeface="Roboto" pitchFamily="34" charset="0"/>
                <a:ea typeface="Roboto" pitchFamily="34" charset="-122"/>
                <a:cs typeface="Roboto" pitchFamily="34" charset="-120"/>
              </a:rPr>
              <a:t>PE-13</a:t>
            </a:r>
            <a:endParaRPr lang="en-US" sz="1000" dirty="0"/>
          </a:p>
        </p:txBody>
      </p:sp>
      <p:sp>
        <p:nvSpPr>
          <p:cNvPr id="29" name="Text 26"/>
          <p:cNvSpPr txBox="1"/>
          <p:nvPr/>
        </p:nvSpPr>
        <p:spPr>
          <a:xfrm>
            <a:off x="1482242" y="6088075"/>
            <a:ext cx="132679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Fire Protection</a:t>
            </a:r>
            <a:endParaRPr lang="en-US" sz="1300" dirty="0"/>
          </a:p>
        </p:txBody>
      </p:sp>
      <p:sp>
        <p:nvSpPr>
          <p:cNvPr id="30" name="Text 27"/>
          <p:cNvSpPr txBox="1"/>
          <p:nvPr/>
        </p:nvSpPr>
        <p:spPr>
          <a:xfrm>
            <a:off x="809244" y="643189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Employ and maintain fire suppression and detection devices/systems for the facility that are supported by an independent energy source.</a:t>
            </a:r>
            <a:endParaRPr lang="en-US" sz="1100" dirty="0"/>
          </a:p>
        </p:txBody>
      </p:sp>
      <p:sp>
        <p:nvSpPr>
          <p:cNvPr id="31" name="Shape 28"/>
          <p:cNvSpPr/>
          <p:nvPr/>
        </p:nvSpPr>
        <p:spPr>
          <a:xfrm>
            <a:off x="7353605" y="1333195"/>
            <a:ext cx="4267505" cy="5724144"/>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D1FAE5"/>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8" name="Text 33"/>
          <p:cNvSpPr txBox="1"/>
          <p:nvPr/>
        </p:nvSpPr>
        <p:spPr>
          <a:xfrm>
            <a:off x="8248802" y="2305202"/>
            <a:ext cx="183703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Physical Security Policy</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defining access zones and rules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D1FAE5"/>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33" r="-33" t="0" b="0"/>
          <a:stretch/>
        </p:blipFill>
        <p:spPr>
          <a:xfrm>
            <a:off x="7819949" y="3240634"/>
            <a:ext cx="171907" cy="152705"/>
          </a:xfrm>
          <a:prstGeom prst="rect">
            <a:avLst/>
          </a:prstGeom>
        </p:spPr>
      </p:pic>
      <p:sp>
        <p:nvSpPr>
          <p:cNvPr id="43" name="Text 37"/>
          <p:cNvSpPr txBox="1"/>
          <p:nvPr/>
        </p:nvSpPr>
        <p:spPr>
          <a:xfrm>
            <a:off x="8248802" y="3112618"/>
            <a:ext cx="89611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Access List</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Current authorized personnel roster</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D1FAE5"/>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100" b="-100"/>
          <a:stretch/>
        </p:blipFill>
        <p:spPr>
          <a:xfrm>
            <a:off x="7848295" y="4048049"/>
            <a:ext cx="114300" cy="152705"/>
          </a:xfrm>
          <a:prstGeom prst="rect">
            <a:avLst/>
          </a:prstGeom>
        </p:spPr>
      </p:pic>
      <p:sp>
        <p:nvSpPr>
          <p:cNvPr id="48" name="Text 41"/>
          <p:cNvSpPr txBox="1"/>
          <p:nvPr/>
        </p:nvSpPr>
        <p:spPr>
          <a:xfrm>
            <a:off x="8248802" y="3920033"/>
            <a:ext cx="929945"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Visitor Logs</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Sign-in/out records with escort info</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D1FAE5"/>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33" r="-33" t="0" b="0"/>
          <a:stretch/>
        </p:blipFill>
        <p:spPr>
          <a:xfrm>
            <a:off x="7819949" y="4855464"/>
            <a:ext cx="171907" cy="152705"/>
          </a:xfrm>
          <a:prstGeom prst="rect">
            <a:avLst/>
          </a:prstGeom>
        </p:spPr>
      </p:pic>
      <p:sp>
        <p:nvSpPr>
          <p:cNvPr id="53" name="Text 45"/>
          <p:cNvSpPr txBox="1"/>
          <p:nvPr/>
        </p:nvSpPr>
        <p:spPr>
          <a:xfrm>
            <a:off x="8248802" y="4728362"/>
            <a:ext cx="1442009"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CCTV/Camera Logs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Surveillance retention settings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D1FAE5"/>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8" name="Text 49"/>
          <p:cNvSpPr txBox="1"/>
          <p:nvPr/>
        </p:nvSpPr>
        <p:spPr>
          <a:xfrm>
            <a:off x="8248802" y="5535778"/>
            <a:ext cx="182514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Fire Inspection Records</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Annual fire marshal inspection reports</a:t>
            </a:r>
            <a:endParaRPr lang="en-US" sz="900" dirty="0"/>
          </a:p>
        </p:txBody>
      </p:sp>
      <p:sp>
        <p:nvSpPr>
          <p:cNvPr id="60" name="Shape 51"/>
          <p:cNvSpPr/>
          <p:nvPr/>
        </p:nvSpPr>
        <p:spPr>
          <a:xfrm>
            <a:off x="0" y="7436815"/>
            <a:ext cx="12191695" cy="200254"/>
          </a:xfrm>
          <a:prstGeom prst="rect">
            <a:avLst/>
          </a:prstGeom>
          <a:solidFill>
            <a:srgbClr val="F1F5F9"/>
          </a:solidFill>
          <a:ln/>
        </p:spPr>
      </p:sp>
      <p:sp>
        <p:nvSpPr>
          <p:cNvPr id="61" name="Shape 52"/>
          <p:cNvSpPr/>
          <p:nvPr/>
        </p:nvSpPr>
        <p:spPr>
          <a:xfrm>
            <a:off x="0" y="743681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44687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44687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59</a:t>
            </a:r>
            <a:endParaRPr lang="en-US" sz="900" dirty="0"/>
          </a:p>
        </p:txBody>
      </p:sp>
      <p:sp>
        <p:nvSpPr>
          <p:cNvPr id="64" name="Shape 55"/>
          <p:cNvSpPr/>
          <p:nvPr/>
        </p:nvSpPr>
        <p:spPr>
          <a:xfrm>
            <a:off x="0" y="0"/>
            <a:ext cx="12191695" cy="952805"/>
          </a:xfrm>
          <a:prstGeom prst="rect">
            <a:avLst/>
          </a:prstGeom>
          <a:solidFill>
            <a:srgbClr val="064E3B"/>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6" name="Shape 57"/>
          <p:cNvSpPr/>
          <p:nvPr/>
        </p:nvSpPr>
        <p:spPr>
          <a:xfrm>
            <a:off x="571500" y="190195"/>
            <a:ext cx="847649" cy="190195"/>
          </a:xfrm>
          <a:prstGeom prst="roundRect">
            <a:avLst>
              <a:gd name="adj" fmla="val 96154"/>
            </a:avLst>
          </a:prstGeom>
          <a:solidFill>
            <a:srgbClr val="065F46"/>
          </a:solidFill>
          <a:ln w="12700">
            <a:solidFill>
              <a:srgbClr val="FFFFFF">
                <a:alpha val="0"/>
              </a:srgbClr>
            </a:solidFill>
            <a:prstDash val="solid"/>
          </a:ln>
        </p:spPr>
      </p:sp>
      <p:sp>
        <p:nvSpPr>
          <p:cNvPr id="67" name="Text 58"/>
          <p:cNvSpPr txBox="1"/>
          <p:nvPr/>
        </p:nvSpPr>
        <p:spPr>
          <a:xfrm>
            <a:off x="571500" y="190195"/>
            <a:ext cx="924458"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A7F3D0"/>
                </a:solidFill>
                <a:latin typeface="Roboto" pitchFamily="34" charset="0"/>
                <a:ea typeface="Roboto" pitchFamily="34" charset="-122"/>
                <a:cs typeface="Roboto" pitchFamily="34" charset="-120"/>
              </a:rPr>
              <a:t>Family: PE</a:t>
            </a:r>
            <a:endParaRPr lang="en-US" sz="900" dirty="0"/>
          </a:p>
        </p:txBody>
      </p:sp>
      <p:sp>
        <p:nvSpPr>
          <p:cNvPr id="68" name="Text 59"/>
          <p:cNvSpPr txBox="1"/>
          <p:nvPr/>
        </p:nvSpPr>
        <p:spPr>
          <a:xfrm>
            <a:off x="1531620" y="190195"/>
            <a:ext cx="2585009" cy="191110"/>
          </a:xfrm>
          <a:prstGeom prst="rect">
            <a:avLst/>
          </a:prstGeom>
          <a:noFill/>
          <a:ln/>
        </p:spPr>
        <p:txBody>
          <a:bodyPr wrap="square" lIns="0" tIns="0" rIns="0" bIns="0" rtlCol="0" anchor="ctr"/>
          <a:lstStyle/>
          <a:p>
            <a:pPr algn="l" indent="0" marL="0">
              <a:buNone/>
            </a:pPr>
            <a:r>
              <a:rPr lang="en-US" sz="1000" dirty="0">
                <a:solidFill>
                  <a:srgbClr val="A7F3D0"/>
                </a:solidFill>
                <a:latin typeface="Roboto" pitchFamily="34" charset="0"/>
                <a:ea typeface="Roboto" pitchFamily="34" charset="-122"/>
                <a:cs typeface="Roboto" pitchFamily="34" charset="-120"/>
              </a:rPr>
              <a:t>Physical &amp; Environmental Protection</a:t>
            </a:r>
            <a:endParaRPr lang="en-US" sz="1000" dirty="0"/>
          </a:p>
        </p:txBody>
      </p:sp>
      <p:sp>
        <p:nvSpPr>
          <p:cNvPr id="69" name="Text 60"/>
          <p:cNvSpPr txBox="1"/>
          <p:nvPr/>
        </p:nvSpPr>
        <p:spPr>
          <a:xfrm>
            <a:off x="571500" y="418795"/>
            <a:ext cx="3718865"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44" r="-44" t="0" b="0"/>
          <a:stretch/>
        </p:blipFill>
        <p:spPr>
          <a:xfrm>
            <a:off x="11106302" y="243230"/>
            <a:ext cx="514807" cy="457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86207"/>
            <a:ext cx="152705" cy="152705"/>
          </a:xfrm>
          <a:prstGeom prst="rect">
            <a:avLst/>
          </a:prstGeom>
        </p:spPr>
      </p:pic>
      <p:sp>
        <p:nvSpPr>
          <p:cNvPr id="7" name="Text 4"/>
          <p:cNvSpPr txBox="1"/>
          <p:nvPr/>
        </p:nvSpPr>
        <p:spPr>
          <a:xfrm>
            <a:off x="800100" y="286207"/>
            <a:ext cx="186720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Practical Applications</a:t>
            </a:r>
            <a:endParaRPr lang="en-US" sz="900" dirty="0"/>
          </a:p>
        </p:txBody>
      </p:sp>
      <p:sp>
        <p:nvSpPr>
          <p:cNvPr id="8" name="Text 5"/>
          <p:cNvSpPr txBox="1"/>
          <p:nvPr/>
        </p:nvSpPr>
        <p:spPr>
          <a:xfrm>
            <a:off x="571500" y="476402"/>
            <a:ext cx="593079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Use Cases for Practitioners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2" r="-2" t="0" b="0"/>
          <a:stretch/>
        </p:blipFill>
        <p:spPr>
          <a:xfrm>
            <a:off x="0" y="1143000"/>
            <a:ext cx="12191695" cy="6206033"/>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676095"/>
            <a:ext cx="228600" cy="228600"/>
          </a:xfrm>
          <a:prstGeom prst="rect">
            <a:avLst/>
          </a:prstGeom>
        </p:spPr>
      </p:pic>
      <p:sp>
        <p:nvSpPr>
          <p:cNvPr id="13" name="Text 7"/>
          <p:cNvSpPr txBox="1"/>
          <p:nvPr/>
        </p:nvSpPr>
        <p:spPr>
          <a:xfrm>
            <a:off x="914400" y="1619402"/>
            <a:ext cx="2315261"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Design &amp; Migration</a:t>
            </a:r>
            <a:endParaRPr lang="en-US" sz="1800" dirty="0"/>
          </a:p>
        </p:txBody>
      </p:sp>
      <p:pic>
        <p:nvPicPr>
          <p:cNvPr id="14" name="Image 4" descr="preencoded.png">    </p:cNvPr>
          <p:cNvPicPr>
            <a:picLocks noChangeAspect="1"/>
          </p:cNvPicPr>
          <p:nvPr/>
        </p:nvPicPr>
        <p:blipFill>
          <a:blip r:embed="rId5"/>
          <a:srcRect l="-9" r="-9" t="0" b="0"/>
          <a:stretch/>
        </p:blipFill>
        <p:spPr>
          <a:xfrm>
            <a:off x="571500" y="2324405"/>
            <a:ext cx="5238598" cy="2045513"/>
          </a:xfrm>
          <a:prstGeom prst="rect">
            <a:avLst/>
          </a:prstGeom>
        </p:spPr>
      </p:pic>
      <p:sp>
        <p:nvSpPr>
          <p:cNvPr id="15" name="Shape 8"/>
          <p:cNvSpPr/>
          <p:nvPr/>
        </p:nvSpPr>
        <p:spPr>
          <a:xfrm>
            <a:off x="838505" y="2553005"/>
            <a:ext cx="457200" cy="457200"/>
          </a:xfrm>
          <a:prstGeom prst="ellipse">
            <a:avLst/>
          </a:prstGeom>
          <a:solidFill>
            <a:srgbClr val="DBEAFE"/>
          </a:solidFill>
          <a:ln w="12700">
            <a:solidFill>
              <a:srgbClr val="FFFFFF">
                <a:alpha val="0"/>
              </a:srgbClr>
            </a:solidFill>
            <a:prstDash val="solid"/>
          </a:ln>
        </p:spPr>
      </p:sp>
      <p:pic>
        <p:nvPicPr>
          <p:cNvPr id="16" name="Image 5" descr="preencoded.png">    </p:cNvPr>
          <p:cNvPicPr>
            <a:picLocks noChangeAspect="1"/>
          </p:cNvPicPr>
          <p:nvPr/>
        </p:nvPicPr>
        <p:blipFill>
          <a:blip r:embed="rId6"/>
          <a:srcRect l="-1282" r="-1282" t="0" b="0"/>
          <a:stretch/>
        </p:blipFill>
        <p:spPr>
          <a:xfrm>
            <a:off x="957377" y="2686507"/>
            <a:ext cx="219456" cy="190195"/>
          </a:xfrm>
          <a:prstGeom prst="rect">
            <a:avLst/>
          </a:prstGeom>
        </p:spPr>
      </p:pic>
      <p:sp>
        <p:nvSpPr>
          <p:cNvPr id="17" name="Text 9"/>
          <p:cNvSpPr txBox="1"/>
          <p:nvPr/>
        </p:nvSpPr>
        <p:spPr>
          <a:xfrm>
            <a:off x="838505" y="3161995"/>
            <a:ext cx="485820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Designing Control Architectures</a:t>
            </a:r>
            <a:endParaRPr lang="en-US" sz="1300" dirty="0"/>
          </a:p>
        </p:txBody>
      </p:sp>
      <p:sp>
        <p:nvSpPr>
          <p:cNvPr id="18" name="Text 10"/>
          <p:cNvSpPr txBox="1"/>
          <p:nvPr/>
        </p:nvSpPr>
        <p:spPr>
          <a:xfrm>
            <a:off x="838505" y="3490265"/>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For new systems, practitioners use 800-53 to architect security from the ground up, selecting appropriate baselines and tailoring controls to meet specific mission needs before a single line of code is written.</a:t>
            </a:r>
            <a:endParaRPr lang="en-US" sz="1100" dirty="0"/>
          </a:p>
        </p:txBody>
      </p:sp>
      <p:pic>
        <p:nvPicPr>
          <p:cNvPr id="19" name="Image 6" descr="preencoded.png">    </p:cNvPr>
          <p:cNvPicPr>
            <a:picLocks noChangeAspect="1"/>
          </p:cNvPicPr>
          <p:nvPr/>
        </p:nvPicPr>
        <p:blipFill>
          <a:blip r:embed="rId7"/>
          <a:srcRect l="-9" r="-9" t="0" b="0"/>
          <a:stretch/>
        </p:blipFill>
        <p:spPr>
          <a:xfrm>
            <a:off x="571500" y="4598518"/>
            <a:ext cx="5238598" cy="2045513"/>
          </a:xfrm>
          <a:prstGeom prst="rect">
            <a:avLst/>
          </a:prstGeom>
        </p:spPr>
      </p:pic>
      <p:pic>
        <p:nvPicPr>
          <p:cNvPr id="20" name="Image 7" descr="preencoded.png">    </p:cNvPr>
          <p:cNvPicPr>
            <a:picLocks noChangeAspect="1"/>
          </p:cNvPicPr>
          <p:nvPr/>
        </p:nvPicPr>
        <p:blipFill>
          <a:blip r:embed="rId8"/>
          <a:srcRect l="0" r="0" t="0" b="0"/>
          <a:stretch/>
        </p:blipFill>
        <p:spPr>
          <a:xfrm>
            <a:off x="947318" y="4960620"/>
            <a:ext cx="237744" cy="190195"/>
          </a:xfrm>
          <a:prstGeom prst="rect">
            <a:avLst/>
          </a:prstGeom>
        </p:spPr>
      </p:pic>
      <p:sp>
        <p:nvSpPr>
          <p:cNvPr id="21" name="Text 11"/>
          <p:cNvSpPr txBox="1"/>
          <p:nvPr/>
        </p:nvSpPr>
        <p:spPr>
          <a:xfrm>
            <a:off x="838505" y="5437022"/>
            <a:ext cx="485820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Cloud Migration Strategy</a:t>
            </a:r>
            <a:endParaRPr lang="en-US" sz="1300" dirty="0"/>
          </a:p>
        </p:txBody>
      </p:sp>
      <p:sp>
        <p:nvSpPr>
          <p:cNvPr id="22" name="Text 12"/>
          <p:cNvSpPr txBox="1"/>
          <p:nvPr/>
        </p:nvSpPr>
        <p:spPr>
          <a:xfrm>
            <a:off x="838505" y="5764378"/>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Navigating the shared responsibility model by mapping provider controls (inherited) versus customer responsibilities. Essential for deploying compliant workloads on AWS, Azure, or GCP.</a:t>
            </a:r>
            <a:endParaRPr lang="en-US" sz="1100" dirty="0"/>
          </a:p>
        </p:txBody>
      </p:sp>
      <p:sp>
        <p:nvSpPr>
          <p:cNvPr id="23" name="Shape 13"/>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4" name="Image 8" descr="preencoded.png">    </p:cNvPr>
          <p:cNvPicPr>
            <a:picLocks noChangeAspect="1"/>
          </p:cNvPicPr>
          <p:nvPr/>
        </p:nvPicPr>
        <p:blipFill>
          <a:blip r:embed="rId9"/>
          <a:srcRect l="0" r="0" t="0" b="0"/>
          <a:stretch/>
        </p:blipFill>
        <p:spPr>
          <a:xfrm>
            <a:off x="6381598" y="1676095"/>
            <a:ext cx="228600" cy="228600"/>
          </a:xfrm>
          <a:prstGeom prst="rect">
            <a:avLst/>
          </a:prstGeom>
        </p:spPr>
      </p:pic>
      <p:sp>
        <p:nvSpPr>
          <p:cNvPr id="25" name="Text 14"/>
          <p:cNvSpPr txBox="1"/>
          <p:nvPr/>
        </p:nvSpPr>
        <p:spPr>
          <a:xfrm>
            <a:off x="6724498" y="1619402"/>
            <a:ext cx="2334463"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Assessment &amp; Audit</a:t>
            </a:r>
            <a:endParaRPr lang="en-US" sz="1800" dirty="0"/>
          </a:p>
        </p:txBody>
      </p:sp>
      <p:pic>
        <p:nvPicPr>
          <p:cNvPr id="26" name="Image 9" descr="preencoded.png">    </p:cNvPr>
          <p:cNvPicPr>
            <a:picLocks noChangeAspect="1"/>
          </p:cNvPicPr>
          <p:nvPr/>
        </p:nvPicPr>
        <p:blipFill>
          <a:blip r:embed="rId10"/>
          <a:srcRect l="-9" r="-9" t="0" b="0"/>
          <a:stretch/>
        </p:blipFill>
        <p:spPr>
          <a:xfrm>
            <a:off x="6381598" y="2324405"/>
            <a:ext cx="5238598" cy="2045513"/>
          </a:xfrm>
          <a:prstGeom prst="rect">
            <a:avLst/>
          </a:prstGeom>
        </p:spPr>
      </p:pic>
      <p:pic>
        <p:nvPicPr>
          <p:cNvPr id="27" name="Image 10" descr="preencoded.png">    </p:cNvPr>
          <p:cNvPicPr>
            <a:picLocks noChangeAspect="1"/>
          </p:cNvPicPr>
          <p:nvPr/>
        </p:nvPicPr>
        <p:blipFill>
          <a:blip r:embed="rId11"/>
          <a:srcRect l="0" r="0" t="0" b="0"/>
          <a:stretch/>
        </p:blipFill>
        <p:spPr>
          <a:xfrm>
            <a:off x="6758330" y="2686507"/>
            <a:ext cx="237744" cy="190195"/>
          </a:xfrm>
          <a:prstGeom prst="rect">
            <a:avLst/>
          </a:prstGeom>
        </p:spPr>
      </p:pic>
      <p:sp>
        <p:nvSpPr>
          <p:cNvPr id="28" name="Text 15"/>
          <p:cNvSpPr txBox="1"/>
          <p:nvPr/>
        </p:nvSpPr>
        <p:spPr>
          <a:xfrm>
            <a:off x="6648602" y="3161995"/>
            <a:ext cx="485820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Automating Assessments</a:t>
            </a:r>
            <a:endParaRPr lang="en-US" sz="1300" dirty="0"/>
          </a:p>
        </p:txBody>
      </p:sp>
      <p:sp>
        <p:nvSpPr>
          <p:cNvPr id="29" name="Text 16"/>
          <p:cNvSpPr txBox="1"/>
          <p:nvPr/>
        </p:nvSpPr>
        <p:spPr>
          <a:xfrm>
            <a:off x="6648602" y="3490265"/>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Moving from manual spreadsheets to automated continuous monitoring. Implementing tools that map technical configurations (e.g., via OSCAL) directly to 800-53 control requirements for real-time compliance visibility.</a:t>
            </a:r>
            <a:endParaRPr lang="en-US" sz="1100" dirty="0"/>
          </a:p>
        </p:txBody>
      </p:sp>
      <p:pic>
        <p:nvPicPr>
          <p:cNvPr id="30" name="Image 11" descr="preencoded.png">    </p:cNvPr>
          <p:cNvPicPr>
            <a:picLocks noChangeAspect="1"/>
          </p:cNvPicPr>
          <p:nvPr/>
        </p:nvPicPr>
        <p:blipFill>
          <a:blip r:embed="rId12"/>
          <a:srcRect l="-9" r="-9" t="0" b="0"/>
          <a:stretch/>
        </p:blipFill>
        <p:spPr>
          <a:xfrm>
            <a:off x="6381598" y="4598518"/>
            <a:ext cx="5238598" cy="2045513"/>
          </a:xfrm>
          <a:prstGeom prst="rect">
            <a:avLst/>
          </a:prstGeom>
        </p:spPr>
      </p:pic>
      <p:pic>
        <p:nvPicPr>
          <p:cNvPr id="31" name="Image 12" descr="preencoded.png">    </p:cNvPr>
          <p:cNvPicPr>
            <a:picLocks noChangeAspect="1"/>
          </p:cNvPicPr>
          <p:nvPr/>
        </p:nvPicPr>
        <p:blipFill>
          <a:blip r:embed="rId13"/>
          <a:srcRect l="0" r="0" t="0" b="0"/>
          <a:stretch/>
        </p:blipFill>
        <p:spPr>
          <a:xfrm>
            <a:off x="6805879" y="4960620"/>
            <a:ext cx="142646" cy="190195"/>
          </a:xfrm>
          <a:prstGeom prst="rect">
            <a:avLst/>
          </a:prstGeom>
        </p:spPr>
      </p:pic>
      <p:sp>
        <p:nvSpPr>
          <p:cNvPr id="32" name="Text 17"/>
          <p:cNvSpPr txBox="1"/>
          <p:nvPr/>
        </p:nvSpPr>
        <p:spPr>
          <a:xfrm>
            <a:off x="6648602" y="5437022"/>
            <a:ext cx="485820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Audit Preparation (FedRAMP/FISMA)</a:t>
            </a:r>
            <a:endParaRPr lang="en-US" sz="1300" dirty="0"/>
          </a:p>
        </p:txBody>
      </p:sp>
      <p:sp>
        <p:nvSpPr>
          <p:cNvPr id="33" name="Text 18"/>
          <p:cNvSpPr txBox="1"/>
          <p:nvPr/>
        </p:nvSpPr>
        <p:spPr>
          <a:xfrm>
            <a:off x="6648602" y="5764378"/>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Systematically preparing evidence and artifacts for third-party assessors (3PAOs) or agency audits. Using the catalog to perform gap analysis and readiness assessments prior to formal authorization.</a:t>
            </a:r>
            <a:endParaRPr lang="en-US" sz="1100" dirty="0"/>
          </a:p>
        </p:txBody>
      </p:sp>
      <p:sp>
        <p:nvSpPr>
          <p:cNvPr id="34" name="Shape 19"/>
          <p:cNvSpPr/>
          <p:nvPr/>
        </p:nvSpPr>
        <p:spPr>
          <a:xfrm>
            <a:off x="0" y="7349033"/>
            <a:ext cx="12191695" cy="200254"/>
          </a:xfrm>
          <a:prstGeom prst="rect">
            <a:avLst/>
          </a:prstGeom>
          <a:solidFill>
            <a:srgbClr val="F1F5F9"/>
          </a:solidFill>
          <a:ln/>
        </p:spPr>
      </p:sp>
      <p:sp>
        <p:nvSpPr>
          <p:cNvPr id="35" name="Shape 20"/>
          <p:cNvSpPr/>
          <p:nvPr/>
        </p:nvSpPr>
        <p:spPr>
          <a:xfrm>
            <a:off x="0" y="7349033"/>
            <a:ext cx="12191695" cy="9144"/>
          </a:xfrm>
          <a:prstGeom prst="rect">
            <a:avLst/>
          </a:prstGeom>
          <a:solidFill>
            <a:srgbClr val="E2E8F0"/>
          </a:solidFill>
          <a:ln w="12700">
            <a:solidFill>
              <a:srgbClr val="E2E8F0">
                <a:alpha val="0"/>
              </a:srgbClr>
            </a:solidFill>
            <a:prstDash val="solid"/>
          </a:ln>
        </p:spPr>
      </p:sp>
      <p:sp>
        <p:nvSpPr>
          <p:cNvPr id="36" name="Text 21"/>
          <p:cNvSpPr txBox="1"/>
          <p:nvPr/>
        </p:nvSpPr>
        <p:spPr>
          <a:xfrm>
            <a:off x="571500" y="735909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37" name="Text 22"/>
          <p:cNvSpPr txBox="1"/>
          <p:nvPr/>
        </p:nvSpPr>
        <p:spPr>
          <a:xfrm>
            <a:off x="11246206" y="7359091"/>
            <a:ext cx="457200"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a:t>
            </a:r>
            <a:endParaRPr lang="en-US" sz="9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Establish the security and privacy plans that describe the controls in place or planned for information systems and organizations to ensure controls are selected, implemented, and managed effectively throughout the system development life cycle.</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4114800"/>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4172407"/>
            <a:ext cx="286207" cy="228600"/>
          </a:xfrm>
          <a:prstGeom prst="rect">
            <a:avLst/>
          </a:prstGeom>
        </p:spPr>
      </p:pic>
      <p:sp>
        <p:nvSpPr>
          <p:cNvPr id="13" name="Shape 8"/>
          <p:cNvSpPr/>
          <p:nvPr/>
        </p:nvSpPr>
        <p:spPr>
          <a:xfrm>
            <a:off x="571500" y="4762195"/>
            <a:ext cx="6858000" cy="2638044"/>
          </a:xfrm>
          <a:prstGeom prst="roundRect">
            <a:avLst>
              <a:gd name="adj" fmla="val 1001"/>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512" r="-2512" t="0" b="0"/>
          <a:stretch/>
        </p:blipFill>
        <p:spPr>
          <a:xfrm>
            <a:off x="899770" y="5076749"/>
            <a:ext cx="105156" cy="133502"/>
          </a:xfrm>
          <a:prstGeom prst="rect">
            <a:avLst/>
          </a:prstGeom>
        </p:spPr>
      </p:pic>
      <p:sp>
        <p:nvSpPr>
          <p:cNvPr id="16" name="Text 10"/>
          <p:cNvSpPr txBox="1"/>
          <p:nvPr/>
        </p:nvSpPr>
        <p:spPr>
          <a:xfrm>
            <a:off x="1257300" y="49907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System Security &amp; Privacy Plans</a:t>
            </a:r>
            <a:endParaRPr lang="en-US" sz="1300" dirty="0"/>
          </a:p>
        </p:txBody>
      </p:sp>
      <p:sp>
        <p:nvSpPr>
          <p:cNvPr id="17" name="Text 11"/>
          <p:cNvSpPr txBox="1"/>
          <p:nvPr/>
        </p:nvSpPr>
        <p:spPr>
          <a:xfrm>
            <a:off x="1257300" y="52962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Developing comprehensive SSPs (PL-2) that document control implementation, roles, and boundaries.</a:t>
            </a:r>
            <a:endParaRPr lang="en-US" sz="1000" dirty="0"/>
          </a:p>
        </p:txBody>
      </p:sp>
      <p:sp>
        <p:nvSpPr>
          <p:cNvPr id="18" name="Shape 12"/>
          <p:cNvSpPr/>
          <p:nvPr/>
        </p:nvSpPr>
        <p:spPr>
          <a:xfrm>
            <a:off x="800100" y="5829300"/>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5915254"/>
            <a:ext cx="133502" cy="133502"/>
          </a:xfrm>
          <a:prstGeom prst="rect">
            <a:avLst/>
          </a:prstGeom>
        </p:spPr>
      </p:pic>
      <p:sp>
        <p:nvSpPr>
          <p:cNvPr id="20" name="Text 13"/>
          <p:cNvSpPr txBox="1"/>
          <p:nvPr/>
        </p:nvSpPr>
        <p:spPr>
          <a:xfrm>
            <a:off x="1257300" y="5829300"/>
            <a:ext cx="57150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Rules of Behavior</a:t>
            </a:r>
            <a:endParaRPr lang="en-US" sz="1300" dirty="0"/>
          </a:p>
        </p:txBody>
      </p:sp>
      <p:sp>
        <p:nvSpPr>
          <p:cNvPr id="21" name="Text 14"/>
          <p:cNvSpPr txBox="1"/>
          <p:nvPr/>
        </p:nvSpPr>
        <p:spPr>
          <a:xfrm>
            <a:off x="1257300" y="6133795"/>
            <a:ext cx="6286500"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Establishing and enforcing acceptable use policies (PL-4) for system users and administrators.</a:t>
            </a:r>
            <a:endParaRPr lang="en-US" sz="1000" dirty="0"/>
          </a:p>
        </p:txBody>
      </p:sp>
      <p:sp>
        <p:nvSpPr>
          <p:cNvPr id="22" name="Shape 15"/>
          <p:cNvSpPr/>
          <p:nvPr/>
        </p:nvSpPr>
        <p:spPr>
          <a:xfrm>
            <a:off x="800100" y="6476695"/>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837" r="-837" t="0" b="0"/>
          <a:stretch/>
        </p:blipFill>
        <p:spPr>
          <a:xfrm>
            <a:off x="875995" y="6562649"/>
            <a:ext cx="152705" cy="133502"/>
          </a:xfrm>
          <a:prstGeom prst="rect">
            <a:avLst/>
          </a:prstGeom>
        </p:spPr>
      </p:pic>
      <p:sp>
        <p:nvSpPr>
          <p:cNvPr id="24" name="Text 16"/>
          <p:cNvSpPr txBox="1"/>
          <p:nvPr/>
        </p:nvSpPr>
        <p:spPr>
          <a:xfrm>
            <a:off x="1257300" y="64766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Security Architecture</a:t>
            </a:r>
            <a:endParaRPr lang="en-US" sz="1300" dirty="0"/>
          </a:p>
        </p:txBody>
      </p:sp>
      <p:sp>
        <p:nvSpPr>
          <p:cNvPr id="25" name="Text 17"/>
          <p:cNvSpPr txBox="1"/>
          <p:nvPr/>
        </p:nvSpPr>
        <p:spPr>
          <a:xfrm>
            <a:off x="1257300" y="67821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Defining and documenting the system security architecture (PL-8) to guide control selection and implementation.</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Static Plans:</a:t>
            </a:r>
            <a:pPr algn="l" indent="0" marL="0">
              <a:buNone/>
            </a:pPr>
            <a:r>
              <a:rPr lang="en-US" sz="1000" dirty="0">
                <a:solidFill>
                  <a:srgbClr val="7C2D12"/>
                </a:solidFill>
                <a:latin typeface="Roboto" pitchFamily="34" charset="0"/>
                <a:ea typeface="Roboto" pitchFamily="34" charset="-122"/>
                <a:cs typeface="Roboto" pitchFamily="34" charset="-120"/>
              </a:rPr>
              <a:t> Treating the SSP as a "one-and-done" document rather than a living artifact.</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Vague Boundaries:</a:t>
            </a:r>
            <a:pPr algn="l" indent="0" marL="0">
              <a:buNone/>
            </a:pPr>
            <a:r>
              <a:rPr lang="en-US" sz="1000" dirty="0">
                <a:solidFill>
                  <a:srgbClr val="7C2D12"/>
                </a:solidFill>
                <a:latin typeface="Roboto" pitchFamily="34" charset="0"/>
                <a:ea typeface="Roboto" pitchFamily="34" charset="-122"/>
                <a:cs typeface="Roboto" pitchFamily="34" charset="-120"/>
              </a:rPr>
              <a:t> Poorly defined authorization boundaries leading to scope creep or gaps.</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Missing Architecture:</a:t>
            </a:r>
            <a:pPr algn="l" indent="0" marL="0">
              <a:buNone/>
            </a:pPr>
            <a:r>
              <a:rPr lang="en-US" sz="1000" dirty="0">
                <a:solidFill>
                  <a:srgbClr val="7C2D12"/>
                </a:solidFill>
                <a:latin typeface="Roboto" pitchFamily="34" charset="0"/>
                <a:ea typeface="Roboto" pitchFamily="34" charset="-122"/>
                <a:cs typeface="Roboto" pitchFamily="34" charset="-120"/>
              </a:rPr>
              <a:t> Lack of architectural diagrams linking controls to system components.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Unenforced Rules:</a:t>
            </a:r>
            <a:pPr algn="l" indent="0" marL="0">
              <a:buNone/>
            </a:pPr>
            <a:r>
              <a:rPr lang="en-US" sz="1000" dirty="0">
                <a:solidFill>
                  <a:srgbClr val="7C2D12"/>
                </a:solidFill>
                <a:latin typeface="Roboto" pitchFamily="34" charset="0"/>
                <a:ea typeface="Roboto" pitchFamily="34" charset="-122"/>
                <a:cs typeface="Roboto" pitchFamily="34" charset="-120"/>
              </a:rPr>
              <a:t> Rules of Behavior that are signed but not technically enforced or monitored.</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1209751"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2673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PM (Program Mgmt)</a:t>
            </a:r>
            <a:endParaRPr lang="en-US" sz="900" dirty="0"/>
          </a:p>
        </p:txBody>
      </p:sp>
      <p:sp>
        <p:nvSpPr>
          <p:cNvPr id="52" name="Shape 38"/>
          <p:cNvSpPr/>
          <p:nvPr/>
        </p:nvSpPr>
        <p:spPr>
          <a:xfrm>
            <a:off x="9275674" y="6590081"/>
            <a:ext cx="1295705"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275674" y="6590081"/>
            <a:ext cx="13533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 Assessment)</a:t>
            </a:r>
            <a:endParaRPr lang="en-US" sz="900" dirty="0"/>
          </a:p>
        </p:txBody>
      </p:sp>
      <p:sp>
        <p:nvSpPr>
          <p:cNvPr id="54" name="Shape 40"/>
          <p:cNvSpPr/>
          <p:nvPr/>
        </p:nvSpPr>
        <p:spPr>
          <a:xfrm>
            <a:off x="8010144" y="6894576"/>
            <a:ext cx="1047902"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8010144" y="6894576"/>
            <a:ext cx="110551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CA (Assessment)</a:t>
            </a:r>
            <a:endParaRPr lang="en-US" sz="900" dirty="0"/>
          </a:p>
        </p:txBody>
      </p:sp>
      <p:sp>
        <p:nvSpPr>
          <p:cNvPr id="56" name="Shape 42"/>
          <p:cNvSpPr/>
          <p:nvPr/>
        </p:nvSpPr>
        <p:spPr>
          <a:xfrm>
            <a:off x="9115654" y="6894576"/>
            <a:ext cx="990295"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9115654" y="6894576"/>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60</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PL</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192389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Planning</a:t>
            </a:r>
            <a:endParaRPr lang="en-US" sz="2700" dirty="0"/>
          </a:p>
        </p:txBody>
      </p:sp>
      <p:pic>
        <p:nvPicPr>
          <p:cNvPr id="68" name="Image 12" descr="preencoded.png">    </p:cNvPr>
          <p:cNvPicPr>
            <a:picLocks noChangeAspect="1"/>
          </p:cNvPicPr>
          <p:nvPr/>
        </p:nvPicPr>
        <p:blipFill>
          <a:blip r:embed="rId13">
            <a:alphaModFix amt="20000"/>
          </a:blip>
          <a:srcRect l="-27" r="-27" t="0" b="0"/>
          <a:stretch/>
        </p:blipFill>
        <p:spPr>
          <a:xfrm>
            <a:off x="11192256" y="178308"/>
            <a:ext cx="428854" cy="5715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3B82F6"/>
          </a:solidFill>
          <a:ln w="12700">
            <a:solidFill>
              <a:srgbClr val="3B82F6">
                <a:alpha val="0"/>
              </a:srgbClr>
            </a:solidFill>
            <a:prstDash val="solid"/>
          </a:ln>
        </p:spPr>
      </p:sp>
      <p:sp>
        <p:nvSpPr>
          <p:cNvPr id="9" name="Shape 6"/>
          <p:cNvSpPr/>
          <p:nvPr/>
        </p:nvSpPr>
        <p:spPr>
          <a:xfrm>
            <a:off x="809244" y="1981505"/>
            <a:ext cx="495605"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81505"/>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PL-2</a:t>
            </a:r>
            <a:endParaRPr lang="en-US" sz="1000" dirty="0"/>
          </a:p>
        </p:txBody>
      </p:sp>
      <p:sp>
        <p:nvSpPr>
          <p:cNvPr id="11" name="Text 8"/>
          <p:cNvSpPr txBox="1"/>
          <p:nvPr/>
        </p:nvSpPr>
        <p:spPr>
          <a:xfrm>
            <a:off x="1399946" y="1996135"/>
            <a:ext cx="191566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System Security Plan</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document, and maintain a system security plan (SSP) that describes the security boundary, system environment, security requirements, and the controls in place or planned for meeting those requirements.</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3B82F6"/>
          </a:solidFill>
          <a:ln w="12700">
            <a:solidFill>
              <a:srgbClr val="3B82F6">
                <a:alpha val="0"/>
              </a:srgbClr>
            </a:solidFill>
            <a:prstDash val="solid"/>
          </a:ln>
        </p:spPr>
      </p:sp>
      <p:sp>
        <p:nvSpPr>
          <p:cNvPr id="15" name="Shape 12"/>
          <p:cNvSpPr/>
          <p:nvPr/>
        </p:nvSpPr>
        <p:spPr>
          <a:xfrm>
            <a:off x="809244" y="3562502"/>
            <a:ext cx="495605"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562502"/>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PL-4</a:t>
            </a:r>
            <a:endParaRPr lang="en-US" sz="1000" dirty="0"/>
          </a:p>
        </p:txBody>
      </p:sp>
      <p:sp>
        <p:nvSpPr>
          <p:cNvPr id="17" name="Text 14"/>
          <p:cNvSpPr txBox="1"/>
          <p:nvPr/>
        </p:nvSpPr>
        <p:spPr>
          <a:xfrm>
            <a:off x="1399946" y="3577133"/>
            <a:ext cx="158739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Rules of Behavior</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Establish and make readily available to individuals requiring access to the system, the rules that describe their responsibilities and expected behavior with regard to information and system usage.</a:t>
            </a:r>
            <a:endParaRPr lang="en-US" sz="1100" dirty="0"/>
          </a:p>
        </p:txBody>
      </p:sp>
      <p:sp>
        <p:nvSpPr>
          <p:cNvPr id="19" name="Shape 16"/>
          <p:cNvSpPr/>
          <p:nvPr/>
        </p:nvSpPr>
        <p:spPr>
          <a:xfrm>
            <a:off x="571500" y="4953305"/>
            <a:ext cx="6400800" cy="1390802"/>
          </a:xfrm>
          <a:prstGeom prst="roundRect">
            <a:avLst>
              <a:gd name="adj" fmla="val 3603"/>
            </a:avLst>
          </a:prstGeom>
          <a:solidFill>
            <a:srgbClr val="FFFFFF"/>
          </a:solidFill>
          <a:ln/>
        </p:spPr>
      </p:sp>
      <p:sp>
        <p:nvSpPr>
          <p:cNvPr id="20" name="Shape 17"/>
          <p:cNvSpPr/>
          <p:nvPr/>
        </p:nvSpPr>
        <p:spPr>
          <a:xfrm>
            <a:off x="571500" y="4953305"/>
            <a:ext cx="47549" cy="1390802"/>
          </a:xfrm>
          <a:prstGeom prst="roundRect">
            <a:avLst>
              <a:gd name="adj" fmla="val 105374"/>
            </a:avLst>
          </a:prstGeom>
          <a:solidFill>
            <a:srgbClr val="3B82F6"/>
          </a:solidFill>
          <a:ln w="12700">
            <a:solidFill>
              <a:srgbClr val="3B82F6">
                <a:alpha val="0"/>
              </a:srgbClr>
            </a:solidFill>
            <a:prstDash val="solid"/>
          </a:ln>
        </p:spPr>
      </p:sp>
      <p:sp>
        <p:nvSpPr>
          <p:cNvPr id="21" name="Shape 18"/>
          <p:cNvSpPr/>
          <p:nvPr/>
        </p:nvSpPr>
        <p:spPr>
          <a:xfrm>
            <a:off x="809244" y="5143500"/>
            <a:ext cx="495605"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5143500"/>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PL-8</a:t>
            </a:r>
            <a:endParaRPr lang="en-US" sz="1000" dirty="0"/>
          </a:p>
        </p:txBody>
      </p:sp>
      <p:sp>
        <p:nvSpPr>
          <p:cNvPr id="23" name="Text 20"/>
          <p:cNvSpPr txBox="1"/>
          <p:nvPr/>
        </p:nvSpPr>
        <p:spPr>
          <a:xfrm>
            <a:off x="1399946" y="5159045"/>
            <a:ext cx="190469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Security Architecture</a:t>
            </a:r>
            <a:endParaRPr lang="en-US" sz="1300" dirty="0"/>
          </a:p>
        </p:txBody>
      </p:sp>
      <p:sp>
        <p:nvSpPr>
          <p:cNvPr id="24" name="Text 21"/>
          <p:cNvSpPr txBox="1"/>
          <p:nvPr/>
        </p:nvSpPr>
        <p:spPr>
          <a:xfrm>
            <a:off x="809244" y="550194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 security architecture for the system that describes the overall philosophy, requirements, and approach to be taken with regard to protecting the confidentiality, integrity, and availability of information.</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DBEAFE"/>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33" r="-33" t="0" b="0"/>
          <a:stretch/>
        </p:blipFill>
        <p:spPr>
          <a:xfrm>
            <a:off x="7819949" y="2432304"/>
            <a:ext cx="171907" cy="152705"/>
          </a:xfrm>
          <a:prstGeom prst="rect">
            <a:avLst/>
          </a:prstGeom>
        </p:spPr>
      </p:pic>
      <p:sp>
        <p:nvSpPr>
          <p:cNvPr id="32" name="Text 27"/>
          <p:cNvSpPr txBox="1"/>
          <p:nvPr/>
        </p:nvSpPr>
        <p:spPr>
          <a:xfrm>
            <a:off x="8248802" y="2305202"/>
            <a:ext cx="212049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System Security Plan (SSP)</a:t>
            </a:r>
            <a:endParaRPr lang="en-US" sz="1100" dirty="0"/>
          </a:p>
        </p:txBody>
      </p:sp>
      <p:sp>
        <p:nvSpPr>
          <p:cNvPr id="33" name="Text 28"/>
          <p:cNvSpPr txBox="1"/>
          <p:nvPr/>
        </p:nvSpPr>
        <p:spPr>
          <a:xfrm>
            <a:off x="8248802" y="2560320"/>
            <a:ext cx="320040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Comprehensive document detailing all controls</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DBEAFE"/>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180" b="-180"/>
          <a:stretch/>
        </p:blipFill>
        <p:spPr>
          <a:xfrm>
            <a:off x="7810805" y="3240634"/>
            <a:ext cx="190195" cy="152705"/>
          </a:xfrm>
          <a:prstGeom prst="rect">
            <a:avLst/>
          </a:prstGeom>
        </p:spPr>
      </p:pic>
      <p:sp>
        <p:nvSpPr>
          <p:cNvPr id="37" name="Text 31"/>
          <p:cNvSpPr txBox="1"/>
          <p:nvPr/>
        </p:nvSpPr>
        <p:spPr>
          <a:xfrm>
            <a:off x="8248802" y="3112618"/>
            <a:ext cx="171084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RoB Acknowledgments</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Signed user agreements/logs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DBEAFE"/>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33" r="-33" t="0" b="0"/>
          <a:stretch/>
        </p:blipFill>
        <p:spPr>
          <a:xfrm>
            <a:off x="7819949" y="4048049"/>
            <a:ext cx="171907" cy="152705"/>
          </a:xfrm>
          <a:prstGeom prst="rect">
            <a:avLst/>
          </a:prstGeom>
        </p:spPr>
      </p:pic>
      <p:sp>
        <p:nvSpPr>
          <p:cNvPr id="42" name="Text 35"/>
          <p:cNvSpPr txBox="1"/>
          <p:nvPr/>
        </p:nvSpPr>
        <p:spPr>
          <a:xfrm>
            <a:off x="8248802" y="3920033"/>
            <a:ext cx="173461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Architecture Diagrams</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Network topology &amp; data flow diagrams</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DBEAFE"/>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43" b="-43"/>
          <a:stretch/>
        </p:blipFill>
        <p:spPr>
          <a:xfrm>
            <a:off x="7839151" y="4855464"/>
            <a:ext cx="133502" cy="152705"/>
          </a:xfrm>
          <a:prstGeom prst="rect">
            <a:avLst/>
          </a:prstGeom>
        </p:spPr>
      </p:pic>
      <p:sp>
        <p:nvSpPr>
          <p:cNvPr id="47" name="Text 39"/>
          <p:cNvSpPr txBox="1"/>
          <p:nvPr/>
        </p:nvSpPr>
        <p:spPr>
          <a:xfrm>
            <a:off x="8248802" y="4728362"/>
            <a:ext cx="162123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Plan Update Records</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Logs of annual SSP reviews/updates</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DBEAFE"/>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180" b="-180"/>
          <a:stretch/>
        </p:blipFill>
        <p:spPr>
          <a:xfrm>
            <a:off x="7810805" y="5663794"/>
            <a:ext cx="190195" cy="152705"/>
          </a:xfrm>
          <a:prstGeom prst="rect">
            <a:avLst/>
          </a:prstGeom>
        </p:spPr>
      </p:pic>
      <p:sp>
        <p:nvSpPr>
          <p:cNvPr id="52" name="Text 43"/>
          <p:cNvSpPr txBox="1"/>
          <p:nvPr/>
        </p:nvSpPr>
        <p:spPr>
          <a:xfrm>
            <a:off x="8248802" y="5535778"/>
            <a:ext cx="952805"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Privacy Plan</a:t>
            </a:r>
            <a:endParaRPr lang="en-US" sz="1100" dirty="0"/>
          </a:p>
        </p:txBody>
      </p:sp>
      <p:sp>
        <p:nvSpPr>
          <p:cNvPr id="53" name="Text 44"/>
          <p:cNvSpPr txBox="1"/>
          <p:nvPr/>
        </p:nvSpPr>
        <p:spPr>
          <a:xfrm>
            <a:off x="8248802" y="5790895"/>
            <a:ext cx="320040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Plan detailing privacy controls (if separate)</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61</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47649" cy="190195"/>
          </a:xfrm>
          <a:prstGeom prst="roundRect">
            <a:avLst>
              <a:gd name="adj" fmla="val 96154"/>
            </a:avLst>
          </a:prstGeom>
          <a:solidFill>
            <a:srgbClr val="1E40AF"/>
          </a:solidFill>
          <a:ln w="12700">
            <a:solidFill>
              <a:srgbClr val="FFFFFF">
                <a:alpha val="0"/>
              </a:srgbClr>
            </a:solidFill>
            <a:prstDash val="solid"/>
          </a:ln>
        </p:spPr>
      </p:sp>
      <p:sp>
        <p:nvSpPr>
          <p:cNvPr id="61" name="Text 52"/>
          <p:cNvSpPr txBox="1"/>
          <p:nvPr/>
        </p:nvSpPr>
        <p:spPr>
          <a:xfrm>
            <a:off x="571500" y="190195"/>
            <a:ext cx="924458"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PL</a:t>
            </a:r>
            <a:endParaRPr lang="en-US" sz="900" dirty="0"/>
          </a:p>
        </p:txBody>
      </p:sp>
      <p:sp>
        <p:nvSpPr>
          <p:cNvPr id="62" name="Text 53"/>
          <p:cNvSpPr txBox="1"/>
          <p:nvPr/>
        </p:nvSpPr>
        <p:spPr>
          <a:xfrm>
            <a:off x="1528877" y="190195"/>
            <a:ext cx="623621"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Planning</a:t>
            </a:r>
            <a:endParaRPr lang="en-US" sz="1000" dirty="0"/>
          </a:p>
        </p:txBody>
      </p:sp>
      <p:sp>
        <p:nvSpPr>
          <p:cNvPr id="63" name="Text 54"/>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277295" y="243230"/>
            <a:ext cx="342900" cy="4572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2868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Establish the organization-wide information security and privacy program foundation, providing strategic direction, resources, governance, and oversight for the effective implementation and management of security and privacy controls across all organizational systems.</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14400" y="4114800"/>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0" r="0" t="0" b="0"/>
          <a:stretch/>
        </p:blipFill>
        <p:spPr>
          <a:xfrm>
            <a:off x="571500" y="4172407"/>
            <a:ext cx="228600" cy="228600"/>
          </a:xfrm>
          <a:prstGeom prst="rect">
            <a:avLst/>
          </a:prstGeom>
        </p:spPr>
      </p:pic>
      <p:sp>
        <p:nvSpPr>
          <p:cNvPr id="13" name="Shape 8"/>
          <p:cNvSpPr/>
          <p:nvPr/>
        </p:nvSpPr>
        <p:spPr>
          <a:xfrm>
            <a:off x="571500" y="4762195"/>
            <a:ext cx="6858000" cy="3095244"/>
          </a:xfrm>
          <a:prstGeom prst="roundRect">
            <a:avLst>
              <a:gd name="adj" fmla="val 727"/>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5076749"/>
            <a:ext cx="133502" cy="133502"/>
          </a:xfrm>
          <a:prstGeom prst="rect">
            <a:avLst/>
          </a:prstGeom>
        </p:spPr>
      </p:pic>
      <p:sp>
        <p:nvSpPr>
          <p:cNvPr id="16" name="Text 10"/>
          <p:cNvSpPr txBox="1"/>
          <p:nvPr/>
        </p:nvSpPr>
        <p:spPr>
          <a:xfrm>
            <a:off x="1257300" y="49907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Governance &amp; Strategy</a:t>
            </a:r>
            <a:endParaRPr lang="en-US" sz="1300" dirty="0"/>
          </a:p>
        </p:txBody>
      </p:sp>
      <p:sp>
        <p:nvSpPr>
          <p:cNvPr id="17" name="Text 11"/>
          <p:cNvSpPr txBox="1"/>
          <p:nvPr/>
        </p:nvSpPr>
        <p:spPr>
          <a:xfrm>
            <a:off x="1257300" y="52962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Developing enterprise risk strategies (PM-9), defining critical infrastructure plans (PM-8), and establishing security/privacy program plans (PM-1).</a:t>
            </a:r>
            <a:endParaRPr lang="en-US" sz="1000" dirty="0"/>
          </a:p>
        </p:txBody>
      </p:sp>
      <p:sp>
        <p:nvSpPr>
          <p:cNvPr id="18" name="Shape 12"/>
          <p:cNvSpPr/>
          <p:nvPr/>
        </p:nvSpPr>
        <p:spPr>
          <a:xfrm>
            <a:off x="800100" y="5829300"/>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1507" r="-1507" t="0" b="0"/>
          <a:stretch/>
        </p:blipFill>
        <p:spPr>
          <a:xfrm>
            <a:off x="866851" y="5915254"/>
            <a:ext cx="171907" cy="133502"/>
          </a:xfrm>
          <a:prstGeom prst="rect">
            <a:avLst/>
          </a:prstGeom>
        </p:spPr>
      </p:pic>
      <p:sp>
        <p:nvSpPr>
          <p:cNvPr id="20" name="Text 13"/>
          <p:cNvSpPr txBox="1"/>
          <p:nvPr/>
        </p:nvSpPr>
        <p:spPr>
          <a:xfrm>
            <a:off x="1257300" y="5829300"/>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Resource &amp; Role Management</a:t>
            </a:r>
            <a:endParaRPr lang="en-US" sz="1300" dirty="0"/>
          </a:p>
        </p:txBody>
      </p:sp>
      <p:sp>
        <p:nvSpPr>
          <p:cNvPr id="21" name="Text 14"/>
          <p:cNvSpPr txBox="1"/>
          <p:nvPr/>
        </p:nvSpPr>
        <p:spPr>
          <a:xfrm>
            <a:off x="1257300" y="613379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Ensuring senior leadership accountability (PM-2), appointing qualified personnel (PM-13), and allocating sufficient resources (PM-3).</a:t>
            </a:r>
            <a:endParaRPr lang="en-US" sz="1000" dirty="0"/>
          </a:p>
        </p:txBody>
      </p:sp>
      <p:sp>
        <p:nvSpPr>
          <p:cNvPr id="22" name="Shape 15"/>
          <p:cNvSpPr/>
          <p:nvPr/>
        </p:nvSpPr>
        <p:spPr>
          <a:xfrm>
            <a:off x="800100" y="6667805"/>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837" r="-837" t="0" b="0"/>
          <a:stretch/>
        </p:blipFill>
        <p:spPr>
          <a:xfrm>
            <a:off x="875995" y="6752844"/>
            <a:ext cx="152705" cy="133502"/>
          </a:xfrm>
          <a:prstGeom prst="rect">
            <a:avLst/>
          </a:prstGeom>
        </p:spPr>
      </p:pic>
      <p:sp>
        <p:nvSpPr>
          <p:cNvPr id="24" name="Text 16"/>
          <p:cNvSpPr txBox="1"/>
          <p:nvPr/>
        </p:nvSpPr>
        <p:spPr>
          <a:xfrm>
            <a:off x="1257300" y="666780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Enterprise Architecture &amp; Data</a:t>
            </a:r>
            <a:endParaRPr lang="en-US" sz="1300" dirty="0"/>
          </a:p>
        </p:txBody>
      </p:sp>
      <p:sp>
        <p:nvSpPr>
          <p:cNvPr id="25" name="Text 17"/>
          <p:cNvSpPr txBox="1"/>
          <p:nvPr/>
        </p:nvSpPr>
        <p:spPr>
          <a:xfrm>
            <a:off x="1257300" y="6972300"/>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Integrating security into enterprise architecture (PM-7) and establishing data governance frameworks (PM-17).</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8288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3333902" cy="590702"/>
          </a:xfrm>
          <a:prstGeom prst="roundRect">
            <a:avLst>
              <a:gd name="adj" fmla="val 9987"/>
            </a:avLst>
          </a:prstGeom>
          <a:solidFill>
            <a:srgbClr val="EEF2FF"/>
          </a:solidFill>
          <a:ln w="12700">
            <a:solidFill>
              <a:srgbClr val="E0E7FF"/>
            </a:solidFill>
            <a:prstDash val="solid"/>
          </a:ln>
        </p:spPr>
      </p:sp>
      <p:sp>
        <p:nvSpPr>
          <p:cNvPr id="29" name="Text 20"/>
          <p:cNvSpPr txBox="1"/>
          <p:nvPr/>
        </p:nvSpPr>
        <p:spPr>
          <a:xfrm>
            <a:off x="8172907" y="2000707"/>
            <a:ext cx="1451153" cy="191110"/>
          </a:xfrm>
          <a:prstGeom prst="rect">
            <a:avLst/>
          </a:prstGeom>
          <a:noFill/>
          <a:ln/>
        </p:spPr>
        <p:txBody>
          <a:bodyPr wrap="square" lIns="0" tIns="0" rIns="0" bIns="0" rtlCol="0" anchor="ctr"/>
          <a:lstStyle/>
          <a:p>
            <a:pPr algn="l" indent="0" marL="0">
              <a:buNone/>
            </a:pPr>
            <a:r>
              <a:rPr lang="en-US" sz="1000" b="1" dirty="0">
                <a:solidFill>
                  <a:srgbClr val="4338CA"/>
                </a:solidFill>
                <a:latin typeface="Roboto" pitchFamily="34" charset="0"/>
                <a:ea typeface="Roboto" pitchFamily="34" charset="-122"/>
                <a:cs typeface="Roboto" pitchFamily="34" charset="-120"/>
              </a:rPr>
              <a:t>Organization-Level</a:t>
            </a:r>
            <a:endParaRPr lang="en-US" sz="1000" dirty="0"/>
          </a:p>
        </p:txBody>
      </p:sp>
      <p:sp>
        <p:nvSpPr>
          <p:cNvPr id="30" name="Text 21"/>
          <p:cNvSpPr txBox="1"/>
          <p:nvPr/>
        </p:nvSpPr>
        <p:spPr>
          <a:xfrm>
            <a:off x="8172907" y="2190902"/>
            <a:ext cx="1451153" cy="152705"/>
          </a:xfrm>
          <a:prstGeom prst="rect">
            <a:avLst/>
          </a:prstGeom>
          <a:noFill/>
          <a:ln/>
        </p:spPr>
        <p:txBody>
          <a:bodyPr wrap="square" lIns="0" tIns="0" rIns="0" bIns="0" rtlCol="0" anchor="ctr"/>
          <a:lstStyle/>
          <a:p>
            <a:pPr algn="l" indent="0" marL="0">
              <a:buNone/>
            </a:pPr>
            <a:r>
              <a:rPr lang="en-US" sz="900" dirty="0">
                <a:solidFill>
                  <a:srgbClr val="4F46E5"/>
                </a:solidFill>
                <a:latin typeface="Roboto" pitchFamily="34" charset="0"/>
                <a:ea typeface="Roboto" pitchFamily="34" charset="-122"/>
                <a:cs typeface="Roboto" pitchFamily="34" charset="-120"/>
              </a:rPr>
              <a:t>Applied Enterprise-Wide</a:t>
            </a:r>
            <a:endParaRPr lang="en-US" sz="900" dirty="0"/>
          </a:p>
        </p:txBody>
      </p:sp>
      <p:pic>
        <p:nvPicPr>
          <p:cNvPr id="31" name="Image 7" descr="preencoded.png">    </p:cNvPr>
          <p:cNvPicPr>
            <a:picLocks noChangeAspect="1"/>
          </p:cNvPicPr>
          <p:nvPr/>
        </p:nvPicPr>
        <p:blipFill>
          <a:blip r:embed="rId8"/>
          <a:srcRect l="-1773" r="-1773" t="0" b="0"/>
          <a:stretch/>
        </p:blipFill>
        <p:spPr>
          <a:xfrm>
            <a:off x="11125505" y="2078431"/>
            <a:ext cx="133502" cy="171907"/>
          </a:xfrm>
          <a:prstGeom prst="rect">
            <a:avLst/>
          </a:prstGeom>
        </p:spPr>
      </p:pic>
      <p:sp>
        <p:nvSpPr>
          <p:cNvPr id="32" name="Text 22"/>
          <p:cNvSpPr txBox="1"/>
          <p:nvPr/>
        </p:nvSpPr>
        <p:spPr>
          <a:xfrm>
            <a:off x="8048549" y="2619756"/>
            <a:ext cx="3410712" cy="305410"/>
          </a:xfrm>
          <a:prstGeom prst="rect">
            <a:avLst/>
          </a:prstGeom>
          <a:noFill/>
          <a:ln/>
        </p:spPr>
        <p:txBody>
          <a:bodyPr wrap="square" lIns="0" tIns="0" rIns="0" bIns="0" rtlCol="0" anchor="t"/>
          <a:lstStyle/>
          <a:p>
            <a:pPr algn="l" indent="0" marL="0">
              <a:buNone/>
            </a:pPr>
            <a:r>
              <a:rPr lang="en-US" sz="900" i="1" dirty="0">
                <a:solidFill>
                  <a:srgbClr val="6B7280"/>
                </a:solidFill>
                <a:latin typeface="Roboto" pitchFamily="34" charset="0"/>
                <a:ea typeface="Roboto" pitchFamily="34" charset="-122"/>
                <a:cs typeface="Roboto" pitchFamily="34" charset="-120"/>
              </a:rPr>
              <a:t>Note: PM controls are typically not assigned to individual systems but handled at the organization level.</a:t>
            </a:r>
            <a:endParaRPr lang="en-US" sz="900" dirty="0"/>
          </a:p>
        </p:txBody>
      </p:sp>
      <p:sp>
        <p:nvSpPr>
          <p:cNvPr id="33" name="Shape 23"/>
          <p:cNvSpPr/>
          <p:nvPr/>
        </p:nvSpPr>
        <p:spPr>
          <a:xfrm>
            <a:off x="7810805" y="3390595"/>
            <a:ext cx="3810305" cy="2924251"/>
          </a:xfrm>
          <a:prstGeom prst="roundRect">
            <a:avLst>
              <a:gd name="adj" fmla="val 815"/>
            </a:avLst>
          </a:prstGeom>
          <a:solidFill>
            <a:srgbClr val="FFF7ED"/>
          </a:solidFill>
          <a:ln w="12700">
            <a:solidFill>
              <a:srgbClr val="FED7AA"/>
            </a:solidFill>
            <a:prstDash val="solid"/>
          </a:ln>
        </p:spPr>
      </p:sp>
      <p:sp>
        <p:nvSpPr>
          <p:cNvPr id="34" name="Text 24"/>
          <p:cNvSpPr txBox="1"/>
          <p:nvPr/>
        </p:nvSpPr>
        <p:spPr>
          <a:xfrm>
            <a:off x="8257946" y="35908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5" name="Image 8" descr="preencoded.png">    </p:cNvPr>
          <p:cNvPicPr>
            <a:picLocks noChangeAspect="1"/>
          </p:cNvPicPr>
          <p:nvPr/>
        </p:nvPicPr>
        <p:blipFill>
          <a:blip r:embed="rId9"/>
          <a:srcRect l="0" r="0" t="0" b="0"/>
          <a:stretch/>
        </p:blipFill>
        <p:spPr>
          <a:xfrm>
            <a:off x="8010144" y="3638398"/>
            <a:ext cx="171907" cy="171907"/>
          </a:xfrm>
          <a:prstGeom prst="rect">
            <a:avLst/>
          </a:prstGeom>
        </p:spPr>
      </p:pic>
      <p:pic>
        <p:nvPicPr>
          <p:cNvPr id="36" name="Image 9" descr="preencoded.png">    </p:cNvPr>
          <p:cNvPicPr>
            <a:picLocks noChangeAspect="1"/>
          </p:cNvPicPr>
          <p:nvPr/>
        </p:nvPicPr>
        <p:blipFill>
          <a:blip r:embed="rId10"/>
          <a:srcRect l="0" r="0" t="0" b="0"/>
          <a:stretch/>
        </p:blipFill>
        <p:spPr>
          <a:xfrm>
            <a:off x="8010144" y="4038905"/>
            <a:ext cx="133502" cy="133502"/>
          </a:xfrm>
          <a:prstGeom prst="rect">
            <a:avLst/>
          </a:prstGeom>
        </p:spPr>
      </p:pic>
      <p:sp>
        <p:nvSpPr>
          <p:cNvPr id="37" name="Text 25"/>
          <p:cNvSpPr txBox="1"/>
          <p:nvPr/>
        </p:nvSpPr>
        <p:spPr>
          <a:xfrm>
            <a:off x="8238744" y="40096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Paper Tigers:</a:t>
            </a:r>
            <a:pPr algn="l" indent="0" marL="0">
              <a:buNone/>
            </a:pPr>
            <a:r>
              <a:rPr lang="en-US" sz="1000" dirty="0">
                <a:solidFill>
                  <a:srgbClr val="7C2D12"/>
                </a:solidFill>
                <a:latin typeface="Roboto" pitchFamily="34" charset="0"/>
                <a:ea typeface="Roboto" pitchFamily="34" charset="-122"/>
                <a:cs typeface="Roboto" pitchFamily="34" charset="-120"/>
              </a:rPr>
              <a:t> Creating policies without enforcement mechanisms or resources.</a:t>
            </a:r>
            <a:endParaRPr lang="en-US" sz="1000" dirty="0"/>
          </a:p>
        </p:txBody>
      </p:sp>
      <p:pic>
        <p:nvPicPr>
          <p:cNvPr id="38" name="Image 10" descr="preencoded.png">    </p:cNvPr>
          <p:cNvPicPr>
            <a:picLocks noChangeAspect="1"/>
          </p:cNvPicPr>
          <p:nvPr/>
        </p:nvPicPr>
        <p:blipFill>
          <a:blip r:embed="rId11"/>
          <a:srcRect l="0" r="0" t="0" b="0"/>
          <a:stretch/>
        </p:blipFill>
        <p:spPr>
          <a:xfrm>
            <a:off x="8010144" y="4564685"/>
            <a:ext cx="133502" cy="133502"/>
          </a:xfrm>
          <a:prstGeom prst="rect">
            <a:avLst/>
          </a:prstGeom>
        </p:spPr>
      </p:pic>
      <p:sp>
        <p:nvSpPr>
          <p:cNvPr id="39" name="Text 26"/>
          <p:cNvSpPr txBox="1"/>
          <p:nvPr/>
        </p:nvSpPr>
        <p:spPr>
          <a:xfrm>
            <a:off x="8238744" y="45363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Siloed Strategy:</a:t>
            </a:r>
            <a:pPr algn="l" indent="0" marL="0">
              <a:buNone/>
            </a:pPr>
            <a:r>
              <a:rPr lang="en-US" sz="1000" dirty="0">
                <a:solidFill>
                  <a:srgbClr val="7C2D12"/>
                </a:solidFill>
                <a:latin typeface="Roboto" pitchFamily="34" charset="0"/>
                <a:ea typeface="Roboto" pitchFamily="34" charset="-122"/>
                <a:cs typeface="Roboto" pitchFamily="34" charset="-120"/>
              </a:rPr>
              <a:t> Disconnecting security strategy (PM-9) from business goals.</a:t>
            </a:r>
            <a:endParaRPr lang="en-US" sz="1000" dirty="0"/>
          </a:p>
        </p:txBody>
      </p:sp>
      <p:pic>
        <p:nvPicPr>
          <p:cNvPr id="40" name="Image 11" descr="preencoded.png">    </p:cNvPr>
          <p:cNvPicPr>
            <a:picLocks noChangeAspect="1"/>
          </p:cNvPicPr>
          <p:nvPr/>
        </p:nvPicPr>
        <p:blipFill>
          <a:blip r:embed="rId12"/>
          <a:srcRect l="0" r="0" t="0" b="0"/>
          <a:stretch/>
        </p:blipFill>
        <p:spPr>
          <a:xfrm>
            <a:off x="8010144" y="5090465"/>
            <a:ext cx="133502" cy="133502"/>
          </a:xfrm>
          <a:prstGeom prst="rect">
            <a:avLst/>
          </a:prstGeom>
        </p:spPr>
      </p:pic>
      <p:sp>
        <p:nvSpPr>
          <p:cNvPr id="41" name="Text 27"/>
          <p:cNvSpPr txBox="1"/>
          <p:nvPr/>
        </p:nvSpPr>
        <p:spPr>
          <a:xfrm>
            <a:off x="8238744" y="50621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Lack of Ownership:</a:t>
            </a:r>
            <a:pPr algn="l" indent="0" marL="0">
              <a:buNone/>
            </a:pPr>
            <a:r>
              <a:rPr lang="en-US" sz="1000" dirty="0">
                <a:solidFill>
                  <a:srgbClr val="7C2D12"/>
                </a:solidFill>
                <a:latin typeface="Roboto" pitchFamily="34" charset="0"/>
                <a:ea typeface="Roboto" pitchFamily="34" charset="-122"/>
                <a:cs typeface="Roboto" pitchFamily="34" charset="-120"/>
              </a:rPr>
              <a:t> Failing to assign clear roles for program oversight.</a:t>
            </a:r>
            <a:endParaRPr lang="en-US" sz="1000" dirty="0"/>
          </a:p>
        </p:txBody>
      </p:sp>
      <p:pic>
        <p:nvPicPr>
          <p:cNvPr id="42" name="Image 12" descr="preencoded.png">    </p:cNvPr>
          <p:cNvPicPr>
            <a:picLocks noChangeAspect="1"/>
          </p:cNvPicPr>
          <p:nvPr/>
        </p:nvPicPr>
        <p:blipFill>
          <a:blip r:embed="rId13"/>
          <a:srcRect l="0" r="0" t="0" b="0"/>
          <a:stretch/>
        </p:blipFill>
        <p:spPr>
          <a:xfrm>
            <a:off x="8010144" y="5616245"/>
            <a:ext cx="133502" cy="133502"/>
          </a:xfrm>
          <a:prstGeom prst="rect">
            <a:avLst/>
          </a:prstGeom>
        </p:spPr>
      </p:pic>
      <p:sp>
        <p:nvSpPr>
          <p:cNvPr id="43" name="Text 28"/>
          <p:cNvSpPr txBox="1"/>
          <p:nvPr/>
        </p:nvSpPr>
        <p:spPr>
          <a:xfrm>
            <a:off x="8238744" y="55878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Ignoring Privacy:</a:t>
            </a:r>
            <a:pPr algn="l" indent="0" marL="0">
              <a:buNone/>
            </a:pPr>
            <a:r>
              <a:rPr lang="en-US" sz="1000" dirty="0">
                <a:solidFill>
                  <a:srgbClr val="7C2D12"/>
                </a:solidFill>
                <a:latin typeface="Roboto" pitchFamily="34" charset="0"/>
                <a:ea typeface="Roboto" pitchFamily="34" charset="-122"/>
                <a:cs typeface="Roboto" pitchFamily="34" charset="-120"/>
              </a:rPr>
              <a:t> Treating privacy program management as an afterthought.</a:t>
            </a:r>
            <a:endParaRPr lang="en-US" sz="1000" dirty="0"/>
          </a:p>
        </p:txBody>
      </p:sp>
      <p:sp>
        <p:nvSpPr>
          <p:cNvPr id="44" name="Shape 29"/>
          <p:cNvSpPr/>
          <p:nvPr/>
        </p:nvSpPr>
        <p:spPr>
          <a:xfrm>
            <a:off x="7810805" y="6542532"/>
            <a:ext cx="3810305" cy="1314907"/>
          </a:xfrm>
          <a:prstGeom prst="roundRect">
            <a:avLst>
              <a:gd name="adj" fmla="val 4031"/>
            </a:avLst>
          </a:prstGeom>
          <a:solidFill>
            <a:srgbClr val="FFFFFF"/>
          </a:solidFill>
          <a:ln w="12700">
            <a:solidFill>
              <a:srgbClr val="E5E7EB"/>
            </a:solidFill>
            <a:prstDash val="solid"/>
          </a:ln>
        </p:spPr>
      </p:sp>
      <p:sp>
        <p:nvSpPr>
          <p:cNvPr id="45" name="Text 30"/>
          <p:cNvSpPr txBox="1"/>
          <p:nvPr/>
        </p:nvSpPr>
        <p:spPr>
          <a:xfrm>
            <a:off x="8010144" y="67427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46" name="Shape 31"/>
          <p:cNvSpPr/>
          <p:nvPr/>
        </p:nvSpPr>
        <p:spPr>
          <a:xfrm>
            <a:off x="8010144" y="7047281"/>
            <a:ext cx="847649" cy="247802"/>
          </a:xfrm>
          <a:prstGeom prst="roundRect">
            <a:avLst>
              <a:gd name="adj" fmla="val 56770"/>
            </a:avLst>
          </a:prstGeom>
          <a:solidFill>
            <a:srgbClr val="E2E8F0"/>
          </a:solidFill>
          <a:ln w="12700">
            <a:solidFill>
              <a:srgbClr val="FFFFFF">
                <a:alpha val="0"/>
              </a:srgbClr>
            </a:solidFill>
            <a:prstDash val="solid"/>
          </a:ln>
        </p:spPr>
      </p:sp>
      <p:sp>
        <p:nvSpPr>
          <p:cNvPr id="47" name="Text 32"/>
          <p:cNvSpPr txBox="1"/>
          <p:nvPr/>
        </p:nvSpPr>
        <p:spPr>
          <a:xfrm>
            <a:off x="8010144" y="7047281"/>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48" name="Shape 33"/>
          <p:cNvSpPr/>
          <p:nvPr/>
        </p:nvSpPr>
        <p:spPr>
          <a:xfrm>
            <a:off x="8914486" y="7047281"/>
            <a:ext cx="1295705" cy="247802"/>
          </a:xfrm>
          <a:prstGeom prst="roundRect">
            <a:avLst>
              <a:gd name="adj" fmla="val 56770"/>
            </a:avLst>
          </a:prstGeom>
          <a:solidFill>
            <a:srgbClr val="E2E8F0"/>
          </a:solidFill>
          <a:ln w="12700">
            <a:solidFill>
              <a:srgbClr val="FFFFFF">
                <a:alpha val="0"/>
              </a:srgbClr>
            </a:solidFill>
            <a:prstDash val="solid"/>
          </a:ln>
        </p:spPr>
      </p:sp>
      <p:sp>
        <p:nvSpPr>
          <p:cNvPr id="49" name="Text 34"/>
          <p:cNvSpPr txBox="1"/>
          <p:nvPr/>
        </p:nvSpPr>
        <p:spPr>
          <a:xfrm>
            <a:off x="8914486" y="7047281"/>
            <a:ext cx="13533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 Assessment)</a:t>
            </a:r>
            <a:endParaRPr lang="en-US" sz="900" dirty="0"/>
          </a:p>
        </p:txBody>
      </p:sp>
      <p:sp>
        <p:nvSpPr>
          <p:cNvPr id="50" name="Shape 35"/>
          <p:cNvSpPr/>
          <p:nvPr/>
        </p:nvSpPr>
        <p:spPr>
          <a:xfrm>
            <a:off x="10266883" y="7047281"/>
            <a:ext cx="990295" cy="247802"/>
          </a:xfrm>
          <a:prstGeom prst="roundRect">
            <a:avLst>
              <a:gd name="adj" fmla="val 56770"/>
            </a:avLst>
          </a:prstGeom>
          <a:solidFill>
            <a:srgbClr val="E2E8F0"/>
          </a:solidFill>
          <a:ln w="12700">
            <a:solidFill>
              <a:srgbClr val="FFFFFF">
                <a:alpha val="0"/>
              </a:srgbClr>
            </a:solidFill>
            <a:prstDash val="solid"/>
          </a:ln>
        </p:spPr>
      </p:sp>
      <p:sp>
        <p:nvSpPr>
          <p:cNvPr id="51" name="Text 36"/>
          <p:cNvSpPr txBox="1"/>
          <p:nvPr/>
        </p:nvSpPr>
        <p:spPr>
          <a:xfrm>
            <a:off x="10266883" y="7047281"/>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2" name="Shape 37"/>
          <p:cNvSpPr/>
          <p:nvPr/>
        </p:nvSpPr>
        <p:spPr>
          <a:xfrm>
            <a:off x="8010144" y="7351776"/>
            <a:ext cx="1047902" cy="247802"/>
          </a:xfrm>
          <a:prstGeom prst="roundRect">
            <a:avLst>
              <a:gd name="adj" fmla="val 56770"/>
            </a:avLst>
          </a:prstGeom>
          <a:solidFill>
            <a:srgbClr val="E2E8F0"/>
          </a:solidFill>
          <a:ln w="12700">
            <a:solidFill>
              <a:srgbClr val="FFFFFF">
                <a:alpha val="0"/>
              </a:srgbClr>
            </a:solidFill>
            <a:prstDash val="solid"/>
          </a:ln>
        </p:spPr>
      </p:sp>
      <p:sp>
        <p:nvSpPr>
          <p:cNvPr id="53" name="Text 38"/>
          <p:cNvSpPr txBox="1"/>
          <p:nvPr/>
        </p:nvSpPr>
        <p:spPr>
          <a:xfrm>
            <a:off x="8010144" y="7351776"/>
            <a:ext cx="110551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CA (Assessment)</a:t>
            </a:r>
            <a:endParaRPr lang="en-US" sz="900" dirty="0"/>
          </a:p>
        </p:txBody>
      </p:sp>
      <p:sp>
        <p:nvSpPr>
          <p:cNvPr id="54" name="Shape 39"/>
          <p:cNvSpPr/>
          <p:nvPr/>
        </p:nvSpPr>
        <p:spPr>
          <a:xfrm>
            <a:off x="0" y="8237830"/>
            <a:ext cx="12191695" cy="200254"/>
          </a:xfrm>
          <a:prstGeom prst="rect">
            <a:avLst/>
          </a:prstGeom>
          <a:solidFill>
            <a:srgbClr val="F1F5F9"/>
          </a:solidFill>
          <a:ln/>
        </p:spPr>
      </p:sp>
      <p:sp>
        <p:nvSpPr>
          <p:cNvPr id="55" name="Shape 40"/>
          <p:cNvSpPr/>
          <p:nvPr/>
        </p:nvSpPr>
        <p:spPr>
          <a:xfrm>
            <a:off x="0" y="8237830"/>
            <a:ext cx="12191695" cy="9144"/>
          </a:xfrm>
          <a:prstGeom prst="rect">
            <a:avLst/>
          </a:prstGeom>
          <a:solidFill>
            <a:srgbClr val="E2E8F0"/>
          </a:solidFill>
          <a:ln w="12700">
            <a:solidFill>
              <a:srgbClr val="E2E8F0">
                <a:alpha val="0"/>
              </a:srgbClr>
            </a:solidFill>
            <a:prstDash val="solid"/>
          </a:ln>
        </p:spPr>
      </p:sp>
      <p:sp>
        <p:nvSpPr>
          <p:cNvPr id="56" name="Text 41"/>
          <p:cNvSpPr txBox="1"/>
          <p:nvPr/>
        </p:nvSpPr>
        <p:spPr>
          <a:xfrm>
            <a:off x="571500" y="82478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2"/>
          <p:cNvSpPr txBox="1"/>
          <p:nvPr/>
        </p:nvSpPr>
        <p:spPr>
          <a:xfrm>
            <a:off x="11177626" y="82478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62</a:t>
            </a:r>
            <a:endParaRPr lang="en-US" sz="900" dirty="0"/>
          </a:p>
        </p:txBody>
      </p:sp>
      <p:sp>
        <p:nvSpPr>
          <p:cNvPr id="58" name="Shape 43"/>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59" name="Shape 44"/>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45"/>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1" name="Text 46"/>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PM</a:t>
            </a:r>
            <a:endParaRPr lang="en-US" sz="3000" dirty="0"/>
          </a:p>
        </p:txBody>
      </p:sp>
      <p:sp>
        <p:nvSpPr>
          <p:cNvPr id="62" name="Text 47"/>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3" name="Text 48"/>
          <p:cNvSpPr txBox="1"/>
          <p:nvPr/>
        </p:nvSpPr>
        <p:spPr>
          <a:xfrm>
            <a:off x="1561795" y="381305"/>
            <a:ext cx="401787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Program Management</a:t>
            </a:r>
            <a:endParaRPr lang="en-US" sz="2700" dirty="0"/>
          </a:p>
        </p:txBody>
      </p:sp>
      <p:pic>
        <p:nvPicPr>
          <p:cNvPr id="64" name="Image 13" descr="preencoded.png">    </p:cNvPr>
          <p:cNvPicPr>
            <a:picLocks noChangeAspect="1"/>
          </p:cNvPicPr>
          <p:nvPr/>
        </p:nvPicPr>
        <p:blipFill>
          <a:blip r:embed="rId14">
            <a:alphaModFix amt="20000"/>
          </a:blip>
          <a:srcRect l="0" r="0" t="0" b="0"/>
          <a:stretch/>
        </p:blipFill>
        <p:spPr>
          <a:xfrm>
            <a:off x="11048695" y="178308"/>
            <a:ext cx="571500" cy="5715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00000"/>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64748B"/>
          </a:solidFill>
          <a:ln w="12700">
            <a:solidFill>
              <a:srgbClr val="64748B">
                <a:alpha val="0"/>
              </a:srgbClr>
            </a:solidFill>
            <a:prstDash val="solid"/>
          </a:ln>
        </p:spPr>
      </p:sp>
      <p:sp>
        <p:nvSpPr>
          <p:cNvPr id="9" name="Shape 6"/>
          <p:cNvSpPr/>
          <p:nvPr/>
        </p:nvSpPr>
        <p:spPr>
          <a:xfrm>
            <a:off x="809244" y="1981505"/>
            <a:ext cx="543154" cy="286207"/>
          </a:xfrm>
          <a:prstGeom prst="roundRect">
            <a:avLst>
              <a:gd name="adj" fmla="val 42599"/>
            </a:avLst>
          </a:prstGeom>
          <a:solidFill>
            <a:srgbClr val="E2E8F0"/>
          </a:solidFill>
          <a:ln w="12700">
            <a:solidFill>
              <a:srgbClr val="FFFFFF">
                <a:alpha val="0"/>
              </a:srgbClr>
            </a:solidFill>
            <a:prstDash val="solid"/>
          </a:ln>
        </p:spPr>
      </p:sp>
      <p:sp>
        <p:nvSpPr>
          <p:cNvPr id="10" name="Text 7"/>
          <p:cNvSpPr txBox="1"/>
          <p:nvPr/>
        </p:nvSpPr>
        <p:spPr>
          <a:xfrm>
            <a:off x="809244" y="1981505"/>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293B"/>
                </a:solidFill>
                <a:latin typeface="Roboto" pitchFamily="34" charset="0"/>
                <a:ea typeface="Roboto" pitchFamily="34" charset="-122"/>
                <a:cs typeface="Roboto" pitchFamily="34" charset="-120"/>
              </a:rPr>
              <a:t>PM-1</a:t>
            </a:r>
            <a:endParaRPr lang="en-US" sz="1000" dirty="0"/>
          </a:p>
        </p:txBody>
      </p:sp>
      <p:sp>
        <p:nvSpPr>
          <p:cNvPr id="11" name="Text 8"/>
          <p:cNvSpPr txBox="1"/>
          <p:nvPr/>
        </p:nvSpPr>
        <p:spPr>
          <a:xfrm>
            <a:off x="1445666" y="1996135"/>
            <a:ext cx="311719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Information Security Program Plan</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and disseminate an organization-wide information security program plan. Defines program scope, roles, responsibilities, management commitment, and coordination among organizational entities.</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64748B"/>
          </a:solidFill>
          <a:ln w="12700">
            <a:solidFill>
              <a:srgbClr val="64748B">
                <a:alpha val="0"/>
              </a:srgbClr>
            </a:solidFill>
            <a:prstDash val="solid"/>
          </a:ln>
        </p:spPr>
      </p:sp>
      <p:sp>
        <p:nvSpPr>
          <p:cNvPr id="15" name="Shape 12"/>
          <p:cNvSpPr/>
          <p:nvPr/>
        </p:nvSpPr>
        <p:spPr>
          <a:xfrm>
            <a:off x="809244" y="3562502"/>
            <a:ext cx="543154" cy="286207"/>
          </a:xfrm>
          <a:prstGeom prst="roundRect">
            <a:avLst>
              <a:gd name="adj" fmla="val 42599"/>
            </a:avLst>
          </a:prstGeom>
          <a:solidFill>
            <a:srgbClr val="E2E8F0"/>
          </a:solidFill>
          <a:ln w="12700">
            <a:solidFill>
              <a:srgbClr val="FFFFFF">
                <a:alpha val="0"/>
              </a:srgbClr>
            </a:solidFill>
            <a:prstDash val="solid"/>
          </a:ln>
        </p:spPr>
      </p:sp>
      <p:sp>
        <p:nvSpPr>
          <p:cNvPr id="16" name="Text 13"/>
          <p:cNvSpPr txBox="1"/>
          <p:nvPr/>
        </p:nvSpPr>
        <p:spPr>
          <a:xfrm>
            <a:off x="809244" y="3562502"/>
            <a:ext cx="60076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293B"/>
                </a:solidFill>
                <a:latin typeface="Roboto" pitchFamily="34" charset="0"/>
                <a:ea typeface="Roboto" pitchFamily="34" charset="-122"/>
                <a:cs typeface="Roboto" pitchFamily="34" charset="-120"/>
              </a:rPr>
              <a:t>PM-9</a:t>
            </a:r>
            <a:endParaRPr lang="en-US" sz="1000" dirty="0"/>
          </a:p>
        </p:txBody>
      </p:sp>
      <p:sp>
        <p:nvSpPr>
          <p:cNvPr id="17" name="Text 14"/>
          <p:cNvSpPr txBox="1"/>
          <p:nvPr/>
        </p:nvSpPr>
        <p:spPr>
          <a:xfrm>
            <a:off x="1445666" y="3577133"/>
            <a:ext cx="243779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Risk Management Strategy</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Implement a comprehensive risk management strategy (e.g., risk tolerance, risk assessment methodologies, risk response strategies). Ensure alignment with organizational mission/business objectives.</a:t>
            </a:r>
            <a:endParaRPr lang="en-US" sz="1100" dirty="0"/>
          </a:p>
        </p:txBody>
      </p:sp>
      <p:sp>
        <p:nvSpPr>
          <p:cNvPr id="19" name="Shape 16"/>
          <p:cNvSpPr/>
          <p:nvPr/>
        </p:nvSpPr>
        <p:spPr>
          <a:xfrm>
            <a:off x="571500" y="4953305"/>
            <a:ext cx="6400800" cy="1390802"/>
          </a:xfrm>
          <a:prstGeom prst="roundRect">
            <a:avLst>
              <a:gd name="adj" fmla="val 3603"/>
            </a:avLst>
          </a:prstGeom>
          <a:solidFill>
            <a:srgbClr val="FFFFFF"/>
          </a:solidFill>
          <a:ln/>
        </p:spPr>
      </p:sp>
      <p:sp>
        <p:nvSpPr>
          <p:cNvPr id="20" name="Shape 17"/>
          <p:cNvSpPr/>
          <p:nvPr/>
        </p:nvSpPr>
        <p:spPr>
          <a:xfrm>
            <a:off x="571500" y="4953305"/>
            <a:ext cx="47549" cy="1390802"/>
          </a:xfrm>
          <a:prstGeom prst="roundRect">
            <a:avLst>
              <a:gd name="adj" fmla="val 105374"/>
            </a:avLst>
          </a:prstGeom>
          <a:solidFill>
            <a:srgbClr val="64748B"/>
          </a:solidFill>
          <a:ln w="12700">
            <a:solidFill>
              <a:srgbClr val="64748B">
                <a:alpha val="0"/>
              </a:srgbClr>
            </a:solidFill>
            <a:prstDash val="solid"/>
          </a:ln>
        </p:spPr>
      </p:sp>
      <p:sp>
        <p:nvSpPr>
          <p:cNvPr id="21" name="Shape 18"/>
          <p:cNvSpPr/>
          <p:nvPr/>
        </p:nvSpPr>
        <p:spPr>
          <a:xfrm>
            <a:off x="809244" y="5143500"/>
            <a:ext cx="629107" cy="286207"/>
          </a:xfrm>
          <a:prstGeom prst="roundRect">
            <a:avLst>
              <a:gd name="adj" fmla="val 42599"/>
            </a:avLst>
          </a:prstGeom>
          <a:solidFill>
            <a:srgbClr val="E2E8F0"/>
          </a:solidFill>
          <a:ln w="12700">
            <a:solidFill>
              <a:srgbClr val="FFFFFF">
                <a:alpha val="0"/>
              </a:srgbClr>
            </a:solidFill>
            <a:prstDash val="solid"/>
          </a:ln>
        </p:spPr>
      </p:sp>
      <p:sp>
        <p:nvSpPr>
          <p:cNvPr id="22" name="Text 19"/>
          <p:cNvSpPr txBox="1"/>
          <p:nvPr/>
        </p:nvSpPr>
        <p:spPr>
          <a:xfrm>
            <a:off x="809244" y="5143500"/>
            <a:ext cx="6858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293B"/>
                </a:solidFill>
                <a:latin typeface="Roboto" pitchFamily="34" charset="0"/>
                <a:ea typeface="Roboto" pitchFamily="34" charset="-122"/>
                <a:cs typeface="Roboto" pitchFamily="34" charset="-120"/>
              </a:rPr>
              <a:t>PM-17</a:t>
            </a:r>
            <a:endParaRPr lang="en-US" sz="1000" dirty="0"/>
          </a:p>
        </p:txBody>
      </p:sp>
      <p:sp>
        <p:nvSpPr>
          <p:cNvPr id="23" name="Text 20"/>
          <p:cNvSpPr txBox="1"/>
          <p:nvPr/>
        </p:nvSpPr>
        <p:spPr>
          <a:xfrm>
            <a:off x="1525219" y="5159045"/>
            <a:ext cx="415686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Protecting Controlled Unclassified Information</a:t>
            </a:r>
            <a:endParaRPr lang="en-US" sz="1300" dirty="0"/>
          </a:p>
        </p:txBody>
      </p:sp>
      <p:sp>
        <p:nvSpPr>
          <p:cNvPr id="24" name="Text 21"/>
          <p:cNvSpPr txBox="1"/>
          <p:nvPr/>
        </p:nvSpPr>
        <p:spPr>
          <a:xfrm>
            <a:off x="809244" y="550194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Establish organizational requirements for protecting CUI (Controlled Unclassified Information). Defines how CUI is identified, marked, handled, and transmitted across systems and organizations.</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EF4444"/>
          </a:solidFill>
          <a:ln w="12700">
            <a:solidFill>
              <a:srgbClr val="EF444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FEE2E2"/>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0" r="0" t="-43" b="-43"/>
          <a:stretch/>
        </p:blipFill>
        <p:spPr>
          <a:xfrm>
            <a:off x="7839151" y="2432304"/>
            <a:ext cx="133502" cy="152705"/>
          </a:xfrm>
          <a:prstGeom prst="rect">
            <a:avLst/>
          </a:prstGeom>
        </p:spPr>
      </p:pic>
      <p:sp>
        <p:nvSpPr>
          <p:cNvPr id="32" name="Text 27"/>
          <p:cNvSpPr txBox="1"/>
          <p:nvPr/>
        </p:nvSpPr>
        <p:spPr>
          <a:xfrm>
            <a:off x="8248802" y="2305202"/>
            <a:ext cx="168889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InfoSec Program Plan</a:t>
            </a:r>
            <a:endParaRPr lang="en-US" sz="1100" dirty="0"/>
          </a:p>
        </p:txBody>
      </p:sp>
      <p:sp>
        <p:nvSpPr>
          <p:cNvPr id="33" name="Text 28"/>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Comprehensive program document (PM-1)</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FEE2E2"/>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33" r="-33" t="0" b="0"/>
          <a:stretch/>
        </p:blipFill>
        <p:spPr>
          <a:xfrm>
            <a:off x="7819949" y="3240634"/>
            <a:ext cx="171907" cy="152705"/>
          </a:xfrm>
          <a:prstGeom prst="rect">
            <a:avLst/>
          </a:prstGeom>
        </p:spPr>
      </p:pic>
      <p:sp>
        <p:nvSpPr>
          <p:cNvPr id="37" name="Text 31"/>
          <p:cNvSpPr txBox="1"/>
          <p:nvPr/>
        </p:nvSpPr>
        <p:spPr>
          <a:xfrm>
            <a:off x="8248802" y="3112618"/>
            <a:ext cx="146304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Org Charts &amp; Roles</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Defined security roles/responsibilities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FEE2E2"/>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2" name="Text 35"/>
          <p:cNvSpPr txBox="1"/>
          <p:nvPr/>
        </p:nvSpPr>
        <p:spPr>
          <a:xfrm>
            <a:off x="8248802" y="3920033"/>
            <a:ext cx="136062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Risk Strategy Doc</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Risk tolerance &amp; methodology (PM-9)</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FEE2E2"/>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100" b="-100"/>
          <a:stretch/>
        </p:blipFill>
        <p:spPr>
          <a:xfrm>
            <a:off x="7848295" y="4855464"/>
            <a:ext cx="114300" cy="152705"/>
          </a:xfrm>
          <a:prstGeom prst="rect">
            <a:avLst/>
          </a:prstGeom>
        </p:spPr>
      </p:pic>
      <p:sp>
        <p:nvSpPr>
          <p:cNvPr id="47" name="Text 39"/>
          <p:cNvSpPr txBox="1"/>
          <p:nvPr/>
        </p:nvSpPr>
        <p:spPr>
          <a:xfrm>
            <a:off x="8248802" y="4728362"/>
            <a:ext cx="102047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Risk Register</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Enterprise-wide risk tracking log</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FEE2E2"/>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2" name="Text 43"/>
          <p:cNvSpPr txBox="1"/>
          <p:nvPr/>
        </p:nvSpPr>
        <p:spPr>
          <a:xfrm>
            <a:off x="8248802" y="5535778"/>
            <a:ext cx="183703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Data Governance Policy</a:t>
            </a:r>
            <a:endParaRPr lang="en-US" sz="1100" dirty="0"/>
          </a:p>
        </p:txBody>
      </p:sp>
      <p:sp>
        <p:nvSpPr>
          <p:cNvPr id="53" name="Text 44"/>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CUI handling/marking guidelines (PM-17)</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63</a:t>
            </a:r>
            <a:endParaRPr lang="en-US" sz="900" dirty="0"/>
          </a:p>
        </p:txBody>
      </p:sp>
      <p:sp>
        <p:nvSpPr>
          <p:cNvPr id="58" name="Shape 49"/>
          <p:cNvSpPr/>
          <p:nvPr/>
        </p:nvSpPr>
        <p:spPr>
          <a:xfrm>
            <a:off x="0" y="0"/>
            <a:ext cx="12191695" cy="952805"/>
          </a:xfrm>
          <a:prstGeom prst="rect">
            <a:avLst/>
          </a:prstGeom>
          <a:solidFill>
            <a:srgbClr val="0F172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EF4444"/>
          </a:solidFill>
          <a:ln w="12700">
            <a:solidFill>
              <a:srgbClr val="FFFFFF">
                <a:alpha val="0"/>
              </a:srgbClr>
            </a:solidFill>
            <a:prstDash val="solid"/>
          </a:ln>
        </p:spPr>
      </p:sp>
      <p:sp>
        <p:nvSpPr>
          <p:cNvPr id="60" name="Text 51"/>
          <p:cNvSpPr txBox="1"/>
          <p:nvPr/>
        </p:nvSpPr>
        <p:spPr>
          <a:xfrm>
            <a:off x="571500" y="190195"/>
            <a:ext cx="962863" cy="191110"/>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Family: PM</a:t>
            </a:r>
            <a:endParaRPr lang="en-US" sz="900" dirty="0"/>
          </a:p>
        </p:txBody>
      </p:sp>
      <p:sp>
        <p:nvSpPr>
          <p:cNvPr id="61" name="Text 52"/>
          <p:cNvSpPr txBox="1"/>
          <p:nvPr/>
        </p:nvSpPr>
        <p:spPr>
          <a:xfrm>
            <a:off x="1567282" y="190195"/>
            <a:ext cx="1494130" cy="191110"/>
          </a:xfrm>
          <a:prstGeom prst="rect">
            <a:avLst/>
          </a:prstGeom>
          <a:noFill/>
          <a:ln/>
        </p:spPr>
        <p:txBody>
          <a:bodyPr wrap="square" lIns="0" tIns="0" rIns="0" bIns="0" rtlCol="0" anchor="ctr"/>
          <a:lstStyle/>
          <a:p>
            <a:pPr algn="l" indent="0" marL="0">
              <a:buNone/>
            </a:pPr>
            <a:r>
              <a:rPr lang="en-US" sz="1000" dirty="0">
                <a:solidFill>
                  <a:srgbClr val="FFFFFF"/>
                </a:solidFill>
                <a:latin typeface="Roboto" pitchFamily="34" charset="0"/>
                <a:ea typeface="Roboto" pitchFamily="34" charset="-122"/>
                <a:cs typeface="Roboto" pitchFamily="34" charset="-120"/>
              </a:rPr>
              <a:t>Program Management</a:t>
            </a:r>
            <a:endParaRPr lang="en-US" sz="1000" dirty="0"/>
          </a:p>
        </p:txBody>
      </p:sp>
      <p:sp>
        <p:nvSpPr>
          <p:cNvPr id="62" name="Text 53"/>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3"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32434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7" b="-7"/>
          <a:stretch/>
        </p:blipFill>
        <p:spPr>
          <a:xfrm>
            <a:off x="571500" y="1981505"/>
            <a:ext cx="6858000" cy="2005279"/>
          </a:xfrm>
          <a:prstGeom prst="rect">
            <a:avLst/>
          </a:prstGeom>
        </p:spPr>
      </p:pic>
      <p:sp>
        <p:nvSpPr>
          <p:cNvPr id="9" name="Text 5"/>
          <p:cNvSpPr txBox="1"/>
          <p:nvPr/>
        </p:nvSpPr>
        <p:spPr>
          <a:xfrm>
            <a:off x="847649" y="2210105"/>
            <a:ext cx="6430061" cy="1552651"/>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Ensure that individuals occupying positions of responsibility within organizations (including third-party providers) are trustworthy and meet established security criteria for those positions, and that organization information and systems are protected during and after personnel actions such as termination and transfer.</a:t>
            </a:r>
            <a:endParaRPr lang="en-US" sz="1500" dirty="0"/>
          </a:p>
        </p:txBody>
      </p:sp>
      <p:sp>
        <p:nvSpPr>
          <p:cNvPr id="10" name="Shape 6"/>
          <p:cNvSpPr/>
          <p:nvPr/>
        </p:nvSpPr>
        <p:spPr>
          <a:xfrm>
            <a:off x="571500" y="4862779"/>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886054" y="4424782"/>
            <a:ext cx="6657746"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57" r="-57" t="0" b="0"/>
          <a:stretch/>
        </p:blipFill>
        <p:spPr>
          <a:xfrm>
            <a:off x="571500" y="4481474"/>
            <a:ext cx="200254" cy="228600"/>
          </a:xfrm>
          <a:prstGeom prst="rect">
            <a:avLst/>
          </a:prstGeom>
        </p:spPr>
      </p:pic>
      <p:sp>
        <p:nvSpPr>
          <p:cNvPr id="13" name="Shape 8"/>
          <p:cNvSpPr/>
          <p:nvPr/>
        </p:nvSpPr>
        <p:spPr>
          <a:xfrm>
            <a:off x="571500" y="5072177"/>
            <a:ext cx="6858000" cy="2819095"/>
          </a:xfrm>
          <a:prstGeom prst="roundRect">
            <a:avLst>
              <a:gd name="adj" fmla="val 877"/>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5300777"/>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5386730"/>
            <a:ext cx="133502" cy="133502"/>
          </a:xfrm>
          <a:prstGeom prst="rect">
            <a:avLst/>
          </a:prstGeom>
        </p:spPr>
      </p:pic>
      <p:sp>
        <p:nvSpPr>
          <p:cNvPr id="16" name="Text 10"/>
          <p:cNvSpPr txBox="1"/>
          <p:nvPr/>
        </p:nvSpPr>
        <p:spPr>
          <a:xfrm>
            <a:off x="1257300" y="5300777"/>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Screening &amp; Risk Designation</a:t>
            </a:r>
            <a:endParaRPr lang="en-US" sz="1300" dirty="0"/>
          </a:p>
        </p:txBody>
      </p:sp>
      <p:sp>
        <p:nvSpPr>
          <p:cNvPr id="17" name="Text 11"/>
          <p:cNvSpPr txBox="1"/>
          <p:nvPr/>
        </p:nvSpPr>
        <p:spPr>
          <a:xfrm>
            <a:off x="1257300" y="5605272"/>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Categorizing positions based on security risk (PS-2) and conducting appropriate background screening (PS-3) before access is granted.</a:t>
            </a:r>
            <a:endParaRPr lang="en-US" sz="1000" dirty="0"/>
          </a:p>
        </p:txBody>
      </p:sp>
      <p:sp>
        <p:nvSpPr>
          <p:cNvPr id="18" name="Shape 12"/>
          <p:cNvSpPr/>
          <p:nvPr/>
        </p:nvSpPr>
        <p:spPr>
          <a:xfrm>
            <a:off x="800100" y="6139282"/>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837" r="-837" t="0" b="0"/>
          <a:stretch/>
        </p:blipFill>
        <p:spPr>
          <a:xfrm>
            <a:off x="875995" y="6224321"/>
            <a:ext cx="152705" cy="133502"/>
          </a:xfrm>
          <a:prstGeom prst="rect">
            <a:avLst/>
          </a:prstGeom>
        </p:spPr>
      </p:pic>
      <p:sp>
        <p:nvSpPr>
          <p:cNvPr id="20" name="Text 13"/>
          <p:cNvSpPr txBox="1"/>
          <p:nvPr/>
        </p:nvSpPr>
        <p:spPr>
          <a:xfrm>
            <a:off x="1257300" y="6139282"/>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Personnel Lifecycle Management</a:t>
            </a:r>
            <a:endParaRPr lang="en-US" sz="1300" dirty="0"/>
          </a:p>
        </p:txBody>
      </p:sp>
      <p:sp>
        <p:nvSpPr>
          <p:cNvPr id="21" name="Text 14"/>
          <p:cNvSpPr txBox="1"/>
          <p:nvPr/>
        </p:nvSpPr>
        <p:spPr>
          <a:xfrm>
            <a:off x="1257300" y="6443777"/>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Managing security during onboarding, transfers (PS-5), and specifically termination (PS-4) to ensure timely revocation of access.</a:t>
            </a:r>
            <a:endParaRPr lang="en-US" sz="1000" dirty="0"/>
          </a:p>
        </p:txBody>
      </p:sp>
      <p:sp>
        <p:nvSpPr>
          <p:cNvPr id="22" name="Shape 15"/>
          <p:cNvSpPr/>
          <p:nvPr/>
        </p:nvSpPr>
        <p:spPr>
          <a:xfrm>
            <a:off x="800100" y="6976872"/>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1507" r="-1507" t="0" b="0"/>
          <a:stretch/>
        </p:blipFill>
        <p:spPr>
          <a:xfrm>
            <a:off x="866851" y="7062826"/>
            <a:ext cx="171907" cy="133502"/>
          </a:xfrm>
          <a:prstGeom prst="rect">
            <a:avLst/>
          </a:prstGeom>
        </p:spPr>
      </p:pic>
      <p:sp>
        <p:nvSpPr>
          <p:cNvPr id="24" name="Text 16"/>
          <p:cNvSpPr txBox="1"/>
          <p:nvPr/>
        </p:nvSpPr>
        <p:spPr>
          <a:xfrm>
            <a:off x="1257300" y="6976872"/>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Third-Party Personnel</a:t>
            </a:r>
            <a:endParaRPr lang="en-US" sz="1300" dirty="0"/>
          </a:p>
        </p:txBody>
      </p:sp>
      <p:sp>
        <p:nvSpPr>
          <p:cNvPr id="25" name="Text 17"/>
          <p:cNvSpPr txBox="1"/>
          <p:nvPr/>
        </p:nvSpPr>
        <p:spPr>
          <a:xfrm>
            <a:off x="1257300" y="7282282"/>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Applying equivalent security requirements to external personnel (PS-7) and ensuring contractual obligations are met.</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3419856"/>
          </a:xfrm>
          <a:prstGeom prst="roundRect">
            <a:avLst>
              <a:gd name="adj" fmla="val 596"/>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Delayed Termination:</a:t>
            </a:r>
            <a:pPr algn="l" indent="0" marL="0">
              <a:buNone/>
            </a:pPr>
            <a:r>
              <a:rPr lang="en-US" sz="1000" dirty="0">
                <a:solidFill>
                  <a:srgbClr val="7C2D12"/>
                </a:solidFill>
                <a:latin typeface="Roboto" pitchFamily="34" charset="0"/>
                <a:ea typeface="Roboto" pitchFamily="34" charset="-122"/>
                <a:cs typeface="Roboto" pitchFamily="34" charset="-120"/>
              </a:rPr>
              <a:t> Failing to notify IT/Security immediately upon employee departure, leaving access open.</a:t>
            </a:r>
            <a:endParaRPr lang="en-US" sz="1000" dirty="0"/>
          </a:p>
        </p:txBody>
      </p:sp>
      <p:pic>
        <p:nvPicPr>
          <p:cNvPr id="42" name="Image 9" descr="preencoded.png">    </p:cNvPr>
          <p:cNvPicPr>
            <a:picLocks noChangeAspect="1"/>
          </p:cNvPicPr>
          <p:nvPr/>
        </p:nvPicPr>
        <p:blipFill>
          <a:blip r:embed="rId10"/>
          <a:srcRect l="0" r="0" t="0" b="0"/>
          <a:stretch/>
        </p:blipFill>
        <p:spPr>
          <a:xfrm>
            <a:off x="8010144" y="4313225"/>
            <a:ext cx="133502" cy="133502"/>
          </a:xfrm>
          <a:prstGeom prst="rect">
            <a:avLst/>
          </a:prstGeom>
        </p:spPr>
      </p:pic>
      <p:sp>
        <p:nvSpPr>
          <p:cNvPr id="43" name="Text 31"/>
          <p:cNvSpPr txBox="1"/>
          <p:nvPr/>
        </p:nvSpPr>
        <p:spPr>
          <a:xfrm>
            <a:off x="8238744" y="4284878"/>
            <a:ext cx="3258007" cy="619963"/>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Transfer Gaps:</a:t>
            </a:r>
            <a:pPr algn="l" indent="0" marL="0">
              <a:buNone/>
            </a:pPr>
            <a:r>
              <a:rPr lang="en-US" sz="1000" dirty="0">
                <a:solidFill>
                  <a:srgbClr val="7C2D12"/>
                </a:solidFill>
                <a:latin typeface="Roboto" pitchFamily="34" charset="0"/>
                <a:ea typeface="Roboto" pitchFamily="34" charset="-122"/>
                <a:cs typeface="Roboto" pitchFamily="34" charset="-120"/>
              </a:rPr>
              <a:t> Employees retaining previous access rights after moving to new roles (privilege accumulation).</a:t>
            </a:r>
            <a:endParaRPr lang="en-US" sz="1000" dirty="0"/>
          </a:p>
        </p:txBody>
      </p:sp>
      <p:pic>
        <p:nvPicPr>
          <p:cNvPr id="44" name="Image 10" descr="preencoded.png">    </p:cNvPr>
          <p:cNvPicPr>
            <a:picLocks noChangeAspect="1"/>
          </p:cNvPicPr>
          <p:nvPr/>
        </p:nvPicPr>
        <p:blipFill>
          <a:blip r:embed="rId11"/>
          <a:srcRect l="0" r="0" t="0" b="0"/>
          <a:stretch/>
        </p:blipFill>
        <p:spPr>
          <a:xfrm>
            <a:off x="8010144" y="5044745"/>
            <a:ext cx="133502" cy="133502"/>
          </a:xfrm>
          <a:prstGeom prst="rect">
            <a:avLst/>
          </a:prstGeom>
        </p:spPr>
      </p:pic>
      <p:sp>
        <p:nvSpPr>
          <p:cNvPr id="45" name="Text 32"/>
          <p:cNvSpPr txBox="1"/>
          <p:nvPr/>
        </p:nvSpPr>
        <p:spPr>
          <a:xfrm>
            <a:off x="8238744" y="50163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Contractor Oversight:</a:t>
            </a:r>
            <a:pPr algn="l" indent="0" marL="0">
              <a:buNone/>
            </a:pPr>
            <a:r>
              <a:rPr lang="en-US" sz="1000" dirty="0">
                <a:solidFill>
                  <a:srgbClr val="7C2D12"/>
                </a:solidFill>
                <a:latin typeface="Roboto" pitchFamily="34" charset="0"/>
                <a:ea typeface="Roboto" pitchFamily="34" charset="-122"/>
                <a:cs typeface="Roboto" pitchFamily="34" charset="-120"/>
              </a:rPr>
              <a:t> Inconsistent screening standards for vendors vs. employees.</a:t>
            </a:r>
            <a:endParaRPr lang="en-US" sz="1000" dirty="0"/>
          </a:p>
        </p:txBody>
      </p:sp>
      <p:pic>
        <p:nvPicPr>
          <p:cNvPr id="46" name="Image 11" descr="preencoded.png">    </p:cNvPr>
          <p:cNvPicPr>
            <a:picLocks noChangeAspect="1"/>
          </p:cNvPicPr>
          <p:nvPr/>
        </p:nvPicPr>
        <p:blipFill>
          <a:blip r:embed="rId12"/>
          <a:srcRect l="0" r="0" t="0" b="0"/>
          <a:stretch/>
        </p:blipFill>
        <p:spPr>
          <a:xfrm>
            <a:off x="8010144" y="5570525"/>
            <a:ext cx="133502" cy="133502"/>
          </a:xfrm>
          <a:prstGeom prst="rect">
            <a:avLst/>
          </a:prstGeom>
        </p:spPr>
      </p:pic>
      <p:sp>
        <p:nvSpPr>
          <p:cNvPr id="47" name="Text 33"/>
          <p:cNvSpPr txBox="1"/>
          <p:nvPr/>
        </p:nvSpPr>
        <p:spPr>
          <a:xfrm>
            <a:off x="8238744" y="554217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Lack of Documentation:</a:t>
            </a:r>
            <a:pPr algn="l" indent="0" marL="0">
              <a:buNone/>
            </a:pPr>
            <a:r>
              <a:rPr lang="en-US" sz="1000" dirty="0">
                <a:solidFill>
                  <a:srgbClr val="7C2D12"/>
                </a:solidFill>
                <a:latin typeface="Roboto" pitchFamily="34" charset="0"/>
                <a:ea typeface="Roboto" pitchFamily="34" charset="-122"/>
                <a:cs typeface="Roboto" pitchFamily="34" charset="-120"/>
              </a:rPr>
              <a:t> Missing records of screening completion or exit interviews.</a:t>
            </a:r>
            <a:endParaRPr lang="en-US" sz="1000" dirty="0"/>
          </a:p>
        </p:txBody>
      </p:sp>
      <p:sp>
        <p:nvSpPr>
          <p:cNvPr id="48" name="Shape 34"/>
          <p:cNvSpPr/>
          <p:nvPr/>
        </p:nvSpPr>
        <p:spPr>
          <a:xfrm>
            <a:off x="7810805" y="6577279"/>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776618"/>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7082028"/>
            <a:ext cx="1190549"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7082028"/>
            <a:ext cx="12481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AC (Access Control)</a:t>
            </a:r>
            <a:endParaRPr lang="en-US" sz="900" dirty="0"/>
          </a:p>
        </p:txBody>
      </p:sp>
      <p:sp>
        <p:nvSpPr>
          <p:cNvPr id="52" name="Shape 38"/>
          <p:cNvSpPr/>
          <p:nvPr/>
        </p:nvSpPr>
        <p:spPr>
          <a:xfrm>
            <a:off x="9257386" y="7082028"/>
            <a:ext cx="972007"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257386" y="7082028"/>
            <a:ext cx="102870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AT (Awareness)</a:t>
            </a:r>
            <a:endParaRPr lang="en-US" sz="900" dirty="0"/>
          </a:p>
        </p:txBody>
      </p:sp>
      <p:sp>
        <p:nvSpPr>
          <p:cNvPr id="54" name="Shape 40"/>
          <p:cNvSpPr/>
          <p:nvPr/>
        </p:nvSpPr>
        <p:spPr>
          <a:xfrm>
            <a:off x="10276027" y="7082028"/>
            <a:ext cx="761695"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10276027" y="7082028"/>
            <a:ext cx="8193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IA (Identity)</a:t>
            </a:r>
            <a:endParaRPr lang="en-US" sz="900" dirty="0"/>
          </a:p>
        </p:txBody>
      </p:sp>
      <p:sp>
        <p:nvSpPr>
          <p:cNvPr id="56" name="Shape 42"/>
          <p:cNvSpPr/>
          <p:nvPr/>
        </p:nvSpPr>
        <p:spPr>
          <a:xfrm>
            <a:off x="8010144" y="7386523"/>
            <a:ext cx="847649"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7386523"/>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58" name="Shape 44"/>
          <p:cNvSpPr/>
          <p:nvPr/>
        </p:nvSpPr>
        <p:spPr>
          <a:xfrm>
            <a:off x="0" y="8272577"/>
            <a:ext cx="12191695" cy="200254"/>
          </a:xfrm>
          <a:prstGeom prst="rect">
            <a:avLst/>
          </a:prstGeom>
          <a:solidFill>
            <a:srgbClr val="F1F5F9"/>
          </a:solidFill>
          <a:ln/>
        </p:spPr>
      </p:sp>
      <p:sp>
        <p:nvSpPr>
          <p:cNvPr id="59" name="Shape 45"/>
          <p:cNvSpPr/>
          <p:nvPr/>
        </p:nvSpPr>
        <p:spPr>
          <a:xfrm>
            <a:off x="0" y="8272577"/>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828172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828172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64</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PS</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401787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Personnel Security</a:t>
            </a:r>
            <a:endParaRPr lang="en-US" sz="2700" dirty="0"/>
          </a:p>
        </p:txBody>
      </p:sp>
      <p:pic>
        <p:nvPicPr>
          <p:cNvPr id="68" name="Image 12" descr="preencoded.png">    </p:cNvPr>
          <p:cNvPicPr>
            <a:picLocks noChangeAspect="1"/>
          </p:cNvPicPr>
          <p:nvPr/>
        </p:nvPicPr>
        <p:blipFill>
          <a:blip r:embed="rId13">
            <a:alphaModFix amt="20000"/>
          </a:blip>
          <a:srcRect l="0" r="0" t="-16" b="-16"/>
          <a:stretch/>
        </p:blipFill>
        <p:spPr>
          <a:xfrm>
            <a:off x="10906049" y="178308"/>
            <a:ext cx="714146" cy="5715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43920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1E40AF"/>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266444"/>
          </a:xfrm>
          <a:prstGeom prst="roundRect">
            <a:avLst>
              <a:gd name="adj" fmla="val 4343"/>
            </a:avLst>
          </a:prstGeom>
          <a:solidFill>
            <a:srgbClr val="FFFFFF"/>
          </a:solidFill>
          <a:ln/>
        </p:spPr>
      </p:sp>
      <p:sp>
        <p:nvSpPr>
          <p:cNvPr id="8" name="Shape 5"/>
          <p:cNvSpPr/>
          <p:nvPr/>
        </p:nvSpPr>
        <p:spPr>
          <a:xfrm>
            <a:off x="571500" y="1790395"/>
            <a:ext cx="47549" cy="1266444"/>
          </a:xfrm>
          <a:prstGeom prst="roundRect">
            <a:avLst>
              <a:gd name="adj" fmla="val 115673"/>
            </a:avLst>
          </a:prstGeom>
          <a:solidFill>
            <a:srgbClr val="3B82F6"/>
          </a:solidFill>
          <a:ln w="12700">
            <a:solidFill>
              <a:srgbClr val="3B82F6">
                <a:alpha val="0"/>
              </a:srgbClr>
            </a:solidFill>
            <a:prstDash val="solid"/>
          </a:ln>
        </p:spPr>
      </p:sp>
      <p:sp>
        <p:nvSpPr>
          <p:cNvPr id="9" name="Shape 6"/>
          <p:cNvSpPr/>
          <p:nvPr/>
        </p:nvSpPr>
        <p:spPr>
          <a:xfrm>
            <a:off x="809244" y="1943100"/>
            <a:ext cx="514807" cy="286207"/>
          </a:xfrm>
          <a:prstGeom prst="roundRect">
            <a:avLst>
              <a:gd name="adj" fmla="val 42599"/>
            </a:avLst>
          </a:prstGeom>
          <a:solidFill>
            <a:srgbClr val="EFF6FF"/>
          </a:solidFill>
          <a:ln w="12700">
            <a:solidFill>
              <a:srgbClr val="FFFFFF">
                <a:alpha val="0"/>
              </a:srgbClr>
            </a:solidFill>
            <a:prstDash val="solid"/>
          </a:ln>
        </p:spPr>
      </p:sp>
      <p:sp>
        <p:nvSpPr>
          <p:cNvPr id="10" name="Text 7"/>
          <p:cNvSpPr txBox="1"/>
          <p:nvPr/>
        </p:nvSpPr>
        <p:spPr>
          <a:xfrm>
            <a:off x="809244" y="1943100"/>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PS-2</a:t>
            </a:r>
            <a:endParaRPr lang="en-US" sz="1000" dirty="0"/>
          </a:p>
        </p:txBody>
      </p:sp>
      <p:sp>
        <p:nvSpPr>
          <p:cNvPr id="11" name="Text 8"/>
          <p:cNvSpPr txBox="1"/>
          <p:nvPr/>
        </p:nvSpPr>
        <p:spPr>
          <a:xfrm>
            <a:off x="1411834" y="1958645"/>
            <a:ext cx="230154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Position Risk Designation</a:t>
            </a:r>
            <a:endParaRPr lang="en-US" sz="1300" dirty="0"/>
          </a:p>
        </p:txBody>
      </p:sp>
      <p:sp>
        <p:nvSpPr>
          <p:cNvPr id="12" name="Text 9"/>
          <p:cNvSpPr txBox="1"/>
          <p:nvPr/>
        </p:nvSpPr>
        <p:spPr>
          <a:xfrm>
            <a:off x="809244" y="2320747"/>
            <a:ext cx="6048756" cy="581558"/>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Assign a risk designation (e.g., high, moderate, low impact) to all organizational positions and establish screening criteria for individuals filling those positions based on the risk to operations and assets.</a:t>
            </a:r>
            <a:endParaRPr lang="en-US" sz="1000" dirty="0"/>
          </a:p>
        </p:txBody>
      </p:sp>
      <p:sp>
        <p:nvSpPr>
          <p:cNvPr id="13" name="Shape 10"/>
          <p:cNvSpPr/>
          <p:nvPr/>
        </p:nvSpPr>
        <p:spPr>
          <a:xfrm>
            <a:off x="571500" y="3238805"/>
            <a:ext cx="6400800" cy="1067105"/>
          </a:xfrm>
          <a:prstGeom prst="roundRect">
            <a:avLst>
              <a:gd name="adj" fmla="val 6121"/>
            </a:avLst>
          </a:prstGeom>
          <a:solidFill>
            <a:srgbClr val="FFFFFF"/>
          </a:solidFill>
          <a:ln/>
        </p:spPr>
      </p:sp>
      <p:sp>
        <p:nvSpPr>
          <p:cNvPr id="14" name="Shape 11"/>
          <p:cNvSpPr/>
          <p:nvPr/>
        </p:nvSpPr>
        <p:spPr>
          <a:xfrm>
            <a:off x="571500" y="3238805"/>
            <a:ext cx="47549" cy="1067105"/>
          </a:xfrm>
          <a:prstGeom prst="roundRect">
            <a:avLst>
              <a:gd name="adj" fmla="val 137362"/>
            </a:avLst>
          </a:prstGeom>
          <a:solidFill>
            <a:srgbClr val="3B82F6"/>
          </a:solidFill>
          <a:ln w="12700">
            <a:solidFill>
              <a:srgbClr val="3B82F6">
                <a:alpha val="0"/>
              </a:srgbClr>
            </a:solidFill>
            <a:prstDash val="solid"/>
          </a:ln>
        </p:spPr>
      </p:sp>
      <p:sp>
        <p:nvSpPr>
          <p:cNvPr id="15" name="Shape 12"/>
          <p:cNvSpPr/>
          <p:nvPr/>
        </p:nvSpPr>
        <p:spPr>
          <a:xfrm>
            <a:off x="809244" y="3391510"/>
            <a:ext cx="514807" cy="286207"/>
          </a:xfrm>
          <a:prstGeom prst="roundRect">
            <a:avLst>
              <a:gd name="adj" fmla="val 42599"/>
            </a:avLst>
          </a:prstGeom>
          <a:solidFill>
            <a:srgbClr val="EFF6FF"/>
          </a:solidFill>
          <a:ln w="12700">
            <a:solidFill>
              <a:srgbClr val="FFFFFF">
                <a:alpha val="0"/>
              </a:srgbClr>
            </a:solidFill>
            <a:prstDash val="solid"/>
          </a:ln>
        </p:spPr>
      </p:sp>
      <p:sp>
        <p:nvSpPr>
          <p:cNvPr id="16" name="Text 13"/>
          <p:cNvSpPr txBox="1"/>
          <p:nvPr/>
        </p:nvSpPr>
        <p:spPr>
          <a:xfrm>
            <a:off x="809244" y="3391510"/>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PS-3</a:t>
            </a:r>
            <a:endParaRPr lang="en-US" sz="1000" dirty="0"/>
          </a:p>
        </p:txBody>
      </p:sp>
      <p:sp>
        <p:nvSpPr>
          <p:cNvPr id="17" name="Text 14"/>
          <p:cNvSpPr txBox="1"/>
          <p:nvPr/>
        </p:nvSpPr>
        <p:spPr>
          <a:xfrm>
            <a:off x="1411834" y="3407054"/>
            <a:ext cx="187086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Personnel Screening</a:t>
            </a:r>
            <a:endParaRPr lang="en-US" sz="1300" dirty="0"/>
          </a:p>
        </p:txBody>
      </p:sp>
      <p:sp>
        <p:nvSpPr>
          <p:cNvPr id="18" name="Text 15"/>
          <p:cNvSpPr txBox="1"/>
          <p:nvPr/>
        </p:nvSpPr>
        <p:spPr>
          <a:xfrm>
            <a:off x="809244" y="3769157"/>
            <a:ext cx="6048756"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Screen individuals prior to authorizing access to the system; and rescreen individuals according to organization-defined conditions (e.g., clearance renewal, cause) and frequency.</a:t>
            </a:r>
            <a:endParaRPr lang="en-US" sz="1000" dirty="0"/>
          </a:p>
        </p:txBody>
      </p:sp>
      <p:sp>
        <p:nvSpPr>
          <p:cNvPr id="19" name="Shape 16"/>
          <p:cNvSpPr/>
          <p:nvPr/>
        </p:nvSpPr>
        <p:spPr>
          <a:xfrm>
            <a:off x="571500" y="4496105"/>
            <a:ext cx="6400800" cy="1067105"/>
          </a:xfrm>
          <a:prstGeom prst="roundRect">
            <a:avLst>
              <a:gd name="adj" fmla="val 6121"/>
            </a:avLst>
          </a:prstGeom>
          <a:solidFill>
            <a:srgbClr val="FFFFFF"/>
          </a:solidFill>
          <a:ln/>
        </p:spPr>
      </p:sp>
      <p:sp>
        <p:nvSpPr>
          <p:cNvPr id="20" name="Shape 17"/>
          <p:cNvSpPr/>
          <p:nvPr/>
        </p:nvSpPr>
        <p:spPr>
          <a:xfrm>
            <a:off x="571500" y="4496105"/>
            <a:ext cx="47549" cy="1067105"/>
          </a:xfrm>
          <a:prstGeom prst="roundRect">
            <a:avLst>
              <a:gd name="adj" fmla="val 137362"/>
            </a:avLst>
          </a:prstGeom>
          <a:solidFill>
            <a:srgbClr val="3B82F6"/>
          </a:solidFill>
          <a:ln w="12700">
            <a:solidFill>
              <a:srgbClr val="3B82F6">
                <a:alpha val="0"/>
              </a:srgbClr>
            </a:solidFill>
            <a:prstDash val="solid"/>
          </a:ln>
        </p:spPr>
      </p:sp>
      <p:sp>
        <p:nvSpPr>
          <p:cNvPr id="21" name="Shape 18"/>
          <p:cNvSpPr/>
          <p:nvPr/>
        </p:nvSpPr>
        <p:spPr>
          <a:xfrm>
            <a:off x="809244" y="4647895"/>
            <a:ext cx="514807" cy="286207"/>
          </a:xfrm>
          <a:prstGeom prst="roundRect">
            <a:avLst>
              <a:gd name="adj" fmla="val 42599"/>
            </a:avLst>
          </a:prstGeom>
          <a:solidFill>
            <a:srgbClr val="EFF6FF"/>
          </a:solidFill>
          <a:ln w="12700">
            <a:solidFill>
              <a:srgbClr val="FFFFFF">
                <a:alpha val="0"/>
              </a:srgbClr>
            </a:solidFill>
            <a:prstDash val="solid"/>
          </a:ln>
        </p:spPr>
      </p:sp>
      <p:sp>
        <p:nvSpPr>
          <p:cNvPr id="22" name="Text 19"/>
          <p:cNvSpPr txBox="1"/>
          <p:nvPr/>
        </p:nvSpPr>
        <p:spPr>
          <a:xfrm>
            <a:off x="809244" y="464789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PS-4</a:t>
            </a:r>
            <a:endParaRPr lang="en-US" sz="1000" dirty="0"/>
          </a:p>
        </p:txBody>
      </p:sp>
      <p:sp>
        <p:nvSpPr>
          <p:cNvPr id="23" name="Text 20"/>
          <p:cNvSpPr txBox="1"/>
          <p:nvPr/>
        </p:nvSpPr>
        <p:spPr>
          <a:xfrm>
            <a:off x="1411834" y="4663440"/>
            <a:ext cx="204094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Personnel Termination</a:t>
            </a:r>
            <a:endParaRPr lang="en-US" sz="1300" dirty="0"/>
          </a:p>
        </p:txBody>
      </p:sp>
      <p:sp>
        <p:nvSpPr>
          <p:cNvPr id="24" name="Text 21"/>
          <p:cNvSpPr txBox="1"/>
          <p:nvPr/>
        </p:nvSpPr>
        <p:spPr>
          <a:xfrm>
            <a:off x="809244" y="5025542"/>
            <a:ext cx="6048756" cy="3913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Upon termination of individual employment: disable information system access, terminate/revoke credentials, conduct exit interviews, and retrieve all security-related organizational property.</a:t>
            </a:r>
            <a:endParaRPr lang="en-US" sz="1000" dirty="0"/>
          </a:p>
        </p:txBody>
      </p:sp>
      <p:sp>
        <p:nvSpPr>
          <p:cNvPr id="25" name="Shape 22"/>
          <p:cNvSpPr/>
          <p:nvPr/>
        </p:nvSpPr>
        <p:spPr>
          <a:xfrm>
            <a:off x="571500" y="5752490"/>
            <a:ext cx="6400800" cy="1266444"/>
          </a:xfrm>
          <a:prstGeom prst="roundRect">
            <a:avLst>
              <a:gd name="adj" fmla="val 4343"/>
            </a:avLst>
          </a:prstGeom>
          <a:solidFill>
            <a:srgbClr val="FFFFFF"/>
          </a:solidFill>
          <a:ln/>
        </p:spPr>
      </p:sp>
      <p:sp>
        <p:nvSpPr>
          <p:cNvPr id="26" name="Shape 23"/>
          <p:cNvSpPr/>
          <p:nvPr/>
        </p:nvSpPr>
        <p:spPr>
          <a:xfrm>
            <a:off x="571500" y="5752490"/>
            <a:ext cx="47549" cy="1266444"/>
          </a:xfrm>
          <a:prstGeom prst="roundRect">
            <a:avLst>
              <a:gd name="adj" fmla="val 115673"/>
            </a:avLst>
          </a:prstGeom>
          <a:solidFill>
            <a:srgbClr val="3B82F6"/>
          </a:solidFill>
          <a:ln w="12700">
            <a:solidFill>
              <a:srgbClr val="3B82F6">
                <a:alpha val="0"/>
              </a:srgbClr>
            </a:solidFill>
            <a:prstDash val="solid"/>
          </a:ln>
        </p:spPr>
      </p:sp>
      <p:sp>
        <p:nvSpPr>
          <p:cNvPr id="27" name="Shape 24"/>
          <p:cNvSpPr/>
          <p:nvPr/>
        </p:nvSpPr>
        <p:spPr>
          <a:xfrm>
            <a:off x="809244" y="5905195"/>
            <a:ext cx="514807" cy="286207"/>
          </a:xfrm>
          <a:prstGeom prst="roundRect">
            <a:avLst>
              <a:gd name="adj" fmla="val 42599"/>
            </a:avLst>
          </a:prstGeom>
          <a:solidFill>
            <a:srgbClr val="EFF6FF"/>
          </a:solidFill>
          <a:ln w="12700">
            <a:solidFill>
              <a:srgbClr val="FFFFFF">
                <a:alpha val="0"/>
              </a:srgbClr>
            </a:solidFill>
            <a:prstDash val="solid"/>
          </a:ln>
        </p:spPr>
      </p:sp>
      <p:sp>
        <p:nvSpPr>
          <p:cNvPr id="28" name="Text 25"/>
          <p:cNvSpPr txBox="1"/>
          <p:nvPr/>
        </p:nvSpPr>
        <p:spPr>
          <a:xfrm>
            <a:off x="809244" y="590519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40AF"/>
                </a:solidFill>
                <a:latin typeface="Roboto" pitchFamily="34" charset="0"/>
                <a:ea typeface="Roboto" pitchFamily="34" charset="-122"/>
                <a:cs typeface="Roboto" pitchFamily="34" charset="-120"/>
              </a:rPr>
              <a:t>PS-5</a:t>
            </a:r>
            <a:endParaRPr lang="en-US" sz="1000" dirty="0"/>
          </a:p>
        </p:txBody>
      </p:sp>
      <p:sp>
        <p:nvSpPr>
          <p:cNvPr id="29" name="Text 26"/>
          <p:cNvSpPr txBox="1"/>
          <p:nvPr/>
        </p:nvSpPr>
        <p:spPr>
          <a:xfrm>
            <a:off x="1411834" y="5919826"/>
            <a:ext cx="171175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Personnel Transfer</a:t>
            </a:r>
            <a:endParaRPr lang="en-US" sz="1300" dirty="0"/>
          </a:p>
        </p:txBody>
      </p:sp>
      <p:sp>
        <p:nvSpPr>
          <p:cNvPr id="30" name="Text 27"/>
          <p:cNvSpPr txBox="1"/>
          <p:nvPr/>
        </p:nvSpPr>
        <p:spPr>
          <a:xfrm>
            <a:off x="809244" y="6281928"/>
            <a:ext cx="6048756" cy="581558"/>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Review and confirm ongoing operational need for current logical and physical access authorizations to information systems and facilities when individuals are reassigned or transferred.</a:t>
            </a:r>
            <a:endParaRPr lang="en-US" sz="1000" dirty="0"/>
          </a:p>
        </p:txBody>
      </p:sp>
      <p:sp>
        <p:nvSpPr>
          <p:cNvPr id="31" name="Shape 28"/>
          <p:cNvSpPr/>
          <p:nvPr/>
        </p:nvSpPr>
        <p:spPr>
          <a:xfrm>
            <a:off x="7353605" y="1333195"/>
            <a:ext cx="4267505" cy="5676595"/>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274113"/>
            <a:ext cx="3791102" cy="619049"/>
          </a:xfrm>
          <a:prstGeom prst="roundRect">
            <a:avLst>
              <a:gd name="adj" fmla="val 13635"/>
            </a:avLst>
          </a:prstGeom>
          <a:solidFill>
            <a:srgbClr val="F8FAFC"/>
          </a:solidFill>
          <a:ln w="12700">
            <a:solidFill>
              <a:srgbClr val="E2E8F0"/>
            </a:solidFill>
            <a:prstDash val="solid"/>
          </a:ln>
        </p:spPr>
      </p:sp>
      <p:sp>
        <p:nvSpPr>
          <p:cNvPr id="36" name="Shape 32"/>
          <p:cNvSpPr/>
          <p:nvPr/>
        </p:nvSpPr>
        <p:spPr>
          <a:xfrm>
            <a:off x="7715707" y="2392985"/>
            <a:ext cx="381305" cy="381305"/>
          </a:xfrm>
          <a:prstGeom prst="ellipse">
            <a:avLst/>
          </a:prstGeom>
          <a:solidFill>
            <a:srgbClr val="DBEAFE"/>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100" b="-100"/>
          <a:stretch/>
        </p:blipFill>
        <p:spPr>
          <a:xfrm>
            <a:off x="7848295" y="2507285"/>
            <a:ext cx="114300" cy="152705"/>
          </a:xfrm>
          <a:prstGeom prst="rect">
            <a:avLst/>
          </a:prstGeom>
        </p:spPr>
      </p:pic>
      <p:sp>
        <p:nvSpPr>
          <p:cNvPr id="38" name="Text 33"/>
          <p:cNvSpPr txBox="1"/>
          <p:nvPr/>
        </p:nvSpPr>
        <p:spPr>
          <a:xfrm>
            <a:off x="8248802" y="2379269"/>
            <a:ext cx="165506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Position Descriptions</a:t>
            </a:r>
            <a:endParaRPr lang="en-US" sz="1100" dirty="0"/>
          </a:p>
        </p:txBody>
      </p:sp>
      <p:sp>
        <p:nvSpPr>
          <p:cNvPr id="39" name="Text 34"/>
          <p:cNvSpPr txBox="1"/>
          <p:nvPr/>
        </p:nvSpPr>
        <p:spPr>
          <a:xfrm>
            <a:off x="8248802" y="2634386"/>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PDs denoting sensitivity levels/risk</a:t>
            </a:r>
            <a:endParaRPr lang="en-US" sz="900" dirty="0"/>
          </a:p>
        </p:txBody>
      </p:sp>
      <p:sp>
        <p:nvSpPr>
          <p:cNvPr id="40" name="Shape 35"/>
          <p:cNvSpPr/>
          <p:nvPr/>
        </p:nvSpPr>
        <p:spPr>
          <a:xfrm>
            <a:off x="7591349" y="3193085"/>
            <a:ext cx="3791102" cy="619049"/>
          </a:xfrm>
          <a:prstGeom prst="roundRect">
            <a:avLst>
              <a:gd name="adj" fmla="val 13635"/>
            </a:avLst>
          </a:prstGeom>
          <a:solidFill>
            <a:srgbClr val="F8FAFC"/>
          </a:solidFill>
          <a:ln w="12700">
            <a:solidFill>
              <a:srgbClr val="E2E8F0"/>
            </a:solidFill>
            <a:prstDash val="solid"/>
          </a:ln>
        </p:spPr>
      </p:sp>
      <p:sp>
        <p:nvSpPr>
          <p:cNvPr id="41" name="Shape 36"/>
          <p:cNvSpPr/>
          <p:nvPr/>
        </p:nvSpPr>
        <p:spPr>
          <a:xfrm>
            <a:off x="7715707" y="3311042"/>
            <a:ext cx="381305" cy="381305"/>
          </a:xfrm>
          <a:prstGeom prst="ellipse">
            <a:avLst/>
          </a:prstGeom>
          <a:solidFill>
            <a:srgbClr val="DBEAFE"/>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180" b="-180"/>
          <a:stretch/>
        </p:blipFill>
        <p:spPr>
          <a:xfrm>
            <a:off x="7810805" y="3425342"/>
            <a:ext cx="190195" cy="152705"/>
          </a:xfrm>
          <a:prstGeom prst="rect">
            <a:avLst/>
          </a:prstGeom>
        </p:spPr>
      </p:pic>
      <p:sp>
        <p:nvSpPr>
          <p:cNvPr id="43" name="Text 37"/>
          <p:cNvSpPr txBox="1"/>
          <p:nvPr/>
        </p:nvSpPr>
        <p:spPr>
          <a:xfrm>
            <a:off x="8248802" y="3297326"/>
            <a:ext cx="152887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Background Checks</a:t>
            </a:r>
            <a:endParaRPr lang="en-US" sz="1100" dirty="0"/>
          </a:p>
        </p:txBody>
      </p:sp>
      <p:sp>
        <p:nvSpPr>
          <p:cNvPr id="44" name="Text 38"/>
          <p:cNvSpPr txBox="1"/>
          <p:nvPr/>
        </p:nvSpPr>
        <p:spPr>
          <a:xfrm>
            <a:off x="8248802" y="3552444"/>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Dates of adjudication &amp; clearance</a:t>
            </a:r>
            <a:endParaRPr lang="en-US" sz="900" dirty="0"/>
          </a:p>
        </p:txBody>
      </p:sp>
      <p:sp>
        <p:nvSpPr>
          <p:cNvPr id="45" name="Shape 39"/>
          <p:cNvSpPr/>
          <p:nvPr/>
        </p:nvSpPr>
        <p:spPr>
          <a:xfrm>
            <a:off x="7591349" y="4111142"/>
            <a:ext cx="3791102" cy="619049"/>
          </a:xfrm>
          <a:prstGeom prst="roundRect">
            <a:avLst>
              <a:gd name="adj" fmla="val 13635"/>
            </a:avLst>
          </a:prstGeom>
          <a:solidFill>
            <a:srgbClr val="F8FAFC"/>
          </a:solidFill>
          <a:ln w="12700">
            <a:solidFill>
              <a:srgbClr val="E2E8F0"/>
            </a:solidFill>
            <a:prstDash val="solid"/>
          </a:ln>
        </p:spPr>
      </p:sp>
      <p:sp>
        <p:nvSpPr>
          <p:cNvPr id="46" name="Shape 40"/>
          <p:cNvSpPr/>
          <p:nvPr/>
        </p:nvSpPr>
        <p:spPr>
          <a:xfrm>
            <a:off x="7715707" y="4229100"/>
            <a:ext cx="381305" cy="381305"/>
          </a:xfrm>
          <a:prstGeom prst="ellipse">
            <a:avLst/>
          </a:prstGeom>
          <a:solidFill>
            <a:srgbClr val="DBEAFE"/>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100" b="-100"/>
          <a:stretch/>
        </p:blipFill>
        <p:spPr>
          <a:xfrm>
            <a:off x="7848295" y="4343400"/>
            <a:ext cx="114300" cy="152705"/>
          </a:xfrm>
          <a:prstGeom prst="rect">
            <a:avLst/>
          </a:prstGeom>
        </p:spPr>
      </p:pic>
      <p:sp>
        <p:nvSpPr>
          <p:cNvPr id="48" name="Text 41"/>
          <p:cNvSpPr txBox="1"/>
          <p:nvPr/>
        </p:nvSpPr>
        <p:spPr>
          <a:xfrm>
            <a:off x="8248802" y="4215384"/>
            <a:ext cx="168889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Termination Checklist</a:t>
            </a:r>
            <a:endParaRPr lang="en-US" sz="1100" dirty="0"/>
          </a:p>
        </p:txBody>
      </p:sp>
      <p:sp>
        <p:nvSpPr>
          <p:cNvPr id="49" name="Text 42"/>
          <p:cNvSpPr txBox="1"/>
          <p:nvPr/>
        </p:nvSpPr>
        <p:spPr>
          <a:xfrm>
            <a:off x="8248802" y="4470502"/>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Signed forms showing asset return</a:t>
            </a:r>
            <a:endParaRPr lang="en-US" sz="900" dirty="0"/>
          </a:p>
        </p:txBody>
      </p:sp>
      <p:sp>
        <p:nvSpPr>
          <p:cNvPr id="50" name="Shape 43"/>
          <p:cNvSpPr/>
          <p:nvPr/>
        </p:nvSpPr>
        <p:spPr>
          <a:xfrm>
            <a:off x="7591349" y="5029200"/>
            <a:ext cx="3791102" cy="619049"/>
          </a:xfrm>
          <a:prstGeom prst="roundRect">
            <a:avLst>
              <a:gd name="adj" fmla="val 13635"/>
            </a:avLst>
          </a:prstGeom>
          <a:solidFill>
            <a:srgbClr val="F8FAFC"/>
          </a:solidFill>
          <a:ln w="12700">
            <a:solidFill>
              <a:srgbClr val="E2E8F0"/>
            </a:solidFill>
            <a:prstDash val="solid"/>
          </a:ln>
        </p:spPr>
      </p:sp>
      <p:sp>
        <p:nvSpPr>
          <p:cNvPr id="51" name="Shape 44"/>
          <p:cNvSpPr/>
          <p:nvPr/>
        </p:nvSpPr>
        <p:spPr>
          <a:xfrm>
            <a:off x="7715707" y="5147158"/>
            <a:ext cx="381305" cy="381305"/>
          </a:xfrm>
          <a:prstGeom prst="ellipse">
            <a:avLst/>
          </a:prstGeom>
          <a:solidFill>
            <a:srgbClr val="DBEAFE"/>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0" b="0"/>
          <a:stretch/>
        </p:blipFill>
        <p:spPr>
          <a:xfrm>
            <a:off x="7830007" y="5261458"/>
            <a:ext cx="152705" cy="152705"/>
          </a:xfrm>
          <a:prstGeom prst="rect">
            <a:avLst/>
          </a:prstGeom>
        </p:spPr>
      </p:pic>
      <p:sp>
        <p:nvSpPr>
          <p:cNvPr id="53" name="Text 45"/>
          <p:cNvSpPr txBox="1"/>
          <p:nvPr/>
        </p:nvSpPr>
        <p:spPr>
          <a:xfrm>
            <a:off x="8248802" y="5133442"/>
            <a:ext cx="106619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Transfer Logs</a:t>
            </a:r>
            <a:endParaRPr lang="en-US" sz="1100" dirty="0"/>
          </a:p>
        </p:txBody>
      </p:sp>
      <p:sp>
        <p:nvSpPr>
          <p:cNvPr id="54" name="Text 46"/>
          <p:cNvSpPr txBox="1"/>
          <p:nvPr/>
        </p:nvSpPr>
        <p:spPr>
          <a:xfrm>
            <a:off x="8248802" y="5388559"/>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Access adjustment tickets for transfers</a:t>
            </a:r>
            <a:endParaRPr lang="en-US" sz="900" dirty="0"/>
          </a:p>
        </p:txBody>
      </p:sp>
      <p:sp>
        <p:nvSpPr>
          <p:cNvPr id="55" name="Shape 47"/>
          <p:cNvSpPr/>
          <p:nvPr/>
        </p:nvSpPr>
        <p:spPr>
          <a:xfrm>
            <a:off x="7591349" y="5947258"/>
            <a:ext cx="3791102" cy="619049"/>
          </a:xfrm>
          <a:prstGeom prst="roundRect">
            <a:avLst>
              <a:gd name="adj" fmla="val 13635"/>
            </a:avLst>
          </a:prstGeom>
          <a:solidFill>
            <a:srgbClr val="F8FAFC"/>
          </a:solidFill>
          <a:ln w="12700">
            <a:solidFill>
              <a:srgbClr val="E2E8F0"/>
            </a:solidFill>
            <a:prstDash val="solid"/>
          </a:ln>
        </p:spPr>
      </p:sp>
      <p:sp>
        <p:nvSpPr>
          <p:cNvPr id="56" name="Shape 48"/>
          <p:cNvSpPr/>
          <p:nvPr/>
        </p:nvSpPr>
        <p:spPr>
          <a:xfrm>
            <a:off x="7715707" y="6065215"/>
            <a:ext cx="381305" cy="381305"/>
          </a:xfrm>
          <a:prstGeom prst="ellipse">
            <a:avLst/>
          </a:prstGeom>
          <a:solidFill>
            <a:srgbClr val="DBEAFE"/>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33" r="-33" t="0" b="0"/>
          <a:stretch/>
        </p:blipFill>
        <p:spPr>
          <a:xfrm>
            <a:off x="7819949" y="6179515"/>
            <a:ext cx="171907" cy="152705"/>
          </a:xfrm>
          <a:prstGeom prst="rect">
            <a:avLst/>
          </a:prstGeom>
        </p:spPr>
      </p:pic>
      <p:sp>
        <p:nvSpPr>
          <p:cNvPr id="58" name="Text 49"/>
          <p:cNvSpPr txBox="1"/>
          <p:nvPr/>
        </p:nvSpPr>
        <p:spPr>
          <a:xfrm>
            <a:off x="8248802" y="6051499"/>
            <a:ext cx="152979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NDAs &amp; Agreements</a:t>
            </a:r>
            <a:endParaRPr lang="en-US" sz="1100" dirty="0"/>
          </a:p>
        </p:txBody>
      </p:sp>
      <p:sp>
        <p:nvSpPr>
          <p:cNvPr id="59" name="Text 50"/>
          <p:cNvSpPr txBox="1"/>
          <p:nvPr/>
        </p:nvSpPr>
        <p:spPr>
          <a:xfrm>
            <a:off x="8248802" y="6306617"/>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Signed access agreements (PS-6)</a:t>
            </a:r>
            <a:endParaRPr lang="en-US" sz="900" dirty="0"/>
          </a:p>
        </p:txBody>
      </p:sp>
      <p:sp>
        <p:nvSpPr>
          <p:cNvPr id="60" name="Shape 51"/>
          <p:cNvSpPr/>
          <p:nvPr/>
        </p:nvSpPr>
        <p:spPr>
          <a:xfrm>
            <a:off x="0" y="7391095"/>
            <a:ext cx="12191695" cy="200254"/>
          </a:xfrm>
          <a:prstGeom prst="rect">
            <a:avLst/>
          </a:prstGeom>
          <a:solidFill>
            <a:srgbClr val="F1F5F9"/>
          </a:solidFill>
          <a:ln/>
        </p:spPr>
      </p:sp>
      <p:sp>
        <p:nvSpPr>
          <p:cNvPr id="61" name="Shape 52"/>
          <p:cNvSpPr/>
          <p:nvPr/>
        </p:nvSpPr>
        <p:spPr>
          <a:xfrm>
            <a:off x="0" y="739109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40115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40115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65</a:t>
            </a:r>
            <a:endParaRPr lang="en-US" sz="900" dirty="0"/>
          </a:p>
        </p:txBody>
      </p:sp>
      <p:sp>
        <p:nvSpPr>
          <p:cNvPr id="64" name="Shape 55"/>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6" name="Shape 57"/>
          <p:cNvSpPr/>
          <p:nvPr/>
        </p:nvSpPr>
        <p:spPr>
          <a:xfrm>
            <a:off x="571500" y="190195"/>
            <a:ext cx="857707" cy="190195"/>
          </a:xfrm>
          <a:prstGeom prst="roundRect">
            <a:avLst>
              <a:gd name="adj" fmla="val 96154"/>
            </a:avLst>
          </a:prstGeom>
          <a:solidFill>
            <a:srgbClr val="1E40AF"/>
          </a:solidFill>
          <a:ln w="12700">
            <a:solidFill>
              <a:srgbClr val="FFFFFF">
                <a:alpha val="0"/>
              </a:srgbClr>
            </a:solidFill>
            <a:prstDash val="solid"/>
          </a:ln>
        </p:spPr>
      </p:sp>
      <p:sp>
        <p:nvSpPr>
          <p:cNvPr id="67" name="Text 58"/>
          <p:cNvSpPr txBox="1"/>
          <p:nvPr/>
        </p:nvSpPr>
        <p:spPr>
          <a:xfrm>
            <a:off x="571500" y="190195"/>
            <a:ext cx="93360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PS</a:t>
            </a:r>
            <a:endParaRPr lang="en-US" sz="900" dirty="0"/>
          </a:p>
        </p:txBody>
      </p:sp>
      <p:sp>
        <p:nvSpPr>
          <p:cNvPr id="68" name="Text 59"/>
          <p:cNvSpPr txBox="1"/>
          <p:nvPr/>
        </p:nvSpPr>
        <p:spPr>
          <a:xfrm>
            <a:off x="1538021" y="190195"/>
            <a:ext cx="1337767"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Personnel Security</a:t>
            </a:r>
            <a:endParaRPr lang="en-US" sz="1000" dirty="0"/>
          </a:p>
        </p:txBody>
      </p:sp>
      <p:sp>
        <p:nvSpPr>
          <p:cNvPr id="69" name="Text 60"/>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0" r="0" t="0" b="0"/>
          <a:stretch/>
        </p:blipFill>
        <p:spPr>
          <a:xfrm>
            <a:off x="11048695" y="243230"/>
            <a:ext cx="571500" cy="4572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2868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5B21B6"/>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Ensure that PII processing is minimized, transparent, authorized, and aligned with individual consent. This family integrates privacy engineering principles directly into the system life cycle, bridging the gap between security and privacy risk management.</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14400" y="4114800"/>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5B21B6"/>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0" r="0" t="0" b="0"/>
          <a:stretch/>
        </p:blipFill>
        <p:spPr>
          <a:xfrm>
            <a:off x="571500" y="4172407"/>
            <a:ext cx="228600" cy="228600"/>
          </a:xfrm>
          <a:prstGeom prst="rect">
            <a:avLst/>
          </a:prstGeom>
        </p:spPr>
      </p:pic>
      <p:sp>
        <p:nvSpPr>
          <p:cNvPr id="13" name="Shape 8"/>
          <p:cNvSpPr/>
          <p:nvPr/>
        </p:nvSpPr>
        <p:spPr>
          <a:xfrm>
            <a:off x="571500" y="4762195"/>
            <a:ext cx="6858000" cy="3095244"/>
          </a:xfrm>
          <a:prstGeom prst="roundRect">
            <a:avLst>
              <a:gd name="adj" fmla="val 727"/>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EDE9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512" r="-2512" t="0" b="0"/>
          <a:stretch/>
        </p:blipFill>
        <p:spPr>
          <a:xfrm>
            <a:off x="899770" y="5076749"/>
            <a:ext cx="105156" cy="133502"/>
          </a:xfrm>
          <a:prstGeom prst="rect">
            <a:avLst/>
          </a:prstGeom>
        </p:spPr>
      </p:pic>
      <p:sp>
        <p:nvSpPr>
          <p:cNvPr id="16" name="Text 10"/>
          <p:cNvSpPr txBox="1"/>
          <p:nvPr/>
        </p:nvSpPr>
        <p:spPr>
          <a:xfrm>
            <a:off x="1257300" y="49907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Authority &amp; Consent</a:t>
            </a:r>
            <a:endParaRPr lang="en-US" sz="1300" dirty="0"/>
          </a:p>
        </p:txBody>
      </p:sp>
      <p:sp>
        <p:nvSpPr>
          <p:cNvPr id="17" name="Text 11"/>
          <p:cNvSpPr txBox="1"/>
          <p:nvPr/>
        </p:nvSpPr>
        <p:spPr>
          <a:xfrm>
            <a:off x="1257300" y="52962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Establishing legal authority to process PII (PT-2) and mechanisms for obtaining and managing individual consent (PT-7).</a:t>
            </a:r>
            <a:endParaRPr lang="en-US" sz="1000" dirty="0"/>
          </a:p>
        </p:txBody>
      </p:sp>
      <p:sp>
        <p:nvSpPr>
          <p:cNvPr id="18" name="Shape 12"/>
          <p:cNvSpPr/>
          <p:nvPr/>
        </p:nvSpPr>
        <p:spPr>
          <a:xfrm>
            <a:off x="800100" y="5829300"/>
            <a:ext cx="304495" cy="304495"/>
          </a:xfrm>
          <a:prstGeom prst="ellipse">
            <a:avLst/>
          </a:prstGeom>
          <a:solidFill>
            <a:srgbClr val="EDE9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5915254"/>
            <a:ext cx="133502" cy="133502"/>
          </a:xfrm>
          <a:prstGeom prst="rect">
            <a:avLst/>
          </a:prstGeom>
        </p:spPr>
      </p:pic>
      <p:sp>
        <p:nvSpPr>
          <p:cNvPr id="20" name="Text 13"/>
          <p:cNvSpPr txBox="1"/>
          <p:nvPr/>
        </p:nvSpPr>
        <p:spPr>
          <a:xfrm>
            <a:off x="1257300" y="5829300"/>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Data Minimization</a:t>
            </a:r>
            <a:endParaRPr lang="en-US" sz="1300" dirty="0"/>
          </a:p>
        </p:txBody>
      </p:sp>
      <p:sp>
        <p:nvSpPr>
          <p:cNvPr id="21" name="Text 14"/>
          <p:cNvSpPr txBox="1"/>
          <p:nvPr/>
        </p:nvSpPr>
        <p:spPr>
          <a:xfrm>
            <a:off x="1257300" y="613379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technical controls to limit PII collection, use, and retention to what is strictly necessary (PT-3).</a:t>
            </a:r>
            <a:endParaRPr lang="en-US" sz="1000" dirty="0"/>
          </a:p>
        </p:txBody>
      </p:sp>
      <p:sp>
        <p:nvSpPr>
          <p:cNvPr id="22" name="Shape 15"/>
          <p:cNvSpPr/>
          <p:nvPr/>
        </p:nvSpPr>
        <p:spPr>
          <a:xfrm>
            <a:off x="800100" y="6667805"/>
            <a:ext cx="304495" cy="304495"/>
          </a:xfrm>
          <a:prstGeom prst="ellipse">
            <a:avLst/>
          </a:prstGeom>
          <a:solidFill>
            <a:srgbClr val="EDE9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837" r="-837" t="0" b="0"/>
          <a:stretch/>
        </p:blipFill>
        <p:spPr>
          <a:xfrm>
            <a:off x="875995" y="6752844"/>
            <a:ext cx="152705" cy="133502"/>
          </a:xfrm>
          <a:prstGeom prst="rect">
            <a:avLst/>
          </a:prstGeom>
        </p:spPr>
      </p:pic>
      <p:sp>
        <p:nvSpPr>
          <p:cNvPr id="24" name="Text 16"/>
          <p:cNvSpPr txBox="1"/>
          <p:nvPr/>
        </p:nvSpPr>
        <p:spPr>
          <a:xfrm>
            <a:off x="1257300" y="666780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Transparency &amp; Notice</a:t>
            </a:r>
            <a:endParaRPr lang="en-US" sz="1300" dirty="0"/>
          </a:p>
        </p:txBody>
      </p:sp>
      <p:sp>
        <p:nvSpPr>
          <p:cNvPr id="25" name="Text 17"/>
          <p:cNvSpPr txBox="1"/>
          <p:nvPr/>
        </p:nvSpPr>
        <p:spPr>
          <a:xfrm>
            <a:off x="1257300" y="6972300"/>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Providing clear system of records notices (SORNs) and privacy act statements to individuals (PT-5, PT-6).</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8288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 (Privacy)</a:t>
            </a:r>
            <a:endParaRPr lang="en-US" sz="900" dirty="0"/>
          </a:p>
        </p:txBody>
      </p:sp>
      <p:sp>
        <p:nvSpPr>
          <p:cNvPr id="28" name="Shape 19"/>
          <p:cNvSpPr/>
          <p:nvPr/>
        </p:nvSpPr>
        <p:spPr>
          <a:xfrm>
            <a:off x="8048549" y="1876349"/>
            <a:ext cx="3333902" cy="629107"/>
          </a:xfrm>
          <a:prstGeom prst="roundRect">
            <a:avLst>
              <a:gd name="adj" fmla="val 8809"/>
            </a:avLst>
          </a:prstGeom>
          <a:noFill/>
          <a:ln w="12700">
            <a:solidFill>
              <a:srgbClr val="E5E7EB"/>
            </a:solidFill>
            <a:prstDash val="solid"/>
          </a:ln>
        </p:spPr>
      </p:sp>
      <p:sp>
        <p:nvSpPr>
          <p:cNvPr id="29" name="Text 20"/>
          <p:cNvSpPr txBox="1"/>
          <p:nvPr/>
        </p:nvSpPr>
        <p:spPr>
          <a:xfrm>
            <a:off x="8172907" y="2000707"/>
            <a:ext cx="1943100" cy="228600"/>
          </a:xfrm>
          <a:prstGeom prst="rect">
            <a:avLst/>
          </a:prstGeom>
          <a:noFill/>
          <a:ln/>
        </p:spPr>
        <p:txBody>
          <a:bodyPr wrap="square" lIns="0" tIns="0" rIns="0" bIns="0" rtlCol="0" anchor="ctr"/>
          <a:lstStyle/>
          <a:p>
            <a:pPr algn="l" indent="0" marL="0">
              <a:buNone/>
            </a:pPr>
            <a:r>
              <a:rPr lang="en-US" sz="1200" b="1" dirty="0">
                <a:solidFill>
                  <a:srgbClr val="000000"/>
                </a:solidFill>
                <a:latin typeface="Roboto" pitchFamily="34" charset="0"/>
                <a:ea typeface="Roboto" pitchFamily="34" charset="-122"/>
                <a:cs typeface="Roboto" pitchFamily="34" charset="-120"/>
              </a:rPr>
              <a:t>Privacy Baseline</a:t>
            </a:r>
            <a:endParaRPr lang="en-US" sz="1200" dirty="0"/>
          </a:p>
        </p:txBody>
      </p:sp>
      <p:sp>
        <p:nvSpPr>
          <p:cNvPr id="30" name="Text 21"/>
          <p:cNvSpPr txBox="1"/>
          <p:nvPr/>
        </p:nvSpPr>
        <p:spPr>
          <a:xfrm>
            <a:off x="8172907" y="2229307"/>
            <a:ext cx="2221992" cy="152705"/>
          </a:xfrm>
          <a:prstGeom prst="rect">
            <a:avLst/>
          </a:prstGeom>
          <a:noFill/>
          <a:ln/>
        </p:spPr>
        <p:txBody>
          <a:bodyPr wrap="square" lIns="0" tIns="0" rIns="0" bIns="0" rtlCol="0" anchor="ctr"/>
          <a:lstStyle/>
          <a:p>
            <a:pPr algn="l" indent="0" marL="0">
              <a:buNone/>
            </a:pPr>
            <a:r>
              <a:rPr lang="en-US" sz="900" dirty="0">
                <a:solidFill>
                  <a:srgbClr val="000000"/>
                </a:solidFill>
                <a:latin typeface="Roboto" pitchFamily="34" charset="0"/>
                <a:ea typeface="Roboto" pitchFamily="34" charset="-122"/>
                <a:cs typeface="Roboto" pitchFamily="34" charset="-120"/>
              </a:rPr>
              <a:t>Applies to all systems processing PII</a:t>
            </a:r>
            <a:endParaRPr lang="en-US" sz="900" dirty="0"/>
          </a:p>
        </p:txBody>
      </p:sp>
      <p:pic>
        <p:nvPicPr>
          <p:cNvPr id="31" name="Image 7" descr="preencoded.png">    </p:cNvPr>
          <p:cNvPicPr>
            <a:picLocks noChangeAspect="1"/>
          </p:cNvPicPr>
          <p:nvPr/>
        </p:nvPicPr>
        <p:blipFill>
          <a:blip r:embed="rId8"/>
          <a:srcRect l="0" r="0" t="0" b="0"/>
          <a:stretch/>
        </p:blipFill>
        <p:spPr>
          <a:xfrm>
            <a:off x="11067898" y="2095805"/>
            <a:ext cx="190195" cy="190195"/>
          </a:xfrm>
          <a:prstGeom prst="rect">
            <a:avLst/>
          </a:prstGeom>
        </p:spPr>
      </p:pic>
      <p:sp>
        <p:nvSpPr>
          <p:cNvPr id="32" name="Text 22"/>
          <p:cNvSpPr txBox="1"/>
          <p:nvPr/>
        </p:nvSpPr>
        <p:spPr>
          <a:xfrm>
            <a:off x="8048549" y="2619756"/>
            <a:ext cx="3410712" cy="305410"/>
          </a:xfrm>
          <a:prstGeom prst="rect">
            <a:avLst/>
          </a:prstGeom>
          <a:noFill/>
          <a:ln/>
        </p:spPr>
        <p:txBody>
          <a:bodyPr wrap="square" lIns="0" tIns="0" rIns="0" bIns="0" rtlCol="0" anchor="t"/>
          <a:lstStyle/>
          <a:p>
            <a:pPr algn="l" indent="0" marL="0">
              <a:buNone/>
            </a:pPr>
            <a:r>
              <a:rPr lang="en-US" sz="900" i="1" dirty="0">
                <a:solidFill>
                  <a:srgbClr val="6B7280"/>
                </a:solidFill>
                <a:latin typeface="Roboto" pitchFamily="34" charset="0"/>
                <a:ea typeface="Roboto" pitchFamily="34" charset="-122"/>
                <a:cs typeface="Roboto" pitchFamily="34" charset="-120"/>
              </a:rPr>
              <a:t>Note: PT controls are selected primarily based on the privacy baseline, independent of security impact levels.</a:t>
            </a:r>
            <a:endParaRPr lang="en-US" sz="900" dirty="0"/>
          </a:p>
        </p:txBody>
      </p:sp>
      <p:sp>
        <p:nvSpPr>
          <p:cNvPr id="33" name="Shape 23"/>
          <p:cNvSpPr/>
          <p:nvPr/>
        </p:nvSpPr>
        <p:spPr>
          <a:xfrm>
            <a:off x="7810805" y="3390595"/>
            <a:ext cx="3810305" cy="2924251"/>
          </a:xfrm>
          <a:prstGeom prst="roundRect">
            <a:avLst>
              <a:gd name="adj" fmla="val 815"/>
            </a:avLst>
          </a:prstGeom>
          <a:solidFill>
            <a:srgbClr val="FEF2F2"/>
          </a:solidFill>
          <a:ln w="12700">
            <a:solidFill>
              <a:srgbClr val="FECACA"/>
            </a:solidFill>
            <a:prstDash val="solid"/>
          </a:ln>
        </p:spPr>
      </p:sp>
      <p:sp>
        <p:nvSpPr>
          <p:cNvPr id="34" name="Text 24"/>
          <p:cNvSpPr txBox="1"/>
          <p:nvPr/>
        </p:nvSpPr>
        <p:spPr>
          <a:xfrm>
            <a:off x="8257946" y="3590849"/>
            <a:ext cx="3277210" cy="267005"/>
          </a:xfrm>
          <a:prstGeom prst="rect">
            <a:avLst/>
          </a:prstGeom>
          <a:noFill/>
          <a:ln/>
        </p:spPr>
        <p:txBody>
          <a:bodyPr wrap="square" lIns="0" tIns="0" rIns="0" bIns="0" rtlCol="0" anchor="ctr"/>
          <a:lstStyle/>
          <a:p>
            <a:pPr algn="l" indent="0" marL="0">
              <a:buNone/>
            </a:pPr>
            <a:r>
              <a:rPr lang="en-US" sz="1300" b="1" dirty="0">
                <a:solidFill>
                  <a:srgbClr val="991B1B"/>
                </a:solidFill>
                <a:latin typeface="Roboto" pitchFamily="34" charset="0"/>
                <a:ea typeface="Roboto" pitchFamily="34" charset="-122"/>
                <a:cs typeface="Roboto" pitchFamily="34" charset="-120"/>
              </a:rPr>
              <a:t> Common Pitfalls </a:t>
            </a:r>
            <a:endParaRPr lang="en-US" sz="1300" dirty="0"/>
          </a:p>
        </p:txBody>
      </p:sp>
      <p:pic>
        <p:nvPicPr>
          <p:cNvPr id="35" name="Image 8" descr="preencoded.png">    </p:cNvPr>
          <p:cNvPicPr>
            <a:picLocks noChangeAspect="1"/>
          </p:cNvPicPr>
          <p:nvPr/>
        </p:nvPicPr>
        <p:blipFill>
          <a:blip r:embed="rId9"/>
          <a:srcRect l="0" r="0" t="0" b="0"/>
          <a:stretch/>
        </p:blipFill>
        <p:spPr>
          <a:xfrm>
            <a:off x="8010144" y="3638398"/>
            <a:ext cx="171907" cy="171907"/>
          </a:xfrm>
          <a:prstGeom prst="rect">
            <a:avLst/>
          </a:prstGeom>
        </p:spPr>
      </p:pic>
      <p:pic>
        <p:nvPicPr>
          <p:cNvPr id="36" name="Image 9" descr="preencoded.png">    </p:cNvPr>
          <p:cNvPicPr>
            <a:picLocks noChangeAspect="1"/>
          </p:cNvPicPr>
          <p:nvPr/>
        </p:nvPicPr>
        <p:blipFill>
          <a:blip r:embed="rId10"/>
          <a:srcRect l="0" r="0" t="0" b="0"/>
          <a:stretch/>
        </p:blipFill>
        <p:spPr>
          <a:xfrm>
            <a:off x="8010144" y="4038905"/>
            <a:ext cx="133502" cy="133502"/>
          </a:xfrm>
          <a:prstGeom prst="rect">
            <a:avLst/>
          </a:prstGeom>
        </p:spPr>
      </p:pic>
      <p:sp>
        <p:nvSpPr>
          <p:cNvPr id="37" name="Text 25"/>
          <p:cNvSpPr txBox="1"/>
          <p:nvPr/>
        </p:nvSpPr>
        <p:spPr>
          <a:xfrm>
            <a:off x="8238744" y="4009644"/>
            <a:ext cx="3258007" cy="419710"/>
          </a:xfrm>
          <a:prstGeom prst="rect">
            <a:avLst/>
          </a:prstGeom>
          <a:no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Security-Only Focus:</a:t>
            </a:r>
            <a:pPr algn="l" indent="0" marL="0">
              <a:buNone/>
            </a:pPr>
            <a:r>
              <a:rPr lang="en-US" sz="1000" dirty="0">
                <a:solidFill>
                  <a:srgbClr val="991B1B"/>
                </a:solidFill>
                <a:latin typeface="Roboto" pitchFamily="34" charset="0"/>
                <a:ea typeface="Roboto" pitchFamily="34" charset="-122"/>
                <a:cs typeface="Roboto" pitchFamily="34" charset="-120"/>
              </a:rPr>
              <a:t> Ignoring PT controls because "we have encryption" (MP-4 vs PT-3).</a:t>
            </a:r>
            <a:endParaRPr lang="en-US" sz="1000" dirty="0"/>
          </a:p>
        </p:txBody>
      </p:sp>
      <p:pic>
        <p:nvPicPr>
          <p:cNvPr id="38" name="Image 10" descr="preencoded.png">    </p:cNvPr>
          <p:cNvPicPr>
            <a:picLocks noChangeAspect="1"/>
          </p:cNvPicPr>
          <p:nvPr/>
        </p:nvPicPr>
        <p:blipFill>
          <a:blip r:embed="rId11"/>
          <a:srcRect l="0" r="0" t="0" b="0"/>
          <a:stretch/>
        </p:blipFill>
        <p:spPr>
          <a:xfrm>
            <a:off x="8010144" y="4564685"/>
            <a:ext cx="133502" cy="133502"/>
          </a:xfrm>
          <a:prstGeom prst="rect">
            <a:avLst/>
          </a:prstGeom>
        </p:spPr>
      </p:pic>
      <p:sp>
        <p:nvSpPr>
          <p:cNvPr id="39" name="Text 26"/>
          <p:cNvSpPr txBox="1"/>
          <p:nvPr/>
        </p:nvSpPr>
        <p:spPr>
          <a:xfrm>
            <a:off x="8238744" y="4536338"/>
            <a:ext cx="3258007" cy="419710"/>
          </a:xfrm>
          <a:prstGeom prst="rect">
            <a:avLst/>
          </a:prstGeom>
          <a:no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Static Consent:</a:t>
            </a:r>
            <a:pPr algn="l" indent="0" marL="0">
              <a:buNone/>
            </a:pPr>
            <a:r>
              <a:rPr lang="en-US" sz="1000" dirty="0">
                <a:solidFill>
                  <a:srgbClr val="991B1B"/>
                </a:solidFill>
                <a:latin typeface="Roboto" pitchFamily="34" charset="0"/>
                <a:ea typeface="Roboto" pitchFamily="34" charset="-122"/>
                <a:cs typeface="Roboto" pitchFamily="34" charset="-120"/>
              </a:rPr>
              <a:t> Failing to update consent mechanisms when data usage changes.</a:t>
            </a:r>
            <a:endParaRPr lang="en-US" sz="1000" dirty="0"/>
          </a:p>
        </p:txBody>
      </p:sp>
      <p:pic>
        <p:nvPicPr>
          <p:cNvPr id="40" name="Image 11" descr="preencoded.png">    </p:cNvPr>
          <p:cNvPicPr>
            <a:picLocks noChangeAspect="1"/>
          </p:cNvPicPr>
          <p:nvPr/>
        </p:nvPicPr>
        <p:blipFill>
          <a:blip r:embed="rId12"/>
          <a:srcRect l="0" r="0" t="0" b="0"/>
          <a:stretch/>
        </p:blipFill>
        <p:spPr>
          <a:xfrm>
            <a:off x="8010144" y="5090465"/>
            <a:ext cx="133502" cy="133502"/>
          </a:xfrm>
          <a:prstGeom prst="rect">
            <a:avLst/>
          </a:prstGeom>
        </p:spPr>
      </p:pic>
      <p:sp>
        <p:nvSpPr>
          <p:cNvPr id="41" name="Text 27"/>
          <p:cNvSpPr txBox="1"/>
          <p:nvPr/>
        </p:nvSpPr>
        <p:spPr>
          <a:xfrm>
            <a:off x="8238744" y="5062118"/>
            <a:ext cx="3258007" cy="419710"/>
          </a:xfrm>
          <a:prstGeom prst="rect">
            <a:avLst/>
          </a:prstGeom>
          <a:no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Over-Collection:</a:t>
            </a:r>
            <a:pPr algn="l" indent="0" marL="0">
              <a:buNone/>
            </a:pPr>
            <a:r>
              <a:rPr lang="en-US" sz="1000" dirty="0">
                <a:solidFill>
                  <a:srgbClr val="991B1B"/>
                </a:solidFill>
                <a:latin typeface="Roboto" pitchFamily="34" charset="0"/>
                <a:ea typeface="Roboto" pitchFamily="34" charset="-122"/>
                <a:cs typeface="Roboto" pitchFamily="34" charset="-120"/>
              </a:rPr>
              <a:t> "Collect now, decide later" mentality violates minimization (PT-3).</a:t>
            </a:r>
            <a:endParaRPr lang="en-US" sz="1000" dirty="0"/>
          </a:p>
        </p:txBody>
      </p:sp>
      <p:pic>
        <p:nvPicPr>
          <p:cNvPr id="42" name="Image 12" descr="preencoded.png">    </p:cNvPr>
          <p:cNvPicPr>
            <a:picLocks noChangeAspect="1"/>
          </p:cNvPicPr>
          <p:nvPr/>
        </p:nvPicPr>
        <p:blipFill>
          <a:blip r:embed="rId13"/>
          <a:srcRect l="0" r="0" t="0" b="0"/>
          <a:stretch/>
        </p:blipFill>
        <p:spPr>
          <a:xfrm>
            <a:off x="8010144" y="5616245"/>
            <a:ext cx="133502" cy="133502"/>
          </a:xfrm>
          <a:prstGeom prst="rect">
            <a:avLst/>
          </a:prstGeom>
        </p:spPr>
      </p:pic>
      <p:sp>
        <p:nvSpPr>
          <p:cNvPr id="43" name="Text 28"/>
          <p:cNvSpPr txBox="1"/>
          <p:nvPr/>
        </p:nvSpPr>
        <p:spPr>
          <a:xfrm>
            <a:off x="8238744" y="5587898"/>
            <a:ext cx="3258007" cy="419710"/>
          </a:xfrm>
          <a:prstGeom prst="rect">
            <a:avLst/>
          </a:prstGeom>
          <a:no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Opaque Processing:</a:t>
            </a:r>
            <a:pPr algn="l" indent="0" marL="0">
              <a:buNone/>
            </a:pPr>
            <a:r>
              <a:rPr lang="en-US" sz="1000" dirty="0">
                <a:solidFill>
                  <a:srgbClr val="991B1B"/>
                </a:solidFill>
                <a:latin typeface="Roboto" pitchFamily="34" charset="0"/>
                <a:ea typeface="Roboto" pitchFamily="34" charset="-122"/>
                <a:cs typeface="Roboto" pitchFamily="34" charset="-120"/>
              </a:rPr>
              <a:t> Lack of automated data mapping to support transparency.</a:t>
            </a:r>
            <a:endParaRPr lang="en-US" sz="1000" dirty="0"/>
          </a:p>
        </p:txBody>
      </p:sp>
      <p:sp>
        <p:nvSpPr>
          <p:cNvPr id="44" name="Shape 29"/>
          <p:cNvSpPr/>
          <p:nvPr/>
        </p:nvSpPr>
        <p:spPr>
          <a:xfrm>
            <a:off x="7810805" y="6542532"/>
            <a:ext cx="3810305" cy="1314907"/>
          </a:xfrm>
          <a:prstGeom prst="roundRect">
            <a:avLst>
              <a:gd name="adj" fmla="val 4031"/>
            </a:avLst>
          </a:prstGeom>
          <a:solidFill>
            <a:srgbClr val="FFFFFF"/>
          </a:solidFill>
          <a:ln w="12700">
            <a:solidFill>
              <a:srgbClr val="E5E7EB"/>
            </a:solidFill>
            <a:prstDash val="solid"/>
          </a:ln>
        </p:spPr>
      </p:sp>
      <p:sp>
        <p:nvSpPr>
          <p:cNvPr id="45" name="Text 30"/>
          <p:cNvSpPr txBox="1"/>
          <p:nvPr/>
        </p:nvSpPr>
        <p:spPr>
          <a:xfrm>
            <a:off x="8010144" y="67427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46" name="Shape 31"/>
          <p:cNvSpPr/>
          <p:nvPr/>
        </p:nvSpPr>
        <p:spPr>
          <a:xfrm>
            <a:off x="8010144" y="7047281"/>
            <a:ext cx="847649" cy="247802"/>
          </a:xfrm>
          <a:prstGeom prst="roundRect">
            <a:avLst>
              <a:gd name="adj" fmla="val 56770"/>
            </a:avLst>
          </a:prstGeom>
          <a:solidFill>
            <a:srgbClr val="E2E8F0"/>
          </a:solidFill>
          <a:ln w="12700">
            <a:solidFill>
              <a:srgbClr val="FFFFFF">
                <a:alpha val="0"/>
              </a:srgbClr>
            </a:solidFill>
            <a:prstDash val="solid"/>
          </a:ln>
        </p:spPr>
      </p:sp>
      <p:sp>
        <p:nvSpPr>
          <p:cNvPr id="47" name="Text 32"/>
          <p:cNvSpPr txBox="1"/>
          <p:nvPr/>
        </p:nvSpPr>
        <p:spPr>
          <a:xfrm>
            <a:off x="8010144" y="7047281"/>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48" name="Shape 33"/>
          <p:cNvSpPr/>
          <p:nvPr/>
        </p:nvSpPr>
        <p:spPr>
          <a:xfrm>
            <a:off x="8914486" y="7047281"/>
            <a:ext cx="1295705" cy="247802"/>
          </a:xfrm>
          <a:prstGeom prst="roundRect">
            <a:avLst>
              <a:gd name="adj" fmla="val 56770"/>
            </a:avLst>
          </a:prstGeom>
          <a:solidFill>
            <a:srgbClr val="E2E8F0"/>
          </a:solidFill>
          <a:ln w="12700">
            <a:solidFill>
              <a:srgbClr val="FFFFFF">
                <a:alpha val="0"/>
              </a:srgbClr>
            </a:solidFill>
            <a:prstDash val="solid"/>
          </a:ln>
        </p:spPr>
      </p:sp>
      <p:sp>
        <p:nvSpPr>
          <p:cNvPr id="49" name="Text 34"/>
          <p:cNvSpPr txBox="1"/>
          <p:nvPr/>
        </p:nvSpPr>
        <p:spPr>
          <a:xfrm>
            <a:off x="8914486" y="7047281"/>
            <a:ext cx="13533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 Assessment)</a:t>
            </a:r>
            <a:endParaRPr lang="en-US" sz="900" dirty="0"/>
          </a:p>
        </p:txBody>
      </p:sp>
      <p:sp>
        <p:nvSpPr>
          <p:cNvPr id="50" name="Shape 35"/>
          <p:cNvSpPr/>
          <p:nvPr/>
        </p:nvSpPr>
        <p:spPr>
          <a:xfrm>
            <a:off x="10266883" y="7047281"/>
            <a:ext cx="990295" cy="247802"/>
          </a:xfrm>
          <a:prstGeom prst="roundRect">
            <a:avLst>
              <a:gd name="adj" fmla="val 56770"/>
            </a:avLst>
          </a:prstGeom>
          <a:solidFill>
            <a:srgbClr val="E2E8F0"/>
          </a:solidFill>
          <a:ln w="12700">
            <a:solidFill>
              <a:srgbClr val="FFFFFF">
                <a:alpha val="0"/>
              </a:srgbClr>
            </a:solidFill>
            <a:prstDash val="solid"/>
          </a:ln>
        </p:spPr>
      </p:sp>
      <p:sp>
        <p:nvSpPr>
          <p:cNvPr id="51" name="Text 36"/>
          <p:cNvSpPr txBox="1"/>
          <p:nvPr/>
        </p:nvSpPr>
        <p:spPr>
          <a:xfrm>
            <a:off x="10266883" y="7047281"/>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2" name="Shape 37"/>
          <p:cNvSpPr/>
          <p:nvPr/>
        </p:nvSpPr>
        <p:spPr>
          <a:xfrm>
            <a:off x="8010144" y="7351776"/>
            <a:ext cx="1552651" cy="247802"/>
          </a:xfrm>
          <a:prstGeom prst="roundRect">
            <a:avLst>
              <a:gd name="adj" fmla="val 56770"/>
            </a:avLst>
          </a:prstGeom>
          <a:solidFill>
            <a:srgbClr val="E2E8F0"/>
          </a:solidFill>
          <a:ln w="12700">
            <a:solidFill>
              <a:srgbClr val="FFFFFF">
                <a:alpha val="0"/>
              </a:srgbClr>
            </a:solidFill>
            <a:prstDash val="solid"/>
          </a:ln>
        </p:spPr>
      </p:sp>
      <p:sp>
        <p:nvSpPr>
          <p:cNvPr id="53" name="Text 38"/>
          <p:cNvSpPr txBox="1"/>
          <p:nvPr/>
        </p:nvSpPr>
        <p:spPr>
          <a:xfrm>
            <a:off x="8010144" y="7351776"/>
            <a:ext cx="161483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IP (Individual Participation)</a:t>
            </a:r>
            <a:endParaRPr lang="en-US" sz="900" dirty="0"/>
          </a:p>
        </p:txBody>
      </p:sp>
      <p:sp>
        <p:nvSpPr>
          <p:cNvPr id="54" name="Shape 39"/>
          <p:cNvSpPr/>
          <p:nvPr/>
        </p:nvSpPr>
        <p:spPr>
          <a:xfrm>
            <a:off x="0" y="8237830"/>
            <a:ext cx="12191695" cy="200254"/>
          </a:xfrm>
          <a:prstGeom prst="rect">
            <a:avLst/>
          </a:prstGeom>
          <a:solidFill>
            <a:srgbClr val="F1F5F9"/>
          </a:solidFill>
          <a:ln/>
        </p:spPr>
      </p:sp>
      <p:sp>
        <p:nvSpPr>
          <p:cNvPr id="55" name="Shape 40"/>
          <p:cNvSpPr/>
          <p:nvPr/>
        </p:nvSpPr>
        <p:spPr>
          <a:xfrm>
            <a:off x="0" y="8237830"/>
            <a:ext cx="12191695" cy="9144"/>
          </a:xfrm>
          <a:prstGeom prst="rect">
            <a:avLst/>
          </a:prstGeom>
          <a:solidFill>
            <a:srgbClr val="E2E8F0"/>
          </a:solidFill>
          <a:ln w="12700">
            <a:solidFill>
              <a:srgbClr val="E2E8F0">
                <a:alpha val="0"/>
              </a:srgbClr>
            </a:solidFill>
            <a:prstDash val="solid"/>
          </a:ln>
        </p:spPr>
      </p:sp>
      <p:sp>
        <p:nvSpPr>
          <p:cNvPr id="56" name="Text 41"/>
          <p:cNvSpPr txBox="1"/>
          <p:nvPr/>
        </p:nvSpPr>
        <p:spPr>
          <a:xfrm>
            <a:off x="571500" y="82478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2"/>
          <p:cNvSpPr txBox="1"/>
          <p:nvPr/>
        </p:nvSpPr>
        <p:spPr>
          <a:xfrm>
            <a:off x="11177626" y="82478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66</a:t>
            </a:r>
            <a:endParaRPr lang="en-US" sz="900" dirty="0"/>
          </a:p>
        </p:txBody>
      </p:sp>
      <p:sp>
        <p:nvSpPr>
          <p:cNvPr id="58" name="Shape 43"/>
          <p:cNvSpPr/>
          <p:nvPr/>
        </p:nvSpPr>
        <p:spPr>
          <a:xfrm>
            <a:off x="0" y="0"/>
            <a:ext cx="12191695" cy="952805"/>
          </a:xfrm>
          <a:prstGeom prst="rect">
            <a:avLst/>
          </a:prstGeom>
          <a:solidFill>
            <a:srgbClr val="5B21B6"/>
          </a:solidFill>
          <a:ln w="12700">
            <a:solidFill>
              <a:srgbClr val="FFFFFF">
                <a:alpha val="0"/>
              </a:srgbClr>
            </a:solidFill>
            <a:prstDash val="solid"/>
          </a:ln>
        </p:spPr>
      </p:sp>
      <p:sp>
        <p:nvSpPr>
          <p:cNvPr id="59" name="Shape 44"/>
          <p:cNvSpPr/>
          <p:nvPr/>
        </p:nvSpPr>
        <p:spPr>
          <a:xfrm>
            <a:off x="0" y="914400"/>
            <a:ext cx="12191695" cy="38405"/>
          </a:xfrm>
          <a:prstGeom prst="rect">
            <a:avLst/>
          </a:prstGeom>
          <a:solidFill>
            <a:srgbClr val="C084FC"/>
          </a:solidFill>
          <a:ln w="12700">
            <a:solidFill>
              <a:srgbClr val="FFFFFF">
                <a:alpha val="0"/>
              </a:srgbClr>
            </a:solidFill>
            <a:prstDash val="solid"/>
          </a:ln>
        </p:spPr>
      </p:sp>
      <p:sp>
        <p:nvSpPr>
          <p:cNvPr id="60" name="Shape 45"/>
          <p:cNvSpPr/>
          <p:nvPr/>
        </p:nvSpPr>
        <p:spPr>
          <a:xfrm>
            <a:off x="571500" y="95098"/>
            <a:ext cx="761695" cy="761695"/>
          </a:xfrm>
          <a:prstGeom prst="roundRect">
            <a:avLst>
              <a:gd name="adj" fmla="val 12005"/>
            </a:avLst>
          </a:prstGeom>
          <a:solidFill>
            <a:srgbClr val="C084FC"/>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1" name="Text 46"/>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4C1D95"/>
                </a:solidFill>
                <a:latin typeface="Merriweather" pitchFamily="34" charset="0"/>
                <a:ea typeface="Merriweather" pitchFamily="34" charset="-122"/>
                <a:cs typeface="Merriweather" pitchFamily="34" charset="-120"/>
              </a:rPr>
              <a:t>PT</a:t>
            </a:r>
            <a:endParaRPr lang="en-US" sz="3000" dirty="0"/>
          </a:p>
        </p:txBody>
      </p:sp>
      <p:sp>
        <p:nvSpPr>
          <p:cNvPr id="62" name="Text 47"/>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Control Family Overview</a:t>
            </a:r>
            <a:endParaRPr lang="en-US" sz="900" dirty="0"/>
          </a:p>
        </p:txBody>
      </p:sp>
      <p:sp>
        <p:nvSpPr>
          <p:cNvPr id="63" name="Shape 48"/>
          <p:cNvSpPr/>
          <p:nvPr/>
        </p:nvSpPr>
        <p:spPr>
          <a:xfrm>
            <a:off x="3417113" y="171907"/>
            <a:ext cx="875995" cy="190195"/>
          </a:xfrm>
          <a:prstGeom prst="roundRect">
            <a:avLst>
              <a:gd name="adj" fmla="val 96154"/>
            </a:avLst>
          </a:prstGeom>
          <a:solidFill>
            <a:srgbClr val="FBBF24"/>
          </a:solidFill>
          <a:ln w="12700">
            <a:solidFill>
              <a:srgbClr val="FFFFFF">
                <a:alpha val="0"/>
              </a:srgbClr>
            </a:solidFill>
            <a:prstDash val="solid"/>
          </a:ln>
        </p:spPr>
      </p:sp>
      <p:sp>
        <p:nvSpPr>
          <p:cNvPr id="64" name="Text 49"/>
          <p:cNvSpPr txBox="1"/>
          <p:nvPr/>
        </p:nvSpPr>
        <p:spPr>
          <a:xfrm>
            <a:off x="3417113" y="171907"/>
            <a:ext cx="952805"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78350F"/>
                </a:solidFill>
                <a:latin typeface="Roboto" pitchFamily="34" charset="0"/>
                <a:ea typeface="Roboto" pitchFamily="34" charset="-122"/>
                <a:cs typeface="Roboto" pitchFamily="34" charset="-120"/>
              </a:rPr>
              <a:t>NEW IN REV 5</a:t>
            </a:r>
            <a:endParaRPr lang="en-US" sz="900" dirty="0"/>
          </a:p>
        </p:txBody>
      </p:sp>
      <p:sp>
        <p:nvSpPr>
          <p:cNvPr id="65" name="Text 50"/>
          <p:cNvSpPr txBox="1"/>
          <p:nvPr/>
        </p:nvSpPr>
        <p:spPr>
          <a:xfrm>
            <a:off x="1561795" y="400507"/>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PII Processing &amp; Transparency</a:t>
            </a:r>
            <a:endParaRPr lang="en-US" sz="2700" dirty="0"/>
          </a:p>
        </p:txBody>
      </p:sp>
      <p:pic>
        <p:nvPicPr>
          <p:cNvPr id="66" name="Image 13" descr="preencoded.png">    </p:cNvPr>
          <p:cNvPicPr>
            <a:picLocks noChangeAspect="1"/>
          </p:cNvPicPr>
          <p:nvPr/>
        </p:nvPicPr>
        <p:blipFill>
          <a:blip r:embed="rId14">
            <a:alphaModFix amt="20000"/>
          </a:blip>
          <a:srcRect l="0" r="0" t="-16" b="-16"/>
          <a:stretch/>
        </p:blipFill>
        <p:spPr>
          <a:xfrm>
            <a:off x="10906049" y="178308"/>
            <a:ext cx="714146" cy="5715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486754"/>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2844698" cy="191110"/>
          </a:xfrm>
          <a:prstGeom prst="rect">
            <a:avLst/>
          </a:prstGeom>
          <a:noFill/>
          <a:ln/>
        </p:spPr>
        <p:txBody>
          <a:bodyPr wrap="square" lIns="0" tIns="0" rIns="0" bIns="0" rtlCol="0" anchor="ctr"/>
          <a:lstStyle/>
          <a:p>
            <a:pPr algn="l" indent="0" marL="0">
              <a:buNone/>
            </a:pPr>
            <a:r>
              <a:rPr lang="en-US" sz="1000" b="1" spc="26" kern="0" dirty="0">
                <a:solidFill>
                  <a:srgbClr val="065F46"/>
                </a:solidFill>
                <a:latin typeface="Roboto" pitchFamily="34" charset="0"/>
                <a:ea typeface="Roboto" pitchFamily="34" charset="-122"/>
                <a:cs typeface="Roboto" pitchFamily="34" charset="-120"/>
              </a:rPr>
              <a:t>Priority Controls (New in Rev 5)</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10B981"/>
          </a:solidFill>
          <a:ln w="12700">
            <a:solidFill>
              <a:srgbClr val="10B981">
                <a:alpha val="0"/>
              </a:srgbClr>
            </a:solidFill>
            <a:prstDash val="solid"/>
          </a:ln>
        </p:spPr>
      </p:sp>
      <p:sp>
        <p:nvSpPr>
          <p:cNvPr id="9" name="Shape 6"/>
          <p:cNvSpPr/>
          <p:nvPr/>
        </p:nvSpPr>
        <p:spPr>
          <a:xfrm>
            <a:off x="809244" y="1981505"/>
            <a:ext cx="495605" cy="286207"/>
          </a:xfrm>
          <a:prstGeom prst="roundRect">
            <a:avLst>
              <a:gd name="adj" fmla="val 42599"/>
            </a:avLst>
          </a:prstGeom>
          <a:solidFill>
            <a:srgbClr val="ECFDF5"/>
          </a:solidFill>
          <a:ln w="12700">
            <a:solidFill>
              <a:srgbClr val="FFFFFF">
                <a:alpha val="0"/>
              </a:srgbClr>
            </a:solidFill>
            <a:prstDash val="solid"/>
          </a:ln>
        </p:spPr>
      </p:sp>
      <p:sp>
        <p:nvSpPr>
          <p:cNvPr id="10" name="Text 7"/>
          <p:cNvSpPr txBox="1"/>
          <p:nvPr/>
        </p:nvSpPr>
        <p:spPr>
          <a:xfrm>
            <a:off x="809244" y="1981505"/>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65F46"/>
                </a:solidFill>
                <a:latin typeface="Roboto" pitchFamily="34" charset="0"/>
                <a:ea typeface="Roboto" pitchFamily="34" charset="-122"/>
                <a:cs typeface="Roboto" pitchFamily="34" charset="-120"/>
              </a:rPr>
              <a:t>PT-2</a:t>
            </a:r>
            <a:endParaRPr lang="en-US" sz="1000" dirty="0"/>
          </a:p>
        </p:txBody>
      </p:sp>
      <p:sp>
        <p:nvSpPr>
          <p:cNvPr id="11" name="Text 8"/>
          <p:cNvSpPr txBox="1"/>
          <p:nvPr/>
        </p:nvSpPr>
        <p:spPr>
          <a:xfrm>
            <a:off x="1394460" y="1996135"/>
            <a:ext cx="488655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Authority to Process Personally Identifiable Information</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Determine and document the legal authority that permits the processing of PII. Ensure purpose specification aligns with authorizing statutes or regulations.</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10B981"/>
          </a:solidFill>
          <a:ln w="12700">
            <a:solidFill>
              <a:srgbClr val="10B981">
                <a:alpha val="0"/>
              </a:srgbClr>
            </a:solidFill>
            <a:prstDash val="solid"/>
          </a:ln>
        </p:spPr>
      </p:sp>
      <p:sp>
        <p:nvSpPr>
          <p:cNvPr id="15" name="Shape 12"/>
          <p:cNvSpPr/>
          <p:nvPr/>
        </p:nvSpPr>
        <p:spPr>
          <a:xfrm>
            <a:off x="809244" y="3344875"/>
            <a:ext cx="495605" cy="286207"/>
          </a:xfrm>
          <a:prstGeom prst="roundRect">
            <a:avLst>
              <a:gd name="adj" fmla="val 42599"/>
            </a:avLst>
          </a:prstGeom>
          <a:solidFill>
            <a:srgbClr val="ECFDF5"/>
          </a:solidFill>
          <a:ln w="12700">
            <a:solidFill>
              <a:srgbClr val="FFFFFF">
                <a:alpha val="0"/>
              </a:srgbClr>
            </a:solidFill>
            <a:prstDash val="solid"/>
          </a:ln>
        </p:spPr>
      </p:sp>
      <p:sp>
        <p:nvSpPr>
          <p:cNvPr id="16" name="Text 13"/>
          <p:cNvSpPr txBox="1"/>
          <p:nvPr/>
        </p:nvSpPr>
        <p:spPr>
          <a:xfrm>
            <a:off x="809244" y="3344875"/>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65F46"/>
                </a:solidFill>
                <a:latin typeface="Roboto" pitchFamily="34" charset="0"/>
                <a:ea typeface="Roboto" pitchFamily="34" charset="-122"/>
                <a:cs typeface="Roboto" pitchFamily="34" charset="-120"/>
              </a:rPr>
              <a:t>PT-3</a:t>
            </a:r>
            <a:endParaRPr lang="en-US" sz="1000" dirty="0"/>
          </a:p>
        </p:txBody>
      </p:sp>
      <p:sp>
        <p:nvSpPr>
          <p:cNvPr id="17" name="Text 14"/>
          <p:cNvSpPr txBox="1"/>
          <p:nvPr/>
        </p:nvSpPr>
        <p:spPr>
          <a:xfrm>
            <a:off x="1394460" y="3360420"/>
            <a:ext cx="522031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Personally Identifiable Information Processing Minimization</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Identify the minimum PII elements required to achieve the authorized purpose. Limit processing to only those specific elements and delete PII when no longer needed.</a:t>
            </a:r>
            <a:endParaRPr lang="en-US" sz="1100" dirty="0"/>
          </a:p>
        </p:txBody>
      </p:sp>
      <p:sp>
        <p:nvSpPr>
          <p:cNvPr id="19" name="Shape 16"/>
          <p:cNvSpPr/>
          <p:nvPr/>
        </p:nvSpPr>
        <p:spPr>
          <a:xfrm>
            <a:off x="571500" y="4518965"/>
            <a:ext cx="6400800" cy="1181405"/>
          </a:xfrm>
          <a:prstGeom prst="roundRect">
            <a:avLst>
              <a:gd name="adj" fmla="val 4994"/>
            </a:avLst>
          </a:prstGeom>
          <a:solidFill>
            <a:srgbClr val="FFFFFF"/>
          </a:solidFill>
          <a:ln/>
        </p:spPr>
      </p:sp>
      <p:sp>
        <p:nvSpPr>
          <p:cNvPr id="20" name="Shape 17"/>
          <p:cNvSpPr/>
          <p:nvPr/>
        </p:nvSpPr>
        <p:spPr>
          <a:xfrm>
            <a:off x="571500" y="4518965"/>
            <a:ext cx="47549" cy="1181405"/>
          </a:xfrm>
          <a:prstGeom prst="roundRect">
            <a:avLst>
              <a:gd name="adj" fmla="val 124069"/>
            </a:avLst>
          </a:prstGeom>
          <a:solidFill>
            <a:srgbClr val="10B981"/>
          </a:solidFill>
          <a:ln w="12700">
            <a:solidFill>
              <a:srgbClr val="10B981">
                <a:alpha val="0"/>
              </a:srgbClr>
            </a:solidFill>
            <a:prstDash val="solid"/>
          </a:ln>
        </p:spPr>
      </p:sp>
      <p:sp>
        <p:nvSpPr>
          <p:cNvPr id="21" name="Shape 18"/>
          <p:cNvSpPr/>
          <p:nvPr/>
        </p:nvSpPr>
        <p:spPr>
          <a:xfrm>
            <a:off x="809244" y="4709160"/>
            <a:ext cx="495605" cy="286207"/>
          </a:xfrm>
          <a:prstGeom prst="roundRect">
            <a:avLst>
              <a:gd name="adj" fmla="val 42599"/>
            </a:avLst>
          </a:prstGeom>
          <a:solidFill>
            <a:srgbClr val="ECFDF5"/>
          </a:solidFill>
          <a:ln w="12700">
            <a:solidFill>
              <a:srgbClr val="FFFFFF">
                <a:alpha val="0"/>
              </a:srgbClr>
            </a:solidFill>
            <a:prstDash val="solid"/>
          </a:ln>
        </p:spPr>
      </p:sp>
      <p:sp>
        <p:nvSpPr>
          <p:cNvPr id="22" name="Text 19"/>
          <p:cNvSpPr txBox="1"/>
          <p:nvPr/>
        </p:nvSpPr>
        <p:spPr>
          <a:xfrm>
            <a:off x="809244" y="4709160"/>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65F46"/>
                </a:solidFill>
                <a:latin typeface="Roboto" pitchFamily="34" charset="0"/>
                <a:ea typeface="Roboto" pitchFamily="34" charset="-122"/>
                <a:cs typeface="Roboto" pitchFamily="34" charset="-120"/>
              </a:rPr>
              <a:t>PT-6</a:t>
            </a:r>
            <a:endParaRPr lang="en-US" sz="1000" dirty="0"/>
          </a:p>
        </p:txBody>
      </p:sp>
      <p:sp>
        <p:nvSpPr>
          <p:cNvPr id="23" name="Text 20"/>
          <p:cNvSpPr txBox="1"/>
          <p:nvPr/>
        </p:nvSpPr>
        <p:spPr>
          <a:xfrm>
            <a:off x="1394460" y="4724705"/>
            <a:ext cx="304952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System of Records Notice (SORN)</a:t>
            </a:r>
            <a:endParaRPr lang="en-US" sz="1300" dirty="0"/>
          </a:p>
        </p:txBody>
      </p:sp>
      <p:sp>
        <p:nvSpPr>
          <p:cNvPr id="24" name="Text 21"/>
          <p:cNvSpPr txBox="1"/>
          <p:nvPr/>
        </p:nvSpPr>
        <p:spPr>
          <a:xfrm>
            <a:off x="809244" y="506760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Publish SORNs in the Federal Register (for federal agencies) or equivalent public notices to ensure transparency about PII collection, use, and routine uses.</a:t>
            </a:r>
            <a:endParaRPr lang="en-US" sz="1100" dirty="0"/>
          </a:p>
        </p:txBody>
      </p:sp>
      <p:sp>
        <p:nvSpPr>
          <p:cNvPr id="25" name="Shape 22"/>
          <p:cNvSpPr/>
          <p:nvPr/>
        </p:nvSpPr>
        <p:spPr>
          <a:xfrm>
            <a:off x="571500" y="5882335"/>
            <a:ext cx="6400800" cy="1181405"/>
          </a:xfrm>
          <a:prstGeom prst="roundRect">
            <a:avLst>
              <a:gd name="adj" fmla="val 4994"/>
            </a:avLst>
          </a:prstGeom>
          <a:solidFill>
            <a:srgbClr val="FFFFFF"/>
          </a:solidFill>
          <a:ln/>
        </p:spPr>
      </p:sp>
      <p:sp>
        <p:nvSpPr>
          <p:cNvPr id="26" name="Shape 23"/>
          <p:cNvSpPr/>
          <p:nvPr/>
        </p:nvSpPr>
        <p:spPr>
          <a:xfrm>
            <a:off x="571500" y="5882335"/>
            <a:ext cx="47549" cy="1181405"/>
          </a:xfrm>
          <a:prstGeom prst="roundRect">
            <a:avLst>
              <a:gd name="adj" fmla="val 124069"/>
            </a:avLst>
          </a:prstGeom>
          <a:solidFill>
            <a:srgbClr val="10B981"/>
          </a:solidFill>
          <a:ln w="12700">
            <a:solidFill>
              <a:srgbClr val="10B981">
                <a:alpha val="0"/>
              </a:srgbClr>
            </a:solidFill>
            <a:prstDash val="solid"/>
          </a:ln>
        </p:spPr>
      </p:sp>
      <p:sp>
        <p:nvSpPr>
          <p:cNvPr id="27" name="Shape 24"/>
          <p:cNvSpPr/>
          <p:nvPr/>
        </p:nvSpPr>
        <p:spPr>
          <a:xfrm>
            <a:off x="809244" y="6073445"/>
            <a:ext cx="495605" cy="286207"/>
          </a:xfrm>
          <a:prstGeom prst="roundRect">
            <a:avLst>
              <a:gd name="adj" fmla="val 42599"/>
            </a:avLst>
          </a:prstGeom>
          <a:solidFill>
            <a:srgbClr val="ECFDF5"/>
          </a:solidFill>
          <a:ln w="12700">
            <a:solidFill>
              <a:srgbClr val="FFFFFF">
                <a:alpha val="0"/>
              </a:srgbClr>
            </a:solidFill>
            <a:prstDash val="solid"/>
          </a:ln>
        </p:spPr>
      </p:sp>
      <p:sp>
        <p:nvSpPr>
          <p:cNvPr id="28" name="Text 25"/>
          <p:cNvSpPr txBox="1"/>
          <p:nvPr/>
        </p:nvSpPr>
        <p:spPr>
          <a:xfrm>
            <a:off x="809244" y="6073445"/>
            <a:ext cx="553212"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65F46"/>
                </a:solidFill>
                <a:latin typeface="Roboto" pitchFamily="34" charset="0"/>
                <a:ea typeface="Roboto" pitchFamily="34" charset="-122"/>
                <a:cs typeface="Roboto" pitchFamily="34" charset="-120"/>
              </a:rPr>
              <a:t>PT-7</a:t>
            </a:r>
            <a:endParaRPr lang="en-US" sz="1000" dirty="0"/>
          </a:p>
        </p:txBody>
      </p:sp>
      <p:sp>
        <p:nvSpPr>
          <p:cNvPr id="29" name="Text 26"/>
          <p:cNvSpPr txBox="1"/>
          <p:nvPr/>
        </p:nvSpPr>
        <p:spPr>
          <a:xfrm>
            <a:off x="1394460" y="6088075"/>
            <a:ext cx="74889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Consent</a:t>
            </a:r>
            <a:endParaRPr lang="en-US" sz="1300" dirty="0"/>
          </a:p>
        </p:txBody>
      </p:sp>
      <p:sp>
        <p:nvSpPr>
          <p:cNvPr id="30" name="Text 27"/>
          <p:cNvSpPr txBox="1"/>
          <p:nvPr/>
        </p:nvSpPr>
        <p:spPr>
          <a:xfrm>
            <a:off x="809244" y="643189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Provide means for individuals to consent to PII processing (opt-in/opt-out) prior to collection. Document and enforce consent preferences within the system.</a:t>
            </a:r>
            <a:endParaRPr lang="en-US" sz="1100" dirty="0"/>
          </a:p>
        </p:txBody>
      </p:sp>
      <p:sp>
        <p:nvSpPr>
          <p:cNvPr id="31" name="Shape 28"/>
          <p:cNvSpPr/>
          <p:nvPr/>
        </p:nvSpPr>
        <p:spPr>
          <a:xfrm>
            <a:off x="7353605" y="1333195"/>
            <a:ext cx="4267505" cy="5724144"/>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34D399"/>
          </a:solidFill>
          <a:ln w="12700">
            <a:solidFill>
              <a:srgbClr val="34D399">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D1FAE5"/>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33" r="-33" t="0" b="0"/>
          <a:stretch/>
        </p:blipFill>
        <p:spPr>
          <a:xfrm>
            <a:off x="7819949" y="2432304"/>
            <a:ext cx="171907" cy="152705"/>
          </a:xfrm>
          <a:prstGeom prst="rect">
            <a:avLst/>
          </a:prstGeom>
        </p:spPr>
      </p:pic>
      <p:sp>
        <p:nvSpPr>
          <p:cNvPr id="38" name="Text 33"/>
          <p:cNvSpPr txBox="1"/>
          <p:nvPr/>
        </p:nvSpPr>
        <p:spPr>
          <a:xfrm>
            <a:off x="8248802" y="2305202"/>
            <a:ext cx="2585009"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Privacy Impact Assessment (PIA)</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Analysis of privacy risks &amp; mitigations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D1FAE5"/>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0" b="0"/>
          <a:stretch/>
        </p:blipFill>
        <p:spPr>
          <a:xfrm>
            <a:off x="7830007" y="3240634"/>
            <a:ext cx="152705" cy="152705"/>
          </a:xfrm>
          <a:prstGeom prst="rect">
            <a:avLst/>
          </a:prstGeom>
        </p:spPr>
      </p:pic>
      <p:sp>
        <p:nvSpPr>
          <p:cNvPr id="43" name="Text 37"/>
          <p:cNvSpPr txBox="1"/>
          <p:nvPr/>
        </p:nvSpPr>
        <p:spPr>
          <a:xfrm>
            <a:off x="8248802" y="3112618"/>
            <a:ext cx="172364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SORN / Privacy Notice</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Published notice of PII practices</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D1FAE5"/>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43" b="-43"/>
          <a:stretch/>
        </p:blipFill>
        <p:spPr>
          <a:xfrm>
            <a:off x="7839151" y="4048049"/>
            <a:ext cx="133502" cy="152705"/>
          </a:xfrm>
          <a:prstGeom prst="rect">
            <a:avLst/>
          </a:prstGeom>
        </p:spPr>
      </p:pic>
      <p:sp>
        <p:nvSpPr>
          <p:cNvPr id="48" name="Text 41"/>
          <p:cNvSpPr txBox="1"/>
          <p:nvPr/>
        </p:nvSpPr>
        <p:spPr>
          <a:xfrm>
            <a:off x="8248802" y="3920033"/>
            <a:ext cx="161025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Data Inventory / Map</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Flow diagram showing PII movement</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D1FAE5"/>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43" b="-43"/>
          <a:stretch/>
        </p:blipFill>
        <p:spPr>
          <a:xfrm>
            <a:off x="7839151" y="4855464"/>
            <a:ext cx="133502" cy="152705"/>
          </a:xfrm>
          <a:prstGeom prst="rect">
            <a:avLst/>
          </a:prstGeom>
        </p:spPr>
      </p:pic>
      <p:sp>
        <p:nvSpPr>
          <p:cNvPr id="53" name="Text 45"/>
          <p:cNvSpPr txBox="1"/>
          <p:nvPr/>
        </p:nvSpPr>
        <p:spPr>
          <a:xfrm>
            <a:off x="8248802" y="4728362"/>
            <a:ext cx="106619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Consent Logs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Database records of user opt-ins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D1FAE5"/>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180" b="-180"/>
          <a:stretch/>
        </p:blipFill>
        <p:spPr>
          <a:xfrm>
            <a:off x="7810805" y="5663794"/>
            <a:ext cx="190195" cy="152705"/>
          </a:xfrm>
          <a:prstGeom prst="rect">
            <a:avLst/>
          </a:prstGeom>
        </p:spPr>
      </p:pic>
      <p:sp>
        <p:nvSpPr>
          <p:cNvPr id="58" name="Text 49"/>
          <p:cNvSpPr txBox="1"/>
          <p:nvPr/>
        </p:nvSpPr>
        <p:spPr>
          <a:xfrm>
            <a:off x="8248802" y="5535778"/>
            <a:ext cx="159837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Minimization Review</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Periodic review of data retention</a:t>
            </a:r>
            <a:endParaRPr lang="en-US" sz="900" dirty="0"/>
          </a:p>
        </p:txBody>
      </p:sp>
      <p:sp>
        <p:nvSpPr>
          <p:cNvPr id="60" name="Shape 51"/>
          <p:cNvSpPr/>
          <p:nvPr/>
        </p:nvSpPr>
        <p:spPr>
          <a:xfrm>
            <a:off x="0" y="7436815"/>
            <a:ext cx="12191695" cy="200254"/>
          </a:xfrm>
          <a:prstGeom prst="rect">
            <a:avLst/>
          </a:prstGeom>
          <a:solidFill>
            <a:srgbClr val="F1F5F9"/>
          </a:solidFill>
          <a:ln/>
        </p:spPr>
      </p:sp>
      <p:sp>
        <p:nvSpPr>
          <p:cNvPr id="61" name="Shape 52"/>
          <p:cNvSpPr/>
          <p:nvPr/>
        </p:nvSpPr>
        <p:spPr>
          <a:xfrm>
            <a:off x="0" y="743681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44687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44687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67</a:t>
            </a:r>
            <a:endParaRPr lang="en-US" sz="900" dirty="0"/>
          </a:p>
        </p:txBody>
      </p:sp>
      <p:sp>
        <p:nvSpPr>
          <p:cNvPr id="64" name="Shape 55"/>
          <p:cNvSpPr/>
          <p:nvPr/>
        </p:nvSpPr>
        <p:spPr>
          <a:xfrm>
            <a:off x="0" y="0"/>
            <a:ext cx="12191695" cy="952805"/>
          </a:xfrm>
          <a:prstGeom prst="rect">
            <a:avLst/>
          </a:prstGeom>
          <a:solidFill>
            <a:srgbClr val="065F46"/>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34D399"/>
          </a:solidFill>
          <a:ln w="12700">
            <a:solidFill>
              <a:srgbClr val="FFFFFF">
                <a:alpha val="0"/>
              </a:srgbClr>
            </a:solidFill>
            <a:prstDash val="solid"/>
          </a:ln>
        </p:spPr>
      </p:sp>
      <p:sp>
        <p:nvSpPr>
          <p:cNvPr id="66" name="Shape 57"/>
          <p:cNvSpPr/>
          <p:nvPr/>
        </p:nvSpPr>
        <p:spPr>
          <a:xfrm>
            <a:off x="571500" y="190195"/>
            <a:ext cx="857707" cy="190195"/>
          </a:xfrm>
          <a:prstGeom prst="roundRect">
            <a:avLst>
              <a:gd name="adj" fmla="val 96154"/>
            </a:avLst>
          </a:prstGeom>
          <a:solidFill>
            <a:srgbClr val="065F46"/>
          </a:solidFill>
          <a:ln w="12700">
            <a:solidFill>
              <a:srgbClr val="FFFFFF">
                <a:alpha val="0"/>
              </a:srgbClr>
            </a:solidFill>
            <a:prstDash val="solid"/>
          </a:ln>
        </p:spPr>
      </p:sp>
      <p:sp>
        <p:nvSpPr>
          <p:cNvPr id="67" name="Text 58"/>
          <p:cNvSpPr txBox="1"/>
          <p:nvPr/>
        </p:nvSpPr>
        <p:spPr>
          <a:xfrm>
            <a:off x="571500" y="190195"/>
            <a:ext cx="93360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D1FAE5"/>
                </a:solidFill>
                <a:latin typeface="Roboto" pitchFamily="34" charset="0"/>
                <a:ea typeface="Roboto" pitchFamily="34" charset="-122"/>
                <a:cs typeface="Roboto" pitchFamily="34" charset="-120"/>
              </a:rPr>
              <a:t>Family: PT</a:t>
            </a:r>
            <a:endParaRPr lang="en-US" sz="900" dirty="0"/>
          </a:p>
        </p:txBody>
      </p:sp>
      <p:sp>
        <p:nvSpPr>
          <p:cNvPr id="68" name="Text 59"/>
          <p:cNvSpPr txBox="1"/>
          <p:nvPr/>
        </p:nvSpPr>
        <p:spPr>
          <a:xfrm>
            <a:off x="1538021" y="190195"/>
            <a:ext cx="2335378" cy="191110"/>
          </a:xfrm>
          <a:prstGeom prst="rect">
            <a:avLst/>
          </a:prstGeom>
          <a:noFill/>
          <a:ln/>
        </p:spPr>
        <p:txBody>
          <a:bodyPr wrap="square" lIns="0" tIns="0" rIns="0" bIns="0" rtlCol="0" anchor="ctr"/>
          <a:lstStyle/>
          <a:p>
            <a:pPr algn="l" indent="0" marL="0">
              <a:buNone/>
            </a:pPr>
            <a:r>
              <a:rPr lang="en-US" sz="1000" dirty="0">
                <a:solidFill>
                  <a:srgbClr val="D1FAE5"/>
                </a:solidFill>
                <a:latin typeface="Roboto" pitchFamily="34" charset="0"/>
                <a:ea typeface="Roboto" pitchFamily="34" charset="-122"/>
                <a:cs typeface="Roboto" pitchFamily="34" charset="-120"/>
              </a:rPr>
              <a:t>PII Processing and Transparency</a:t>
            </a:r>
            <a:endParaRPr lang="en-US" sz="1000" dirty="0"/>
          </a:p>
        </p:txBody>
      </p:sp>
      <p:sp>
        <p:nvSpPr>
          <p:cNvPr id="69" name="Text 60"/>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70" name="Image 7" descr="preencoded.png">    </p:cNvPr>
          <p:cNvPicPr>
            <a:picLocks noChangeAspect="1"/>
          </p:cNvPicPr>
          <p:nvPr/>
        </p:nvPicPr>
        <p:blipFill>
          <a:blip r:embed="rId8">
            <a:alphaModFix amt="90000"/>
          </a:blip>
          <a:srcRect l="0" r="0" t="0" b="0"/>
          <a:stretch/>
        </p:blipFill>
        <p:spPr>
          <a:xfrm>
            <a:off x="11048695" y="243230"/>
            <a:ext cx="571500" cy="4572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467905"/>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Identify and analyze threats to and vulnerabilities in information systems and environments of operation, determine the likelihood and magnitude of harm, and serve as the foundation for risk response decisions and control selection/tailoring.</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14400" y="4114800"/>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0" r="0" t="0" b="0"/>
          <a:stretch/>
        </p:blipFill>
        <p:spPr>
          <a:xfrm>
            <a:off x="571500" y="4172407"/>
            <a:ext cx="228600" cy="228600"/>
          </a:xfrm>
          <a:prstGeom prst="rect">
            <a:avLst/>
          </a:prstGeom>
        </p:spPr>
      </p:pic>
      <p:sp>
        <p:nvSpPr>
          <p:cNvPr id="13" name="Shape 8"/>
          <p:cNvSpPr/>
          <p:nvPr/>
        </p:nvSpPr>
        <p:spPr>
          <a:xfrm>
            <a:off x="571500" y="4762195"/>
            <a:ext cx="6858000" cy="3276295"/>
          </a:xfrm>
          <a:prstGeom prst="roundRect">
            <a:avLst>
              <a:gd name="adj" fmla="val 64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FEE2E2"/>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512" r="-2512" t="0" b="0"/>
          <a:stretch/>
        </p:blipFill>
        <p:spPr>
          <a:xfrm>
            <a:off x="899770" y="5076749"/>
            <a:ext cx="105156" cy="133502"/>
          </a:xfrm>
          <a:prstGeom prst="rect">
            <a:avLst/>
          </a:prstGeom>
        </p:spPr>
      </p:pic>
      <p:sp>
        <p:nvSpPr>
          <p:cNvPr id="16" name="Text 10"/>
          <p:cNvSpPr txBox="1"/>
          <p:nvPr/>
        </p:nvSpPr>
        <p:spPr>
          <a:xfrm>
            <a:off x="1257300" y="49907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Systematic Assessment</a:t>
            </a:r>
            <a:endParaRPr lang="en-US" sz="1300" dirty="0"/>
          </a:p>
        </p:txBody>
      </p:sp>
      <p:sp>
        <p:nvSpPr>
          <p:cNvPr id="17" name="Text 11"/>
          <p:cNvSpPr txBox="1"/>
          <p:nvPr/>
        </p:nvSpPr>
        <p:spPr>
          <a:xfrm>
            <a:off x="1257300" y="52962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Conducting regular, formal risk assessments (RA-3) to identify threats, vulnerabilities, and impacts to mission/business functions.</a:t>
            </a:r>
            <a:endParaRPr lang="en-US" sz="1000" dirty="0"/>
          </a:p>
        </p:txBody>
      </p:sp>
      <p:sp>
        <p:nvSpPr>
          <p:cNvPr id="18" name="Shape 12"/>
          <p:cNvSpPr/>
          <p:nvPr/>
        </p:nvSpPr>
        <p:spPr>
          <a:xfrm>
            <a:off x="800100" y="5829300"/>
            <a:ext cx="304495" cy="304495"/>
          </a:xfrm>
          <a:prstGeom prst="ellipse">
            <a:avLst/>
          </a:prstGeom>
          <a:solidFill>
            <a:srgbClr val="FEE2E2"/>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5915254"/>
            <a:ext cx="133502" cy="133502"/>
          </a:xfrm>
          <a:prstGeom prst="rect">
            <a:avLst/>
          </a:prstGeom>
        </p:spPr>
      </p:pic>
      <p:sp>
        <p:nvSpPr>
          <p:cNvPr id="20" name="Text 13"/>
          <p:cNvSpPr txBox="1"/>
          <p:nvPr/>
        </p:nvSpPr>
        <p:spPr>
          <a:xfrm>
            <a:off x="1257300" y="5829300"/>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Vulnerability Monitoring</a:t>
            </a:r>
            <a:endParaRPr lang="en-US" sz="1300" dirty="0"/>
          </a:p>
        </p:txBody>
      </p:sp>
      <p:sp>
        <p:nvSpPr>
          <p:cNvPr id="21" name="Text 14"/>
          <p:cNvSpPr txBox="1"/>
          <p:nvPr/>
        </p:nvSpPr>
        <p:spPr>
          <a:xfrm>
            <a:off x="1257300" y="613379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continuous scanning (RA-5) to detect flaws, weak configurations, and unauthorized components.</a:t>
            </a:r>
            <a:endParaRPr lang="en-US" sz="1000" dirty="0"/>
          </a:p>
        </p:txBody>
      </p:sp>
      <p:sp>
        <p:nvSpPr>
          <p:cNvPr id="22" name="Shape 15"/>
          <p:cNvSpPr/>
          <p:nvPr/>
        </p:nvSpPr>
        <p:spPr>
          <a:xfrm>
            <a:off x="800100" y="6667805"/>
            <a:ext cx="304495" cy="304495"/>
          </a:xfrm>
          <a:prstGeom prst="ellipse">
            <a:avLst/>
          </a:prstGeom>
          <a:solidFill>
            <a:srgbClr val="FEE2E2"/>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752844"/>
            <a:ext cx="133502" cy="133502"/>
          </a:xfrm>
          <a:prstGeom prst="rect">
            <a:avLst/>
          </a:prstGeom>
        </p:spPr>
      </p:pic>
      <p:sp>
        <p:nvSpPr>
          <p:cNvPr id="24" name="Text 16"/>
          <p:cNvSpPr txBox="1"/>
          <p:nvPr/>
        </p:nvSpPr>
        <p:spPr>
          <a:xfrm>
            <a:off x="1257300" y="6667805"/>
            <a:ext cx="6001207"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Risk Response &amp; Mitigation</a:t>
            </a:r>
            <a:endParaRPr lang="en-US" sz="1300" dirty="0"/>
          </a:p>
        </p:txBody>
      </p:sp>
      <p:sp>
        <p:nvSpPr>
          <p:cNvPr id="25" name="Text 17"/>
          <p:cNvSpPr txBox="1"/>
          <p:nvPr/>
        </p:nvSpPr>
        <p:spPr>
          <a:xfrm>
            <a:off x="1257300" y="6972300"/>
            <a:ext cx="6572707"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Defining and implementing appropriate risk response actions (RA-7) based on assessment findings.</a:t>
            </a:r>
            <a:endParaRPr lang="en-US" sz="1000" dirty="0"/>
          </a:p>
        </p:txBody>
      </p:sp>
      <p:sp>
        <p:nvSpPr>
          <p:cNvPr id="26" name="Shape 18"/>
          <p:cNvSpPr/>
          <p:nvPr/>
        </p:nvSpPr>
        <p:spPr>
          <a:xfrm>
            <a:off x="800100" y="7315200"/>
            <a:ext cx="304495" cy="304495"/>
          </a:xfrm>
          <a:prstGeom prst="ellipse">
            <a:avLst/>
          </a:prstGeom>
          <a:solidFill>
            <a:srgbClr val="FEE2E2"/>
          </a:solidFill>
          <a:ln w="12700">
            <a:solidFill>
              <a:srgbClr val="FFFFFF">
                <a:alpha val="0"/>
              </a:srgbClr>
            </a:solidFill>
            <a:prstDash val="solid"/>
          </a:ln>
        </p:spPr>
      </p:sp>
      <p:pic>
        <p:nvPicPr>
          <p:cNvPr id="27" name="Image 6" descr="preencoded.png">    </p:cNvPr>
          <p:cNvPicPr>
            <a:picLocks noChangeAspect="1"/>
          </p:cNvPicPr>
          <p:nvPr/>
        </p:nvPicPr>
        <p:blipFill>
          <a:blip r:embed="rId7"/>
          <a:srcRect l="-2838" r="-2838" t="0" b="0"/>
          <a:stretch/>
        </p:blipFill>
        <p:spPr>
          <a:xfrm>
            <a:off x="890626" y="7401154"/>
            <a:ext cx="123444" cy="133502"/>
          </a:xfrm>
          <a:prstGeom prst="rect">
            <a:avLst/>
          </a:prstGeom>
        </p:spPr>
      </p:pic>
      <p:sp>
        <p:nvSpPr>
          <p:cNvPr id="28" name="Text 19"/>
          <p:cNvSpPr txBox="1"/>
          <p:nvPr/>
        </p:nvSpPr>
        <p:spPr>
          <a:xfrm>
            <a:off x="1257300" y="7315200"/>
            <a:ext cx="5296205"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Threat Intelligence Integration</a:t>
            </a:r>
            <a:endParaRPr lang="en-US" sz="1300" dirty="0"/>
          </a:p>
        </p:txBody>
      </p:sp>
      <p:sp>
        <p:nvSpPr>
          <p:cNvPr id="29" name="Text 20"/>
          <p:cNvSpPr txBox="1"/>
          <p:nvPr/>
        </p:nvSpPr>
        <p:spPr>
          <a:xfrm>
            <a:off x="1257300" y="7619695"/>
            <a:ext cx="58677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Incorporating threat intelligence (RA-10) to inform risk models and defensive strategies.</a:t>
            </a:r>
            <a:endParaRPr lang="en-US" sz="1000" dirty="0"/>
          </a:p>
        </p:txBody>
      </p:sp>
      <p:pic>
        <p:nvPicPr>
          <p:cNvPr id="30" name="Image 7" descr="preencoded.png">    </p:cNvPr>
          <p:cNvPicPr>
            <a:picLocks noChangeAspect="1"/>
          </p:cNvPicPr>
          <p:nvPr/>
        </p:nvPicPr>
        <p:blipFill>
          <a:blip r:embed="rId8"/>
          <a:srcRect l="-4" r="-4" t="0" b="0"/>
          <a:stretch/>
        </p:blipFill>
        <p:spPr>
          <a:xfrm>
            <a:off x="7810805" y="1333195"/>
            <a:ext cx="3810305" cy="1371600"/>
          </a:xfrm>
          <a:prstGeom prst="rect">
            <a:avLst/>
          </a:prstGeom>
        </p:spPr>
      </p:pic>
      <p:sp>
        <p:nvSpPr>
          <p:cNvPr id="31" name="Text 21"/>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32" name="Shape 22"/>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33" name="Text 23"/>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4" name="Text 24"/>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Limited</a:t>
            </a:r>
            <a:endParaRPr lang="en-US" sz="900" dirty="0"/>
          </a:p>
        </p:txBody>
      </p:sp>
      <p:sp>
        <p:nvSpPr>
          <p:cNvPr id="35" name="Shape 25"/>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6" name="Text 26"/>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7" name="Text 27"/>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Standard</a:t>
            </a:r>
            <a:endParaRPr lang="en-US" sz="900" dirty="0"/>
          </a:p>
        </p:txBody>
      </p:sp>
      <p:sp>
        <p:nvSpPr>
          <p:cNvPr id="38" name="Shape 28"/>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9" name="Text 29"/>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40" name="Text 30"/>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Comprehensive</a:t>
            </a:r>
            <a:endParaRPr lang="en-US" sz="900" dirty="0"/>
          </a:p>
        </p:txBody>
      </p:sp>
      <p:sp>
        <p:nvSpPr>
          <p:cNvPr id="41" name="Shape 31"/>
          <p:cNvSpPr/>
          <p:nvPr/>
        </p:nvSpPr>
        <p:spPr>
          <a:xfrm>
            <a:off x="7810805" y="2933395"/>
            <a:ext cx="3810305" cy="3562502"/>
          </a:xfrm>
          <a:prstGeom prst="roundRect">
            <a:avLst>
              <a:gd name="adj" fmla="val 549"/>
            </a:avLst>
          </a:prstGeom>
          <a:solidFill>
            <a:srgbClr val="FFF7ED"/>
          </a:solidFill>
          <a:ln w="12700">
            <a:solidFill>
              <a:srgbClr val="FED7AA"/>
            </a:solidFill>
            <a:prstDash val="solid"/>
          </a:ln>
        </p:spPr>
      </p:sp>
      <p:sp>
        <p:nvSpPr>
          <p:cNvPr id="42" name="Text 32"/>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43" name="Image 8" descr="preencoded.png">    </p:cNvPr>
          <p:cNvPicPr>
            <a:picLocks noChangeAspect="1"/>
          </p:cNvPicPr>
          <p:nvPr/>
        </p:nvPicPr>
        <p:blipFill>
          <a:blip r:embed="rId9"/>
          <a:srcRect l="0" r="0" t="0" b="0"/>
          <a:stretch/>
        </p:blipFill>
        <p:spPr>
          <a:xfrm>
            <a:off x="8010144" y="3181198"/>
            <a:ext cx="171907" cy="171907"/>
          </a:xfrm>
          <a:prstGeom prst="rect">
            <a:avLst/>
          </a:prstGeom>
        </p:spPr>
      </p:pic>
      <p:pic>
        <p:nvPicPr>
          <p:cNvPr id="44" name="Image 9" descr="preencoded.png">    </p:cNvPr>
          <p:cNvPicPr>
            <a:picLocks noChangeAspect="1"/>
          </p:cNvPicPr>
          <p:nvPr/>
        </p:nvPicPr>
        <p:blipFill>
          <a:blip r:embed="rId10"/>
          <a:srcRect l="0" r="0" t="0" b="0"/>
          <a:stretch/>
        </p:blipFill>
        <p:spPr>
          <a:xfrm>
            <a:off x="8010144" y="3581705"/>
            <a:ext cx="133502" cy="133502"/>
          </a:xfrm>
          <a:prstGeom prst="rect">
            <a:avLst/>
          </a:prstGeom>
        </p:spPr>
      </p:pic>
      <p:sp>
        <p:nvSpPr>
          <p:cNvPr id="45" name="Text 33"/>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Checklist Mentality:</a:t>
            </a:r>
            <a:pPr algn="l" indent="0" marL="0">
              <a:buNone/>
            </a:pPr>
            <a:r>
              <a:rPr lang="en-US" sz="1000" dirty="0">
                <a:solidFill>
                  <a:srgbClr val="7C2D12"/>
                </a:solidFill>
                <a:latin typeface="Roboto" pitchFamily="34" charset="0"/>
                <a:ea typeface="Roboto" pitchFamily="34" charset="-122"/>
                <a:cs typeface="Roboto" pitchFamily="34" charset="-120"/>
              </a:rPr>
              <a:t> Treating RA as a compliance exercise rather than a true analysis of risk.</a:t>
            </a:r>
            <a:endParaRPr lang="en-US" sz="1000" dirty="0"/>
          </a:p>
        </p:txBody>
      </p:sp>
      <p:pic>
        <p:nvPicPr>
          <p:cNvPr id="46" name="Image 10" descr="preencoded.png">    </p:cNvPr>
          <p:cNvPicPr>
            <a:picLocks noChangeAspect="1"/>
          </p:cNvPicPr>
          <p:nvPr/>
        </p:nvPicPr>
        <p:blipFill>
          <a:blip r:embed="rId11"/>
          <a:srcRect l="0" r="0" t="0" b="0"/>
          <a:stretch/>
        </p:blipFill>
        <p:spPr>
          <a:xfrm>
            <a:off x="8010144" y="4107485"/>
            <a:ext cx="133502" cy="133502"/>
          </a:xfrm>
          <a:prstGeom prst="rect">
            <a:avLst/>
          </a:prstGeom>
        </p:spPr>
      </p:pic>
      <p:sp>
        <p:nvSpPr>
          <p:cNvPr id="47" name="Text 34"/>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Stale Data:</a:t>
            </a:r>
            <a:pPr algn="l" indent="0" marL="0">
              <a:buNone/>
            </a:pPr>
            <a:r>
              <a:rPr lang="en-US" sz="1000" dirty="0">
                <a:solidFill>
                  <a:srgbClr val="7C2D12"/>
                </a:solidFill>
                <a:latin typeface="Roboto" pitchFamily="34" charset="0"/>
                <a:ea typeface="Roboto" pitchFamily="34" charset="-122"/>
                <a:cs typeface="Roboto" pitchFamily="34" charset="-120"/>
              </a:rPr>
              <a:t> Relying on outdated scan results or assessment findings (RA-5).</a:t>
            </a:r>
            <a:endParaRPr lang="en-US" sz="1000" dirty="0"/>
          </a:p>
        </p:txBody>
      </p:sp>
      <p:pic>
        <p:nvPicPr>
          <p:cNvPr id="48" name="Image 11" descr="preencoded.png">    </p:cNvPr>
          <p:cNvPicPr>
            <a:picLocks noChangeAspect="1"/>
          </p:cNvPicPr>
          <p:nvPr/>
        </p:nvPicPr>
        <p:blipFill>
          <a:blip r:embed="rId12"/>
          <a:srcRect l="0" r="0" t="0" b="0"/>
          <a:stretch/>
        </p:blipFill>
        <p:spPr>
          <a:xfrm>
            <a:off x="8010144" y="4633265"/>
            <a:ext cx="133502" cy="133502"/>
          </a:xfrm>
          <a:prstGeom prst="rect">
            <a:avLst/>
          </a:prstGeom>
        </p:spPr>
      </p:pic>
      <p:sp>
        <p:nvSpPr>
          <p:cNvPr id="49" name="Text 35"/>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Scope Creep/Gap:</a:t>
            </a:r>
            <a:pPr algn="l" indent="0" marL="0">
              <a:buNone/>
            </a:pPr>
            <a:r>
              <a:rPr lang="en-US" sz="1000" dirty="0">
                <a:solidFill>
                  <a:srgbClr val="7C2D12"/>
                </a:solidFill>
                <a:latin typeface="Roboto" pitchFamily="34" charset="0"/>
                <a:ea typeface="Roboto" pitchFamily="34" charset="-122"/>
                <a:cs typeface="Roboto" pitchFamily="34" charset="-120"/>
              </a:rPr>
              <a:t> Incorrectly defining the authorization boundary, missing key assets.</a:t>
            </a:r>
            <a:endParaRPr lang="en-US" sz="1000" dirty="0"/>
          </a:p>
        </p:txBody>
      </p:sp>
      <p:pic>
        <p:nvPicPr>
          <p:cNvPr id="50" name="Image 12" descr="preencoded.png">    </p:cNvPr>
          <p:cNvPicPr>
            <a:picLocks noChangeAspect="1"/>
          </p:cNvPicPr>
          <p:nvPr/>
        </p:nvPicPr>
        <p:blipFill>
          <a:blip r:embed="rId13"/>
          <a:srcRect l="0" r="0" t="0" b="0"/>
          <a:stretch/>
        </p:blipFill>
        <p:spPr>
          <a:xfrm>
            <a:off x="8010144" y="5159045"/>
            <a:ext cx="133502" cy="133502"/>
          </a:xfrm>
          <a:prstGeom prst="rect">
            <a:avLst/>
          </a:prstGeom>
        </p:spPr>
      </p:pic>
      <p:sp>
        <p:nvSpPr>
          <p:cNvPr id="51" name="Text 36"/>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Ignored Findings:</a:t>
            </a:r>
            <a:pPr algn="l" indent="0" marL="0">
              <a:buNone/>
            </a:pPr>
            <a:r>
              <a:rPr lang="en-US" sz="1000" dirty="0">
                <a:solidFill>
                  <a:srgbClr val="7C2D12"/>
                </a:solidFill>
                <a:latin typeface="Roboto" pitchFamily="34" charset="0"/>
                <a:ea typeface="Roboto" pitchFamily="34" charset="-122"/>
                <a:cs typeface="Roboto" pitchFamily="34" charset="-120"/>
              </a:rPr>
              <a:t> Failing to link vulnerability scan results to remediation actions (RA-7/SI-2).</a:t>
            </a:r>
            <a:endParaRPr lang="en-US" sz="1000" dirty="0"/>
          </a:p>
        </p:txBody>
      </p:sp>
      <p:sp>
        <p:nvSpPr>
          <p:cNvPr id="52" name="Shape 37"/>
          <p:cNvSpPr/>
          <p:nvPr/>
        </p:nvSpPr>
        <p:spPr>
          <a:xfrm>
            <a:off x="7810805" y="6724498"/>
            <a:ext cx="3810305" cy="1314907"/>
          </a:xfrm>
          <a:prstGeom prst="roundRect">
            <a:avLst>
              <a:gd name="adj" fmla="val 4031"/>
            </a:avLst>
          </a:prstGeom>
          <a:solidFill>
            <a:srgbClr val="FFFFFF"/>
          </a:solidFill>
          <a:ln w="12700">
            <a:solidFill>
              <a:srgbClr val="E5E7EB"/>
            </a:solidFill>
            <a:prstDash val="solid"/>
          </a:ln>
        </p:spPr>
      </p:sp>
      <p:sp>
        <p:nvSpPr>
          <p:cNvPr id="53" name="Text 38"/>
          <p:cNvSpPr txBox="1"/>
          <p:nvPr/>
        </p:nvSpPr>
        <p:spPr>
          <a:xfrm>
            <a:off x="8010144" y="6924751"/>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4" name="Shape 39"/>
          <p:cNvSpPr/>
          <p:nvPr/>
        </p:nvSpPr>
        <p:spPr>
          <a:xfrm>
            <a:off x="8010144" y="7229246"/>
            <a:ext cx="1209751" cy="247802"/>
          </a:xfrm>
          <a:prstGeom prst="roundRect">
            <a:avLst>
              <a:gd name="adj" fmla="val 56770"/>
            </a:avLst>
          </a:prstGeom>
          <a:solidFill>
            <a:srgbClr val="E2E8F0"/>
          </a:solidFill>
          <a:ln w="12700">
            <a:solidFill>
              <a:srgbClr val="FFFFFF">
                <a:alpha val="0"/>
              </a:srgbClr>
            </a:solidFill>
            <a:prstDash val="solid"/>
          </a:ln>
        </p:spPr>
      </p:sp>
      <p:sp>
        <p:nvSpPr>
          <p:cNvPr id="55" name="Text 40"/>
          <p:cNvSpPr txBox="1"/>
          <p:nvPr/>
        </p:nvSpPr>
        <p:spPr>
          <a:xfrm>
            <a:off x="8010144" y="7229246"/>
            <a:ext cx="12673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PM (Program Mgmt)</a:t>
            </a:r>
            <a:endParaRPr lang="en-US" sz="900" dirty="0"/>
          </a:p>
        </p:txBody>
      </p:sp>
      <p:sp>
        <p:nvSpPr>
          <p:cNvPr id="56" name="Shape 41"/>
          <p:cNvSpPr/>
          <p:nvPr/>
        </p:nvSpPr>
        <p:spPr>
          <a:xfrm>
            <a:off x="9275674" y="7229246"/>
            <a:ext cx="1047902" cy="247802"/>
          </a:xfrm>
          <a:prstGeom prst="roundRect">
            <a:avLst>
              <a:gd name="adj" fmla="val 56770"/>
            </a:avLst>
          </a:prstGeom>
          <a:solidFill>
            <a:srgbClr val="E2E8F0"/>
          </a:solidFill>
          <a:ln w="12700">
            <a:solidFill>
              <a:srgbClr val="FFFFFF">
                <a:alpha val="0"/>
              </a:srgbClr>
            </a:solidFill>
            <a:prstDash val="solid"/>
          </a:ln>
        </p:spPr>
      </p:sp>
      <p:sp>
        <p:nvSpPr>
          <p:cNvPr id="57" name="Text 42"/>
          <p:cNvSpPr txBox="1"/>
          <p:nvPr/>
        </p:nvSpPr>
        <p:spPr>
          <a:xfrm>
            <a:off x="9275674" y="7229246"/>
            <a:ext cx="1105510"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CA (Assessment)</a:t>
            </a:r>
            <a:endParaRPr lang="en-US" sz="900" dirty="0"/>
          </a:p>
        </p:txBody>
      </p:sp>
      <p:sp>
        <p:nvSpPr>
          <p:cNvPr id="58" name="Shape 43"/>
          <p:cNvSpPr/>
          <p:nvPr/>
        </p:nvSpPr>
        <p:spPr>
          <a:xfrm>
            <a:off x="10380269" y="7229246"/>
            <a:ext cx="800100" cy="247802"/>
          </a:xfrm>
          <a:prstGeom prst="roundRect">
            <a:avLst>
              <a:gd name="adj" fmla="val 56770"/>
            </a:avLst>
          </a:prstGeom>
          <a:solidFill>
            <a:srgbClr val="E2E8F0"/>
          </a:solidFill>
          <a:ln w="12700">
            <a:solidFill>
              <a:srgbClr val="FFFFFF">
                <a:alpha val="0"/>
              </a:srgbClr>
            </a:solidFill>
            <a:prstDash val="solid"/>
          </a:ln>
        </p:spPr>
      </p:sp>
      <p:sp>
        <p:nvSpPr>
          <p:cNvPr id="59" name="Text 44"/>
          <p:cNvSpPr txBox="1"/>
          <p:nvPr/>
        </p:nvSpPr>
        <p:spPr>
          <a:xfrm>
            <a:off x="10380269" y="7229246"/>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60" name="Shape 45"/>
          <p:cNvSpPr/>
          <p:nvPr/>
        </p:nvSpPr>
        <p:spPr>
          <a:xfrm>
            <a:off x="8010144" y="7534656"/>
            <a:ext cx="847649" cy="247802"/>
          </a:xfrm>
          <a:prstGeom prst="roundRect">
            <a:avLst>
              <a:gd name="adj" fmla="val 56770"/>
            </a:avLst>
          </a:prstGeom>
          <a:solidFill>
            <a:srgbClr val="E2E8F0"/>
          </a:solidFill>
          <a:ln w="12700">
            <a:solidFill>
              <a:srgbClr val="FFFFFF">
                <a:alpha val="0"/>
              </a:srgbClr>
            </a:solidFill>
            <a:prstDash val="solid"/>
          </a:ln>
        </p:spPr>
      </p:sp>
      <p:sp>
        <p:nvSpPr>
          <p:cNvPr id="61" name="Text 46"/>
          <p:cNvSpPr txBox="1"/>
          <p:nvPr/>
        </p:nvSpPr>
        <p:spPr>
          <a:xfrm>
            <a:off x="8010144" y="7534656"/>
            <a:ext cx="9052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PL (Planning)</a:t>
            </a:r>
            <a:endParaRPr lang="en-US" sz="900" dirty="0"/>
          </a:p>
        </p:txBody>
      </p:sp>
      <p:sp>
        <p:nvSpPr>
          <p:cNvPr id="62" name="Shape 47"/>
          <p:cNvSpPr/>
          <p:nvPr/>
        </p:nvSpPr>
        <p:spPr>
          <a:xfrm>
            <a:off x="0" y="8419795"/>
            <a:ext cx="12191695" cy="200254"/>
          </a:xfrm>
          <a:prstGeom prst="rect">
            <a:avLst/>
          </a:prstGeom>
          <a:solidFill>
            <a:srgbClr val="F1F5F9"/>
          </a:solidFill>
          <a:ln/>
        </p:spPr>
      </p:sp>
      <p:sp>
        <p:nvSpPr>
          <p:cNvPr id="63" name="Shape 48"/>
          <p:cNvSpPr/>
          <p:nvPr/>
        </p:nvSpPr>
        <p:spPr>
          <a:xfrm>
            <a:off x="0" y="8419795"/>
            <a:ext cx="12191695" cy="9144"/>
          </a:xfrm>
          <a:prstGeom prst="rect">
            <a:avLst/>
          </a:prstGeom>
          <a:solidFill>
            <a:srgbClr val="E2E8F0"/>
          </a:solidFill>
          <a:ln w="12700">
            <a:solidFill>
              <a:srgbClr val="E2E8F0">
                <a:alpha val="0"/>
              </a:srgbClr>
            </a:solidFill>
            <a:prstDash val="solid"/>
          </a:ln>
        </p:spPr>
      </p:sp>
      <p:sp>
        <p:nvSpPr>
          <p:cNvPr id="64" name="Text 49"/>
          <p:cNvSpPr txBox="1"/>
          <p:nvPr/>
        </p:nvSpPr>
        <p:spPr>
          <a:xfrm>
            <a:off x="571500" y="842985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5" name="Text 50"/>
          <p:cNvSpPr txBox="1"/>
          <p:nvPr/>
        </p:nvSpPr>
        <p:spPr>
          <a:xfrm>
            <a:off x="11177626" y="842985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68</a:t>
            </a:r>
            <a:endParaRPr lang="en-US" sz="900" dirty="0"/>
          </a:p>
        </p:txBody>
      </p:sp>
      <p:sp>
        <p:nvSpPr>
          <p:cNvPr id="66" name="Shape 51"/>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7" name="Shape 52"/>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8" name="Shape 53"/>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9" name="Text 54"/>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RA</a:t>
            </a:r>
            <a:endParaRPr lang="en-US" sz="3000" dirty="0"/>
          </a:p>
        </p:txBody>
      </p:sp>
      <p:sp>
        <p:nvSpPr>
          <p:cNvPr id="70" name="Text 55"/>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71" name="Text 56"/>
          <p:cNvSpPr txBox="1"/>
          <p:nvPr/>
        </p:nvSpPr>
        <p:spPr>
          <a:xfrm>
            <a:off x="1561795" y="381305"/>
            <a:ext cx="337962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Risk Assessment</a:t>
            </a:r>
            <a:endParaRPr lang="en-US" sz="2700" dirty="0"/>
          </a:p>
        </p:txBody>
      </p:sp>
      <p:pic>
        <p:nvPicPr>
          <p:cNvPr id="72" name="Image 13" descr="preencoded.png">    </p:cNvPr>
          <p:cNvPicPr>
            <a:picLocks noChangeAspect="1"/>
          </p:cNvPicPr>
          <p:nvPr/>
        </p:nvPicPr>
        <p:blipFill>
          <a:blip r:embed="rId14">
            <a:alphaModFix amt="20000"/>
          </a:blip>
          <a:srcRect l="0" r="0" t="0" b="0"/>
          <a:stretch/>
        </p:blipFill>
        <p:spPr>
          <a:xfrm>
            <a:off x="11048695" y="178308"/>
            <a:ext cx="571500" cy="571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8869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991B1B"/>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EF4444"/>
          </a:solidFill>
          <a:ln w="12700">
            <a:solidFill>
              <a:srgbClr val="EF4444">
                <a:alpha val="0"/>
              </a:srgbClr>
            </a:solidFill>
            <a:prstDash val="solid"/>
          </a:ln>
        </p:spPr>
      </p:sp>
      <p:sp>
        <p:nvSpPr>
          <p:cNvPr id="9" name="Shape 6"/>
          <p:cNvSpPr/>
          <p:nvPr/>
        </p:nvSpPr>
        <p:spPr>
          <a:xfrm>
            <a:off x="809244" y="1981505"/>
            <a:ext cx="523951" cy="286207"/>
          </a:xfrm>
          <a:prstGeom prst="roundRect">
            <a:avLst>
              <a:gd name="adj" fmla="val 42599"/>
            </a:avLst>
          </a:prstGeom>
          <a:solidFill>
            <a:srgbClr val="FEE2E2"/>
          </a:solidFill>
          <a:ln w="12700">
            <a:solidFill>
              <a:srgbClr val="FFFFFF">
                <a:alpha val="0"/>
              </a:srgbClr>
            </a:solidFill>
            <a:prstDash val="solid"/>
          </a:ln>
        </p:spPr>
      </p:sp>
      <p:sp>
        <p:nvSpPr>
          <p:cNvPr id="10" name="Text 7"/>
          <p:cNvSpPr txBox="1"/>
          <p:nvPr/>
        </p:nvSpPr>
        <p:spPr>
          <a:xfrm>
            <a:off x="809244" y="1981505"/>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RA-3</a:t>
            </a:r>
            <a:endParaRPr lang="en-US" sz="1000" dirty="0"/>
          </a:p>
        </p:txBody>
      </p:sp>
      <p:sp>
        <p:nvSpPr>
          <p:cNvPr id="11" name="Text 8"/>
          <p:cNvSpPr txBox="1"/>
          <p:nvPr/>
        </p:nvSpPr>
        <p:spPr>
          <a:xfrm>
            <a:off x="1419149" y="1996135"/>
            <a:ext cx="155356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Risk Assessment</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Conduct an assessment of risk, including the likelihood and magnitude of harm, from the unauthorized access, use, disclosure, disruption, modification, or destruction of the system and the information it processes, stores, or transmits.</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EF4444"/>
          </a:solidFill>
          <a:ln w="12700">
            <a:solidFill>
              <a:srgbClr val="EF4444">
                <a:alpha val="0"/>
              </a:srgbClr>
            </a:solidFill>
            <a:prstDash val="solid"/>
          </a:ln>
        </p:spPr>
      </p:sp>
      <p:sp>
        <p:nvSpPr>
          <p:cNvPr id="15" name="Shape 12"/>
          <p:cNvSpPr/>
          <p:nvPr/>
        </p:nvSpPr>
        <p:spPr>
          <a:xfrm>
            <a:off x="809244" y="3562502"/>
            <a:ext cx="523951" cy="286207"/>
          </a:xfrm>
          <a:prstGeom prst="roundRect">
            <a:avLst>
              <a:gd name="adj" fmla="val 42599"/>
            </a:avLst>
          </a:prstGeom>
          <a:solidFill>
            <a:srgbClr val="FEE2E2"/>
          </a:solidFill>
          <a:ln w="12700">
            <a:solidFill>
              <a:srgbClr val="FFFFFF">
                <a:alpha val="0"/>
              </a:srgbClr>
            </a:solidFill>
            <a:prstDash val="solid"/>
          </a:ln>
        </p:spPr>
      </p:sp>
      <p:sp>
        <p:nvSpPr>
          <p:cNvPr id="16" name="Text 13"/>
          <p:cNvSpPr txBox="1"/>
          <p:nvPr/>
        </p:nvSpPr>
        <p:spPr>
          <a:xfrm>
            <a:off x="809244" y="3562502"/>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RA-5</a:t>
            </a:r>
            <a:endParaRPr lang="en-US" sz="1000" dirty="0"/>
          </a:p>
        </p:txBody>
      </p:sp>
      <p:sp>
        <p:nvSpPr>
          <p:cNvPr id="17" name="Text 14"/>
          <p:cNvSpPr txBox="1"/>
          <p:nvPr/>
        </p:nvSpPr>
        <p:spPr>
          <a:xfrm>
            <a:off x="1419149" y="3577133"/>
            <a:ext cx="3422599"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Vulnerability Monitoring and Scanning</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Monitor and scan for vulnerabilities in the system and hosted applications. Employ vulnerability scanning tools and techniques that facilitate interoperability among tools and automate parts of the vulnerability management process.</a:t>
            </a:r>
            <a:endParaRPr lang="en-US" sz="1100" dirty="0"/>
          </a:p>
        </p:txBody>
      </p:sp>
      <p:sp>
        <p:nvSpPr>
          <p:cNvPr id="19" name="Shape 16"/>
          <p:cNvSpPr/>
          <p:nvPr/>
        </p:nvSpPr>
        <p:spPr>
          <a:xfrm>
            <a:off x="571500" y="4953305"/>
            <a:ext cx="6400800" cy="1181405"/>
          </a:xfrm>
          <a:prstGeom prst="roundRect">
            <a:avLst>
              <a:gd name="adj" fmla="val 4994"/>
            </a:avLst>
          </a:prstGeom>
          <a:solidFill>
            <a:srgbClr val="FFFFFF"/>
          </a:solidFill>
          <a:ln/>
        </p:spPr>
      </p:sp>
      <p:sp>
        <p:nvSpPr>
          <p:cNvPr id="20" name="Shape 17"/>
          <p:cNvSpPr/>
          <p:nvPr/>
        </p:nvSpPr>
        <p:spPr>
          <a:xfrm>
            <a:off x="571500" y="4953305"/>
            <a:ext cx="47549" cy="1181405"/>
          </a:xfrm>
          <a:prstGeom prst="roundRect">
            <a:avLst>
              <a:gd name="adj" fmla="val 124069"/>
            </a:avLst>
          </a:prstGeom>
          <a:solidFill>
            <a:srgbClr val="EF4444"/>
          </a:solidFill>
          <a:ln w="12700">
            <a:solidFill>
              <a:srgbClr val="EF4444">
                <a:alpha val="0"/>
              </a:srgbClr>
            </a:solidFill>
            <a:prstDash val="solid"/>
          </a:ln>
        </p:spPr>
      </p:sp>
      <p:sp>
        <p:nvSpPr>
          <p:cNvPr id="21" name="Shape 18"/>
          <p:cNvSpPr/>
          <p:nvPr/>
        </p:nvSpPr>
        <p:spPr>
          <a:xfrm>
            <a:off x="809244" y="5143500"/>
            <a:ext cx="523951" cy="286207"/>
          </a:xfrm>
          <a:prstGeom prst="roundRect">
            <a:avLst>
              <a:gd name="adj" fmla="val 42599"/>
            </a:avLst>
          </a:prstGeom>
          <a:solidFill>
            <a:srgbClr val="FEE2E2"/>
          </a:solidFill>
          <a:ln w="12700">
            <a:solidFill>
              <a:srgbClr val="FFFFFF">
                <a:alpha val="0"/>
              </a:srgbClr>
            </a:solidFill>
            <a:prstDash val="solid"/>
          </a:ln>
        </p:spPr>
      </p:sp>
      <p:sp>
        <p:nvSpPr>
          <p:cNvPr id="22" name="Text 19"/>
          <p:cNvSpPr txBox="1"/>
          <p:nvPr/>
        </p:nvSpPr>
        <p:spPr>
          <a:xfrm>
            <a:off x="809244" y="5143500"/>
            <a:ext cx="581558"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991B1B"/>
                </a:solidFill>
                <a:latin typeface="Roboto" pitchFamily="34" charset="0"/>
                <a:ea typeface="Roboto" pitchFamily="34" charset="-122"/>
                <a:cs typeface="Roboto" pitchFamily="34" charset="-120"/>
              </a:rPr>
              <a:t>RA-7</a:t>
            </a:r>
            <a:endParaRPr lang="en-US" sz="1000" dirty="0"/>
          </a:p>
        </p:txBody>
      </p:sp>
      <p:sp>
        <p:nvSpPr>
          <p:cNvPr id="23" name="Text 20"/>
          <p:cNvSpPr txBox="1"/>
          <p:nvPr/>
        </p:nvSpPr>
        <p:spPr>
          <a:xfrm>
            <a:off x="1419149" y="5159045"/>
            <a:ext cx="132679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Risk Response</a:t>
            </a:r>
            <a:endParaRPr lang="en-US" sz="1300" dirty="0"/>
          </a:p>
        </p:txBody>
      </p:sp>
      <p:sp>
        <p:nvSpPr>
          <p:cNvPr id="24" name="Text 21"/>
          <p:cNvSpPr txBox="1"/>
          <p:nvPr/>
        </p:nvSpPr>
        <p:spPr>
          <a:xfrm>
            <a:off x="809244" y="550194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Respond to findings from security and privacy assessments, monitoring, and audits. Risk response options include acceptance, avoidance, mitigation, sharing, or transfer.</a:t>
            </a:r>
            <a:endParaRPr lang="en-US" sz="1100" dirty="0"/>
          </a:p>
        </p:txBody>
      </p:sp>
      <p:sp>
        <p:nvSpPr>
          <p:cNvPr id="25" name="Shape 22"/>
          <p:cNvSpPr/>
          <p:nvPr/>
        </p:nvSpPr>
        <p:spPr>
          <a:xfrm>
            <a:off x="7353605" y="1333195"/>
            <a:ext cx="4267505" cy="5124298"/>
          </a:xfrm>
          <a:prstGeom prst="roundRect">
            <a:avLst>
              <a:gd name="adj" fmla="val 383"/>
            </a:avLst>
          </a:prstGeom>
          <a:solidFill>
            <a:srgbClr val="FFFFFF"/>
          </a:solidFill>
          <a:ln w="12700">
            <a:solidFill>
              <a:srgbClr val="E2E8F0"/>
            </a:solidFill>
            <a:prstDash val="solid"/>
          </a:ln>
        </p:spPr>
      </p:sp>
      <p:sp>
        <p:nvSpPr>
          <p:cNvPr id="26" name="Shape 23"/>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27" name="Text 24"/>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28"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29" name="Shape 25"/>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0" name="Shape 26"/>
          <p:cNvSpPr/>
          <p:nvPr/>
        </p:nvSpPr>
        <p:spPr>
          <a:xfrm>
            <a:off x="7715707" y="2318004"/>
            <a:ext cx="381305" cy="381305"/>
          </a:xfrm>
          <a:prstGeom prst="ellipse">
            <a:avLst/>
          </a:prstGeom>
          <a:solidFill>
            <a:srgbClr val="FECACA"/>
          </a:solidFill>
          <a:ln w="12700">
            <a:solidFill>
              <a:srgbClr val="FFFFFF">
                <a:alpha val="0"/>
              </a:srgbClr>
            </a:solidFill>
            <a:prstDash val="solid"/>
          </a:ln>
        </p:spPr>
      </p:sp>
      <p:pic>
        <p:nvPicPr>
          <p:cNvPr id="31"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2" name="Text 27"/>
          <p:cNvSpPr txBox="1"/>
          <p:nvPr/>
        </p:nvSpPr>
        <p:spPr>
          <a:xfrm>
            <a:off x="8248802" y="2305202"/>
            <a:ext cx="239207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Risk Assessment Report (RAR)</a:t>
            </a:r>
            <a:endParaRPr lang="en-US" sz="1100" dirty="0"/>
          </a:p>
        </p:txBody>
      </p:sp>
      <p:sp>
        <p:nvSpPr>
          <p:cNvPr id="33" name="Text 28"/>
          <p:cNvSpPr txBox="1"/>
          <p:nvPr/>
        </p:nvSpPr>
        <p:spPr>
          <a:xfrm>
            <a:off x="8248802" y="2560320"/>
            <a:ext cx="326898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detailing identified risks &amp; analysis</a:t>
            </a:r>
            <a:endParaRPr lang="en-US" sz="900" dirty="0"/>
          </a:p>
        </p:txBody>
      </p:sp>
      <p:sp>
        <p:nvSpPr>
          <p:cNvPr id="34" name="Shape 29"/>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35" name="Shape 30"/>
          <p:cNvSpPr/>
          <p:nvPr/>
        </p:nvSpPr>
        <p:spPr>
          <a:xfrm>
            <a:off x="7715707" y="3126334"/>
            <a:ext cx="381305" cy="381305"/>
          </a:xfrm>
          <a:prstGeom prst="ellipse">
            <a:avLst/>
          </a:prstGeom>
          <a:solidFill>
            <a:srgbClr val="FECACA"/>
          </a:solidFill>
          <a:ln w="12700">
            <a:solidFill>
              <a:srgbClr val="FFFFFF">
                <a:alpha val="0"/>
              </a:srgbClr>
            </a:solidFill>
            <a:prstDash val="solid"/>
          </a:ln>
        </p:spPr>
      </p:sp>
      <p:pic>
        <p:nvPicPr>
          <p:cNvPr id="36" name="Image 3" descr="preencoded.png">    </p:cNvPr>
          <p:cNvPicPr>
            <a:picLocks noChangeAspect="1"/>
          </p:cNvPicPr>
          <p:nvPr/>
        </p:nvPicPr>
        <p:blipFill>
          <a:blip r:embed="rId4"/>
          <a:srcRect l="0" r="0" t="0" b="0"/>
          <a:stretch/>
        </p:blipFill>
        <p:spPr>
          <a:xfrm>
            <a:off x="7830007" y="3240634"/>
            <a:ext cx="152705" cy="152705"/>
          </a:xfrm>
          <a:prstGeom prst="rect">
            <a:avLst/>
          </a:prstGeom>
        </p:spPr>
      </p:pic>
      <p:sp>
        <p:nvSpPr>
          <p:cNvPr id="37" name="Text 31"/>
          <p:cNvSpPr txBox="1"/>
          <p:nvPr/>
        </p:nvSpPr>
        <p:spPr>
          <a:xfrm>
            <a:off x="8248802" y="3112618"/>
            <a:ext cx="102047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Risk Register</a:t>
            </a:r>
            <a:endParaRPr lang="en-US" sz="1100" dirty="0"/>
          </a:p>
        </p:txBody>
      </p:sp>
      <p:sp>
        <p:nvSpPr>
          <p:cNvPr id="38" name="Text 32"/>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Living document of tracked risks &amp; status</a:t>
            </a:r>
            <a:endParaRPr lang="en-US" sz="900" dirty="0"/>
          </a:p>
        </p:txBody>
      </p:sp>
      <p:sp>
        <p:nvSpPr>
          <p:cNvPr id="39" name="Shape 33"/>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0" name="Shape 34"/>
          <p:cNvSpPr/>
          <p:nvPr/>
        </p:nvSpPr>
        <p:spPr>
          <a:xfrm>
            <a:off x="7715707" y="3933749"/>
            <a:ext cx="381305" cy="381305"/>
          </a:xfrm>
          <a:prstGeom prst="ellipse">
            <a:avLst/>
          </a:prstGeom>
          <a:solidFill>
            <a:srgbClr val="FECACA"/>
          </a:solidFill>
          <a:ln w="12700">
            <a:solidFill>
              <a:srgbClr val="FFFFFF">
                <a:alpha val="0"/>
              </a:srgbClr>
            </a:solidFill>
            <a:prstDash val="solid"/>
          </a:ln>
        </p:spPr>
      </p:sp>
      <p:pic>
        <p:nvPicPr>
          <p:cNvPr id="41"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2" name="Text 35"/>
          <p:cNvSpPr txBox="1"/>
          <p:nvPr/>
        </p:nvSpPr>
        <p:spPr>
          <a:xfrm>
            <a:off x="8248802" y="3920033"/>
            <a:ext cx="200710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Vulnerability Scan Results</a:t>
            </a:r>
            <a:endParaRPr lang="en-US" sz="1100" dirty="0"/>
          </a:p>
        </p:txBody>
      </p:sp>
      <p:sp>
        <p:nvSpPr>
          <p:cNvPr id="43" name="Text 36"/>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Raw scans from tools (e.g., Nessus, Qualys)</a:t>
            </a:r>
            <a:endParaRPr lang="en-US" sz="900" dirty="0"/>
          </a:p>
        </p:txBody>
      </p:sp>
      <p:sp>
        <p:nvSpPr>
          <p:cNvPr id="44" name="Shape 37"/>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45" name="Shape 38"/>
          <p:cNvSpPr/>
          <p:nvPr/>
        </p:nvSpPr>
        <p:spPr>
          <a:xfrm>
            <a:off x="7715707" y="4741164"/>
            <a:ext cx="381305" cy="381305"/>
          </a:xfrm>
          <a:prstGeom prst="ellipse">
            <a:avLst/>
          </a:prstGeom>
          <a:solidFill>
            <a:srgbClr val="FECACA"/>
          </a:solidFill>
          <a:ln w="12700">
            <a:solidFill>
              <a:srgbClr val="FFFFFF">
                <a:alpha val="0"/>
              </a:srgbClr>
            </a:solidFill>
            <a:prstDash val="solid"/>
          </a:ln>
        </p:spPr>
      </p:sp>
      <p:pic>
        <p:nvPicPr>
          <p:cNvPr id="46" name="Image 5" descr="preencoded.png">    </p:cNvPr>
          <p:cNvPicPr>
            <a:picLocks noChangeAspect="1"/>
          </p:cNvPicPr>
          <p:nvPr/>
        </p:nvPicPr>
        <p:blipFill>
          <a:blip r:embed="rId6"/>
          <a:srcRect l="0" r="0" t="-100" b="-100"/>
          <a:stretch/>
        </p:blipFill>
        <p:spPr>
          <a:xfrm>
            <a:off x="7848295" y="4855464"/>
            <a:ext cx="114300" cy="152705"/>
          </a:xfrm>
          <a:prstGeom prst="rect">
            <a:avLst/>
          </a:prstGeom>
        </p:spPr>
      </p:pic>
      <p:sp>
        <p:nvSpPr>
          <p:cNvPr id="47" name="Text 39"/>
          <p:cNvSpPr txBox="1"/>
          <p:nvPr/>
        </p:nvSpPr>
        <p:spPr>
          <a:xfrm>
            <a:off x="8248802" y="4728362"/>
            <a:ext cx="290230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Plan of Action &amp; Milestones (POA&amp;M)</a:t>
            </a:r>
            <a:endParaRPr lang="en-US" sz="1100" dirty="0"/>
          </a:p>
        </p:txBody>
      </p:sp>
      <p:sp>
        <p:nvSpPr>
          <p:cNvPr id="48" name="Text 40"/>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Remediation plans for identified weaknesses</a:t>
            </a:r>
            <a:endParaRPr lang="en-US" sz="900" dirty="0"/>
          </a:p>
        </p:txBody>
      </p:sp>
      <p:sp>
        <p:nvSpPr>
          <p:cNvPr id="49" name="Shape 41"/>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0" name="Shape 42"/>
          <p:cNvSpPr/>
          <p:nvPr/>
        </p:nvSpPr>
        <p:spPr>
          <a:xfrm>
            <a:off x="7715707" y="5549494"/>
            <a:ext cx="381305" cy="381305"/>
          </a:xfrm>
          <a:prstGeom prst="ellipse">
            <a:avLst/>
          </a:prstGeom>
          <a:solidFill>
            <a:srgbClr val="FECACA"/>
          </a:solidFill>
          <a:ln w="12700">
            <a:solidFill>
              <a:srgbClr val="FFFFFF">
                <a:alpha val="0"/>
              </a:srgbClr>
            </a:solidFill>
            <a:prstDash val="solid"/>
          </a:ln>
        </p:spPr>
      </p:sp>
      <p:pic>
        <p:nvPicPr>
          <p:cNvPr id="51"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2" name="Text 43"/>
          <p:cNvSpPr txBox="1"/>
          <p:nvPr/>
        </p:nvSpPr>
        <p:spPr>
          <a:xfrm>
            <a:off x="8248802" y="5535778"/>
            <a:ext cx="112288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Threat Models</a:t>
            </a:r>
            <a:endParaRPr lang="en-US" sz="1100" dirty="0"/>
          </a:p>
        </p:txBody>
      </p:sp>
      <p:sp>
        <p:nvSpPr>
          <p:cNvPr id="53" name="Text 44"/>
          <p:cNvSpPr txBox="1"/>
          <p:nvPr/>
        </p:nvSpPr>
        <p:spPr>
          <a:xfrm>
            <a:off x="8248802" y="5790895"/>
            <a:ext cx="320040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Diagrams and docs analyzing potential threats</a:t>
            </a:r>
            <a:endParaRPr lang="en-US" sz="900" dirty="0"/>
          </a:p>
        </p:txBody>
      </p:sp>
      <p:sp>
        <p:nvSpPr>
          <p:cNvPr id="54" name="Shape 45"/>
          <p:cNvSpPr/>
          <p:nvPr/>
        </p:nvSpPr>
        <p:spPr>
          <a:xfrm>
            <a:off x="0" y="6838798"/>
            <a:ext cx="12191695" cy="200254"/>
          </a:xfrm>
          <a:prstGeom prst="rect">
            <a:avLst/>
          </a:prstGeom>
          <a:solidFill>
            <a:srgbClr val="F1F5F9"/>
          </a:solidFill>
          <a:ln/>
        </p:spPr>
      </p:sp>
      <p:sp>
        <p:nvSpPr>
          <p:cNvPr id="55" name="Shape 46"/>
          <p:cNvSpPr/>
          <p:nvPr/>
        </p:nvSpPr>
        <p:spPr>
          <a:xfrm>
            <a:off x="0" y="6838798"/>
            <a:ext cx="12191695" cy="9144"/>
          </a:xfrm>
          <a:prstGeom prst="rect">
            <a:avLst/>
          </a:prstGeom>
          <a:solidFill>
            <a:srgbClr val="E2E8F0"/>
          </a:solidFill>
          <a:ln w="12700">
            <a:solidFill>
              <a:srgbClr val="E2E8F0">
                <a:alpha val="0"/>
              </a:srgbClr>
            </a:solidFill>
            <a:prstDash val="solid"/>
          </a:ln>
        </p:spPr>
      </p:sp>
      <p:sp>
        <p:nvSpPr>
          <p:cNvPr id="56" name="Text 47"/>
          <p:cNvSpPr txBox="1"/>
          <p:nvPr/>
        </p:nvSpPr>
        <p:spPr>
          <a:xfrm>
            <a:off x="571500" y="68479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8"/>
          <p:cNvSpPr txBox="1"/>
          <p:nvPr/>
        </p:nvSpPr>
        <p:spPr>
          <a:xfrm>
            <a:off x="11177626" y="68479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69</a:t>
            </a:r>
            <a:endParaRPr lang="en-US" sz="900" dirty="0"/>
          </a:p>
        </p:txBody>
      </p:sp>
      <p:sp>
        <p:nvSpPr>
          <p:cNvPr id="58" name="Shape 49"/>
          <p:cNvSpPr/>
          <p:nvPr/>
        </p:nvSpPr>
        <p:spPr>
          <a:xfrm>
            <a:off x="0" y="0"/>
            <a:ext cx="12191695" cy="952805"/>
          </a:xfrm>
          <a:prstGeom prst="rect">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59" name="Shape 50"/>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0" name="Shape 51"/>
          <p:cNvSpPr/>
          <p:nvPr/>
        </p:nvSpPr>
        <p:spPr>
          <a:xfrm>
            <a:off x="571500" y="190195"/>
            <a:ext cx="866851" cy="190195"/>
          </a:xfrm>
          <a:prstGeom prst="roundRect">
            <a:avLst>
              <a:gd name="adj" fmla="val 96154"/>
            </a:avLst>
          </a:prstGeom>
          <a:solidFill>
            <a:srgbClr val="991B1B"/>
          </a:solidFill>
          <a:ln w="12700">
            <a:solidFill>
              <a:srgbClr val="FFFFFF">
                <a:alpha val="0"/>
              </a:srgbClr>
            </a:solidFill>
            <a:prstDash val="solid"/>
          </a:ln>
        </p:spPr>
      </p:sp>
      <p:sp>
        <p:nvSpPr>
          <p:cNvPr id="61" name="Text 52"/>
          <p:cNvSpPr txBox="1"/>
          <p:nvPr/>
        </p:nvSpPr>
        <p:spPr>
          <a:xfrm>
            <a:off x="571500" y="190195"/>
            <a:ext cx="943661"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Family: RA</a:t>
            </a:r>
            <a:endParaRPr lang="en-US" sz="900" dirty="0"/>
          </a:p>
        </p:txBody>
      </p:sp>
      <p:sp>
        <p:nvSpPr>
          <p:cNvPr id="62" name="Text 53"/>
          <p:cNvSpPr txBox="1"/>
          <p:nvPr/>
        </p:nvSpPr>
        <p:spPr>
          <a:xfrm>
            <a:off x="1543507" y="190195"/>
            <a:ext cx="1236269"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Risk Assessment</a:t>
            </a:r>
            <a:endParaRPr lang="en-US" sz="1000" dirty="0"/>
          </a:p>
        </p:txBody>
      </p:sp>
      <p:sp>
        <p:nvSpPr>
          <p:cNvPr id="63" name="Text 54"/>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4" name="Image 7" descr="preencoded.png">    </p:cNvPr>
          <p:cNvPicPr>
            <a:picLocks noChangeAspect="1"/>
          </p:cNvPicPr>
          <p:nvPr/>
        </p:nvPicPr>
        <p:blipFill>
          <a:blip r:embed="rId8">
            <a:alphaModFix amt="90000"/>
          </a:blip>
          <a:srcRect l="0" r="0" t="0" b="0"/>
          <a:stretch/>
        </p:blipFill>
        <p:spPr>
          <a:xfrm>
            <a:off x="11277295" y="243230"/>
            <a:ext cx="342900" cy="457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3" b="-3"/>
          <a:stretch/>
        </p:blipFill>
        <p:spPr>
          <a:xfrm>
            <a:off x="0" y="952805"/>
            <a:ext cx="12191695" cy="5836615"/>
          </a:xfrm>
          <a:prstGeom prst="rect">
            <a:avLst/>
          </a:prstGeom>
        </p:spPr>
      </p:pic>
      <p:pic>
        <p:nvPicPr>
          <p:cNvPr id="5" name="Image 1" descr="preencoded.png">    </p:cNvPr>
          <p:cNvPicPr>
            <a:picLocks noChangeAspect="1"/>
          </p:cNvPicPr>
          <p:nvPr/>
        </p:nvPicPr>
        <p:blipFill>
          <a:blip r:embed="rId2"/>
          <a:srcRect l="0" r="0" t="-2" b="-2"/>
          <a:stretch/>
        </p:blipFill>
        <p:spPr>
          <a:xfrm>
            <a:off x="571500" y="1333195"/>
            <a:ext cx="5410505" cy="2423160"/>
          </a:xfrm>
          <a:prstGeom prst="rect">
            <a:avLst/>
          </a:prstGeom>
        </p:spPr>
      </p:pic>
      <p:sp>
        <p:nvSpPr>
          <p:cNvPr id="6" name="Shape 2"/>
          <p:cNvSpPr/>
          <p:nvPr/>
        </p:nvSpPr>
        <p:spPr>
          <a:xfrm>
            <a:off x="857707" y="1962302"/>
            <a:ext cx="4895698" cy="9144"/>
          </a:xfrm>
          <a:prstGeom prst="rect">
            <a:avLst/>
          </a:prstGeom>
          <a:solidFill>
            <a:srgbClr val="E2E8F0"/>
          </a:solidFill>
          <a:ln w="12700">
            <a:solidFill>
              <a:srgbClr val="E2E8F0">
                <a:alpha val="0"/>
              </a:srgbClr>
            </a:solidFill>
            <a:prstDash val="solid"/>
          </a:ln>
        </p:spPr>
      </p:sp>
      <p:sp>
        <p:nvSpPr>
          <p:cNvPr id="7" name="Text 3"/>
          <p:cNvSpPr txBox="1"/>
          <p:nvPr/>
        </p:nvSpPr>
        <p:spPr>
          <a:xfrm>
            <a:off x="857707" y="1561795"/>
            <a:ext cx="4743907" cy="409651"/>
          </a:xfrm>
          <a:prstGeom prst="rect">
            <a:avLst/>
          </a:prstGeom>
          <a:noFill/>
          <a:ln/>
        </p:spPr>
        <p:txBody>
          <a:bodyPr wrap="square" lIns="0" tIns="0" rIns="0" bIns="0" rtlCol="0" anchor="ctr"/>
          <a:lstStyle/>
          <a:p>
            <a:pPr algn="l" indent="0" marL="0">
              <a:buNone/>
            </a:pPr>
            <a:r>
              <a:rPr lang="en-US" sz="1500" b="1" dirty="0">
                <a:solidFill>
                  <a:srgbClr val="1E40AF"/>
                </a:solidFill>
                <a:latin typeface="Merriweather" pitchFamily="34" charset="0"/>
                <a:ea typeface="Merriweather" pitchFamily="34" charset="-122"/>
                <a:cs typeface="Merriweather" pitchFamily="34" charset="-120"/>
              </a:rPr>
              <a:t>Control</a:t>
            </a:r>
            <a:endParaRPr lang="en-US" sz="1500" dirty="0"/>
          </a:p>
        </p:txBody>
      </p:sp>
      <p:pic>
        <p:nvPicPr>
          <p:cNvPr id="8" name="Image 2" descr="preencoded.png">    </p:cNvPr>
          <p:cNvPicPr>
            <a:picLocks noChangeAspect="1"/>
          </p:cNvPicPr>
          <p:nvPr/>
        </p:nvPicPr>
        <p:blipFill>
          <a:blip r:embed="rId3">
            <a:alphaModFix amt="80000"/>
          </a:blip>
          <a:srcRect l="0" r="0" t="0" b="0"/>
          <a:stretch/>
        </p:blipFill>
        <p:spPr>
          <a:xfrm>
            <a:off x="5524805" y="1591056"/>
            <a:ext cx="228600" cy="228600"/>
          </a:xfrm>
          <a:prstGeom prst="rect">
            <a:avLst/>
          </a:prstGeom>
        </p:spPr>
      </p:pic>
      <p:sp>
        <p:nvSpPr>
          <p:cNvPr id="9" name="Text 4"/>
          <p:cNvSpPr txBox="1"/>
          <p:nvPr/>
        </p:nvSpPr>
        <p:spPr>
          <a:xfrm>
            <a:off x="857707" y="2085746"/>
            <a:ext cx="4972507" cy="981151"/>
          </a:xfrm>
          <a:prstGeom prst="rect">
            <a:avLst/>
          </a:prstGeom>
          <a:noFill/>
          <a:ln/>
        </p:spPr>
        <p:txBody>
          <a:bodyPr wrap="square" lIns="0" tIns="0" rIns="0" bIns="0" rtlCol="0" anchor="t"/>
          <a:lstStyle/>
          <a:p>
            <a:pPr algn="l" indent="0" marL="0">
              <a:buNone/>
            </a:pPr>
            <a:r>
              <a:rPr lang="en-US" sz="1200" dirty="0">
                <a:solidFill>
                  <a:srgbClr val="475569"/>
                </a:solidFill>
                <a:latin typeface="Roboto" pitchFamily="34" charset="0"/>
                <a:ea typeface="Roboto" pitchFamily="34" charset="-122"/>
                <a:cs typeface="Roboto" pitchFamily="34" charset="-120"/>
              </a:rPr>
              <a:t>A safeguard or countermeasure prescribed for an information system or an organization designed to protect the confidentiality, integrity, and availability of its information and to meet a set of defined security or privacy requirements.</a:t>
            </a:r>
            <a:endParaRPr lang="en-US" sz="1200" dirty="0"/>
          </a:p>
        </p:txBody>
      </p:sp>
      <p:sp>
        <p:nvSpPr>
          <p:cNvPr id="10" name="Shape 5"/>
          <p:cNvSpPr/>
          <p:nvPr/>
        </p:nvSpPr>
        <p:spPr>
          <a:xfrm>
            <a:off x="857707" y="3213202"/>
            <a:ext cx="4895698" cy="9144"/>
          </a:xfrm>
          <a:prstGeom prst="rect">
            <a:avLst/>
          </a:prstGeom>
          <a:solidFill>
            <a:srgbClr val="F3F4F6"/>
          </a:solidFill>
          <a:ln w="12700">
            <a:solidFill>
              <a:srgbClr val="F3F4F6">
                <a:alpha val="0"/>
              </a:srgbClr>
            </a:solidFill>
            <a:prstDash val="solid"/>
          </a:ln>
        </p:spPr>
      </p:sp>
      <p:sp>
        <p:nvSpPr>
          <p:cNvPr id="11" name="Text 6"/>
          <p:cNvSpPr txBox="1"/>
          <p:nvPr/>
        </p:nvSpPr>
        <p:spPr>
          <a:xfrm>
            <a:off x="1038758" y="3336646"/>
            <a:ext cx="4791456"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dirty="0">
                <a:solidFill>
                  <a:srgbClr val="2563EB"/>
                </a:solidFill>
                <a:latin typeface="Roboto" pitchFamily="34" charset="0"/>
                <a:ea typeface="Roboto" pitchFamily="34" charset="-122"/>
                <a:cs typeface="Roboto" pitchFamily="34" charset="-120"/>
              </a:rPr>
              <a:t> Example: AC-2 Account Management </a:t>
            </a:r>
            <a:endParaRPr lang="en-US" sz="1000" dirty="0"/>
          </a:p>
        </p:txBody>
      </p:sp>
      <p:pic>
        <p:nvPicPr>
          <p:cNvPr id="12" name="Image 3" descr="preencoded.png">    </p:cNvPr>
          <p:cNvPicPr>
            <a:picLocks noChangeAspect="1"/>
          </p:cNvPicPr>
          <p:nvPr/>
        </p:nvPicPr>
        <p:blipFill>
          <a:blip r:embed="rId4"/>
          <a:srcRect l="-2512" r="-2512" t="0" b="0"/>
          <a:stretch/>
        </p:blipFill>
        <p:spPr>
          <a:xfrm>
            <a:off x="857707" y="3365906"/>
            <a:ext cx="105156" cy="133502"/>
          </a:xfrm>
          <a:prstGeom prst="rect">
            <a:avLst/>
          </a:prstGeom>
        </p:spPr>
      </p:pic>
      <p:pic>
        <p:nvPicPr>
          <p:cNvPr id="13" name="Image 4" descr="preencoded.png">    </p:cNvPr>
          <p:cNvPicPr>
            <a:picLocks noChangeAspect="1"/>
          </p:cNvPicPr>
          <p:nvPr/>
        </p:nvPicPr>
        <p:blipFill>
          <a:blip r:embed="rId5"/>
          <a:srcRect l="0" r="0" t="-2" b="-2"/>
          <a:stretch/>
        </p:blipFill>
        <p:spPr>
          <a:xfrm>
            <a:off x="6210605" y="1333195"/>
            <a:ext cx="5410505" cy="2423160"/>
          </a:xfrm>
          <a:prstGeom prst="rect">
            <a:avLst/>
          </a:prstGeom>
        </p:spPr>
      </p:pic>
      <p:sp>
        <p:nvSpPr>
          <p:cNvPr id="14" name="Shape 7"/>
          <p:cNvSpPr/>
          <p:nvPr/>
        </p:nvSpPr>
        <p:spPr>
          <a:xfrm>
            <a:off x="6495898" y="1962302"/>
            <a:ext cx="4895698" cy="9144"/>
          </a:xfrm>
          <a:prstGeom prst="rect">
            <a:avLst/>
          </a:prstGeom>
          <a:solidFill>
            <a:srgbClr val="E2E8F0"/>
          </a:solidFill>
          <a:ln w="12700">
            <a:solidFill>
              <a:srgbClr val="E2E8F0">
                <a:alpha val="0"/>
              </a:srgbClr>
            </a:solidFill>
            <a:prstDash val="solid"/>
          </a:ln>
        </p:spPr>
      </p:sp>
      <p:sp>
        <p:nvSpPr>
          <p:cNvPr id="15" name="Text 8"/>
          <p:cNvSpPr txBox="1"/>
          <p:nvPr/>
        </p:nvSpPr>
        <p:spPr>
          <a:xfrm>
            <a:off x="6495898" y="1561795"/>
            <a:ext cx="4743907" cy="409651"/>
          </a:xfrm>
          <a:prstGeom prst="rect">
            <a:avLst/>
          </a:prstGeom>
          <a:noFill/>
          <a:ln/>
        </p:spPr>
        <p:txBody>
          <a:bodyPr wrap="square" lIns="0" tIns="0" rIns="0" bIns="0" rtlCol="0" anchor="ctr"/>
          <a:lstStyle/>
          <a:p>
            <a:pPr algn="l" indent="0" marL="0">
              <a:buNone/>
            </a:pPr>
            <a:r>
              <a:rPr lang="en-US" sz="1500" b="1" dirty="0">
                <a:solidFill>
                  <a:srgbClr val="065F46"/>
                </a:solidFill>
                <a:latin typeface="Merriweather" pitchFamily="34" charset="0"/>
                <a:ea typeface="Merriweather" pitchFamily="34" charset="-122"/>
                <a:cs typeface="Merriweather" pitchFamily="34" charset="-120"/>
              </a:rPr>
              <a:t>Control Enhancement</a:t>
            </a:r>
            <a:endParaRPr lang="en-US" sz="1500" dirty="0"/>
          </a:p>
        </p:txBody>
      </p:sp>
      <p:pic>
        <p:nvPicPr>
          <p:cNvPr id="16" name="Image 5" descr="preencoded.png">    </p:cNvPr>
          <p:cNvPicPr>
            <a:picLocks noChangeAspect="1"/>
          </p:cNvPicPr>
          <p:nvPr/>
        </p:nvPicPr>
        <p:blipFill>
          <a:blip r:embed="rId6">
            <a:alphaModFix amt="80000"/>
          </a:blip>
          <a:srcRect l="0" r="0" t="0" b="0"/>
          <a:stretch/>
        </p:blipFill>
        <p:spPr>
          <a:xfrm>
            <a:off x="11162995" y="1591056"/>
            <a:ext cx="228600" cy="228600"/>
          </a:xfrm>
          <a:prstGeom prst="rect">
            <a:avLst/>
          </a:prstGeom>
        </p:spPr>
      </p:pic>
      <p:sp>
        <p:nvSpPr>
          <p:cNvPr id="17" name="Text 9"/>
          <p:cNvSpPr txBox="1"/>
          <p:nvPr/>
        </p:nvSpPr>
        <p:spPr>
          <a:xfrm>
            <a:off x="6495898" y="2085746"/>
            <a:ext cx="4972507" cy="981151"/>
          </a:xfrm>
          <a:prstGeom prst="rect">
            <a:avLst/>
          </a:prstGeom>
          <a:noFill/>
          <a:ln/>
        </p:spPr>
        <p:txBody>
          <a:bodyPr wrap="square" lIns="0" tIns="0" rIns="0" bIns="0" rtlCol="0" anchor="t"/>
          <a:lstStyle/>
          <a:p>
            <a:pPr algn="l" indent="0" marL="0">
              <a:buNone/>
            </a:pPr>
            <a:r>
              <a:rPr lang="en-US" sz="1200" dirty="0">
                <a:solidFill>
                  <a:srgbClr val="475569"/>
                </a:solidFill>
                <a:latin typeface="Roboto" pitchFamily="34" charset="0"/>
                <a:ea typeface="Roboto" pitchFamily="34" charset="-122"/>
                <a:cs typeface="Roboto" pitchFamily="34" charset="-120"/>
              </a:rPr>
              <a:t>Augmentation to a control that adds functionality, specificity, or strength to the base control. Enhancements are selected based on the security baseline (Low, Moderate, High) or specific risk requirements.</a:t>
            </a:r>
            <a:endParaRPr lang="en-US" sz="1200" dirty="0"/>
          </a:p>
        </p:txBody>
      </p:sp>
      <p:sp>
        <p:nvSpPr>
          <p:cNvPr id="18" name="Shape 10"/>
          <p:cNvSpPr/>
          <p:nvPr/>
        </p:nvSpPr>
        <p:spPr>
          <a:xfrm>
            <a:off x="6495898" y="3213202"/>
            <a:ext cx="4895698" cy="9144"/>
          </a:xfrm>
          <a:prstGeom prst="rect">
            <a:avLst/>
          </a:prstGeom>
          <a:solidFill>
            <a:srgbClr val="F3F4F6"/>
          </a:solidFill>
          <a:ln w="12700">
            <a:solidFill>
              <a:srgbClr val="F3F4F6">
                <a:alpha val="0"/>
              </a:srgbClr>
            </a:solidFill>
            <a:prstDash val="solid"/>
          </a:ln>
        </p:spPr>
      </p:sp>
      <p:sp>
        <p:nvSpPr>
          <p:cNvPr id="19" name="Text 11"/>
          <p:cNvSpPr txBox="1"/>
          <p:nvPr/>
        </p:nvSpPr>
        <p:spPr>
          <a:xfrm>
            <a:off x="6676949" y="3336646"/>
            <a:ext cx="4791456"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dirty="0">
                <a:solidFill>
                  <a:srgbClr val="059669"/>
                </a:solidFill>
                <a:latin typeface="Roboto" pitchFamily="34" charset="0"/>
                <a:ea typeface="Roboto" pitchFamily="34" charset="-122"/>
                <a:cs typeface="Roboto" pitchFamily="34" charset="-120"/>
              </a:rPr>
              <a:t> Example: AC-2(1) Automated System Account Management </a:t>
            </a:r>
            <a:endParaRPr lang="en-US" sz="1000" dirty="0"/>
          </a:p>
        </p:txBody>
      </p:sp>
      <p:pic>
        <p:nvPicPr>
          <p:cNvPr id="20" name="Image 6" descr="preencoded.png">    </p:cNvPr>
          <p:cNvPicPr>
            <a:picLocks noChangeAspect="1"/>
          </p:cNvPicPr>
          <p:nvPr/>
        </p:nvPicPr>
        <p:blipFill>
          <a:blip r:embed="rId7"/>
          <a:srcRect l="-2512" r="-2512" t="0" b="0"/>
          <a:stretch/>
        </p:blipFill>
        <p:spPr>
          <a:xfrm>
            <a:off x="6495898" y="3365906"/>
            <a:ext cx="105156" cy="133502"/>
          </a:xfrm>
          <a:prstGeom prst="rect">
            <a:avLst/>
          </a:prstGeom>
        </p:spPr>
      </p:pic>
      <p:pic>
        <p:nvPicPr>
          <p:cNvPr id="21" name="Image 7" descr="preencoded.png">    </p:cNvPr>
          <p:cNvPicPr>
            <a:picLocks noChangeAspect="1"/>
          </p:cNvPicPr>
          <p:nvPr/>
        </p:nvPicPr>
        <p:blipFill>
          <a:blip r:embed="rId8"/>
          <a:srcRect l="0" r="0" t="-2" b="-2"/>
          <a:stretch/>
        </p:blipFill>
        <p:spPr>
          <a:xfrm>
            <a:off x="571500" y="3984955"/>
            <a:ext cx="5410505" cy="2423160"/>
          </a:xfrm>
          <a:prstGeom prst="rect">
            <a:avLst/>
          </a:prstGeom>
        </p:spPr>
      </p:pic>
      <p:sp>
        <p:nvSpPr>
          <p:cNvPr id="22" name="Shape 12"/>
          <p:cNvSpPr/>
          <p:nvPr/>
        </p:nvSpPr>
        <p:spPr>
          <a:xfrm>
            <a:off x="857707" y="4614062"/>
            <a:ext cx="4895698" cy="9144"/>
          </a:xfrm>
          <a:prstGeom prst="rect">
            <a:avLst/>
          </a:prstGeom>
          <a:solidFill>
            <a:srgbClr val="E2E8F0"/>
          </a:solidFill>
          <a:ln w="12700">
            <a:solidFill>
              <a:srgbClr val="E2E8F0">
                <a:alpha val="0"/>
              </a:srgbClr>
            </a:solidFill>
            <a:prstDash val="solid"/>
          </a:ln>
        </p:spPr>
      </p:sp>
      <p:sp>
        <p:nvSpPr>
          <p:cNvPr id="23" name="Text 13"/>
          <p:cNvSpPr txBox="1"/>
          <p:nvPr/>
        </p:nvSpPr>
        <p:spPr>
          <a:xfrm>
            <a:off x="857707" y="4213555"/>
            <a:ext cx="4743907" cy="409651"/>
          </a:xfrm>
          <a:prstGeom prst="rect">
            <a:avLst/>
          </a:prstGeom>
          <a:noFill/>
          <a:ln/>
        </p:spPr>
        <p:txBody>
          <a:bodyPr wrap="square" lIns="0" tIns="0" rIns="0" bIns="0" rtlCol="0" anchor="ctr"/>
          <a:lstStyle/>
          <a:p>
            <a:pPr algn="l" indent="0" marL="0">
              <a:buNone/>
            </a:pPr>
            <a:r>
              <a:rPr lang="en-US" sz="1500" b="1" dirty="0">
                <a:solidFill>
                  <a:srgbClr val="5B21B6"/>
                </a:solidFill>
                <a:latin typeface="Merriweather" pitchFamily="34" charset="0"/>
                <a:ea typeface="Merriweather" pitchFamily="34" charset="-122"/>
                <a:cs typeface="Merriweather" pitchFamily="34" charset="-120"/>
              </a:rPr>
              <a:t>Organization-Defined Parameter (ODP)</a:t>
            </a:r>
            <a:endParaRPr lang="en-US" sz="1500" dirty="0"/>
          </a:p>
        </p:txBody>
      </p:sp>
      <p:pic>
        <p:nvPicPr>
          <p:cNvPr id="24" name="Image 8" descr="preencoded.png">    </p:cNvPr>
          <p:cNvPicPr>
            <a:picLocks noChangeAspect="1"/>
          </p:cNvPicPr>
          <p:nvPr/>
        </p:nvPicPr>
        <p:blipFill>
          <a:blip r:embed="rId9">
            <a:alphaModFix amt="80000"/>
          </a:blip>
          <a:srcRect l="0" r="0" t="0" b="0"/>
          <a:stretch/>
        </p:blipFill>
        <p:spPr>
          <a:xfrm>
            <a:off x="5524805" y="4241902"/>
            <a:ext cx="228600" cy="228600"/>
          </a:xfrm>
          <a:prstGeom prst="rect">
            <a:avLst/>
          </a:prstGeom>
        </p:spPr>
      </p:pic>
      <p:sp>
        <p:nvSpPr>
          <p:cNvPr id="25" name="Text 14"/>
          <p:cNvSpPr txBox="1"/>
          <p:nvPr/>
        </p:nvSpPr>
        <p:spPr>
          <a:xfrm>
            <a:off x="857707" y="4737506"/>
            <a:ext cx="4972507" cy="981151"/>
          </a:xfrm>
          <a:prstGeom prst="rect">
            <a:avLst/>
          </a:prstGeom>
          <a:noFill/>
          <a:ln/>
        </p:spPr>
        <p:txBody>
          <a:bodyPr wrap="square" lIns="0" tIns="0" rIns="0" bIns="0" rtlCol="0" anchor="t"/>
          <a:lstStyle/>
          <a:p>
            <a:pPr algn="l" indent="0" marL="0">
              <a:buNone/>
            </a:pPr>
            <a:r>
              <a:rPr lang="en-US" sz="1200" dirty="0">
                <a:solidFill>
                  <a:srgbClr val="475569"/>
                </a:solidFill>
                <a:latin typeface="Roboto" pitchFamily="34" charset="0"/>
                <a:ea typeface="Roboto" pitchFamily="34" charset="-122"/>
                <a:cs typeface="Roboto" pitchFamily="34" charset="-120"/>
              </a:rPr>
              <a:t>Variables within control statements that organizations must define to tailor the control to their specific environment and risk tolerance. Typically indicated by brackets and assignment text like [Assignment: organization-defined time period].</a:t>
            </a:r>
            <a:endParaRPr lang="en-US" sz="1200" dirty="0"/>
          </a:p>
        </p:txBody>
      </p:sp>
      <p:sp>
        <p:nvSpPr>
          <p:cNvPr id="26" name="Shape 15"/>
          <p:cNvSpPr/>
          <p:nvPr/>
        </p:nvSpPr>
        <p:spPr>
          <a:xfrm>
            <a:off x="857707" y="5864962"/>
            <a:ext cx="4895698" cy="9144"/>
          </a:xfrm>
          <a:prstGeom prst="rect">
            <a:avLst/>
          </a:prstGeom>
          <a:solidFill>
            <a:srgbClr val="F3F4F6"/>
          </a:solidFill>
          <a:ln w="12700">
            <a:solidFill>
              <a:srgbClr val="F3F4F6">
                <a:alpha val="0"/>
              </a:srgbClr>
            </a:solidFill>
            <a:prstDash val="solid"/>
          </a:ln>
        </p:spPr>
      </p:sp>
      <p:sp>
        <p:nvSpPr>
          <p:cNvPr id="27" name="Text 16"/>
          <p:cNvSpPr txBox="1"/>
          <p:nvPr/>
        </p:nvSpPr>
        <p:spPr>
          <a:xfrm>
            <a:off x="1038758" y="5988406"/>
            <a:ext cx="4791456"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dirty="0">
                <a:solidFill>
                  <a:srgbClr val="7C3AED"/>
                </a:solidFill>
                <a:latin typeface="Roboto" pitchFamily="34" charset="0"/>
                <a:ea typeface="Roboto" pitchFamily="34" charset="-122"/>
                <a:cs typeface="Roboto" pitchFamily="34" charset="-120"/>
              </a:rPr>
              <a:t> Example: ...after [15 minutes] of inactivity. </a:t>
            </a:r>
            <a:endParaRPr lang="en-US" sz="1000" dirty="0"/>
          </a:p>
        </p:txBody>
      </p:sp>
      <p:pic>
        <p:nvPicPr>
          <p:cNvPr id="28" name="Image 9" descr="preencoded.png">    </p:cNvPr>
          <p:cNvPicPr>
            <a:picLocks noChangeAspect="1"/>
          </p:cNvPicPr>
          <p:nvPr/>
        </p:nvPicPr>
        <p:blipFill>
          <a:blip r:embed="rId10"/>
          <a:srcRect l="-2512" r="-2512" t="0" b="0"/>
          <a:stretch/>
        </p:blipFill>
        <p:spPr>
          <a:xfrm>
            <a:off x="857707" y="6017666"/>
            <a:ext cx="105156" cy="133502"/>
          </a:xfrm>
          <a:prstGeom prst="rect">
            <a:avLst/>
          </a:prstGeom>
        </p:spPr>
      </p:pic>
      <p:pic>
        <p:nvPicPr>
          <p:cNvPr id="29" name="Image 10" descr="preencoded.png">    </p:cNvPr>
          <p:cNvPicPr>
            <a:picLocks noChangeAspect="1"/>
          </p:cNvPicPr>
          <p:nvPr/>
        </p:nvPicPr>
        <p:blipFill>
          <a:blip r:embed="rId11"/>
          <a:srcRect l="0" r="0" t="-2" b="-2"/>
          <a:stretch/>
        </p:blipFill>
        <p:spPr>
          <a:xfrm>
            <a:off x="6210605" y="3984955"/>
            <a:ext cx="5410505" cy="2423160"/>
          </a:xfrm>
          <a:prstGeom prst="rect">
            <a:avLst/>
          </a:prstGeom>
        </p:spPr>
      </p:pic>
      <p:sp>
        <p:nvSpPr>
          <p:cNvPr id="30" name="Shape 17"/>
          <p:cNvSpPr/>
          <p:nvPr/>
        </p:nvSpPr>
        <p:spPr>
          <a:xfrm>
            <a:off x="6495898" y="4614062"/>
            <a:ext cx="4895698" cy="9144"/>
          </a:xfrm>
          <a:prstGeom prst="rect">
            <a:avLst/>
          </a:prstGeom>
          <a:solidFill>
            <a:srgbClr val="E2E8F0"/>
          </a:solidFill>
          <a:ln w="12700">
            <a:solidFill>
              <a:srgbClr val="E2E8F0">
                <a:alpha val="0"/>
              </a:srgbClr>
            </a:solidFill>
            <a:prstDash val="solid"/>
          </a:ln>
        </p:spPr>
      </p:sp>
      <p:sp>
        <p:nvSpPr>
          <p:cNvPr id="31" name="Text 18"/>
          <p:cNvSpPr txBox="1"/>
          <p:nvPr/>
        </p:nvSpPr>
        <p:spPr>
          <a:xfrm>
            <a:off x="6495898" y="4213555"/>
            <a:ext cx="4715561" cy="409651"/>
          </a:xfrm>
          <a:prstGeom prst="rect">
            <a:avLst/>
          </a:prstGeom>
          <a:noFill/>
          <a:ln/>
        </p:spPr>
        <p:txBody>
          <a:bodyPr wrap="square" lIns="0" tIns="0" rIns="0" bIns="0" rtlCol="0" anchor="ctr"/>
          <a:lstStyle/>
          <a:p>
            <a:pPr algn="l" indent="0" marL="0">
              <a:buNone/>
            </a:pPr>
            <a:r>
              <a:rPr lang="en-US" sz="1500" b="1" dirty="0">
                <a:solidFill>
                  <a:srgbClr val="92400E"/>
                </a:solidFill>
                <a:latin typeface="Merriweather" pitchFamily="34" charset="0"/>
                <a:ea typeface="Merriweather" pitchFamily="34" charset="-122"/>
                <a:cs typeface="Merriweather" pitchFamily="34" charset="-120"/>
              </a:rPr>
              <a:t>Common Control</a:t>
            </a:r>
            <a:endParaRPr lang="en-US" sz="1500" dirty="0"/>
          </a:p>
        </p:txBody>
      </p:sp>
      <p:pic>
        <p:nvPicPr>
          <p:cNvPr id="32" name="Image 11" descr="preencoded.png">    </p:cNvPr>
          <p:cNvPicPr>
            <a:picLocks noChangeAspect="1"/>
          </p:cNvPicPr>
          <p:nvPr/>
        </p:nvPicPr>
        <p:blipFill>
          <a:blip r:embed="rId12">
            <a:alphaModFix amt="80000"/>
          </a:blip>
          <a:srcRect l="0" r="0" t="-45" b="-45"/>
          <a:stretch/>
        </p:blipFill>
        <p:spPr>
          <a:xfrm>
            <a:off x="11134649" y="4241902"/>
            <a:ext cx="256946" cy="228600"/>
          </a:xfrm>
          <a:prstGeom prst="rect">
            <a:avLst/>
          </a:prstGeom>
        </p:spPr>
      </p:pic>
      <p:sp>
        <p:nvSpPr>
          <p:cNvPr id="33" name="Text 19"/>
          <p:cNvSpPr txBox="1"/>
          <p:nvPr/>
        </p:nvSpPr>
        <p:spPr>
          <a:xfrm>
            <a:off x="6495898" y="4737506"/>
            <a:ext cx="4972507" cy="981151"/>
          </a:xfrm>
          <a:prstGeom prst="rect">
            <a:avLst/>
          </a:prstGeom>
          <a:noFill/>
          <a:ln/>
        </p:spPr>
        <p:txBody>
          <a:bodyPr wrap="square" lIns="0" tIns="0" rIns="0" bIns="0" rtlCol="0" anchor="t"/>
          <a:lstStyle/>
          <a:p>
            <a:pPr algn="l" indent="0" marL="0">
              <a:buNone/>
            </a:pPr>
            <a:r>
              <a:rPr lang="en-US" sz="1200" dirty="0">
                <a:solidFill>
                  <a:srgbClr val="475569"/>
                </a:solidFill>
                <a:latin typeface="Roboto" pitchFamily="34" charset="0"/>
                <a:ea typeface="Roboto" pitchFamily="34" charset="-122"/>
                <a:cs typeface="Roboto" pitchFamily="34" charset="-120"/>
              </a:rPr>
              <a:t>A security or privacy control that is inherited by one or more organizational information systems. Common controls are typically implemented at the enterprise level, reducing duplication of effort for individual system owners.</a:t>
            </a:r>
            <a:endParaRPr lang="en-US" sz="1200" dirty="0"/>
          </a:p>
        </p:txBody>
      </p:sp>
      <p:sp>
        <p:nvSpPr>
          <p:cNvPr id="34" name="Shape 20"/>
          <p:cNvSpPr/>
          <p:nvPr/>
        </p:nvSpPr>
        <p:spPr>
          <a:xfrm>
            <a:off x="6495898" y="5864962"/>
            <a:ext cx="4895698" cy="9144"/>
          </a:xfrm>
          <a:prstGeom prst="rect">
            <a:avLst/>
          </a:prstGeom>
          <a:solidFill>
            <a:srgbClr val="F3F4F6"/>
          </a:solidFill>
          <a:ln w="12700">
            <a:solidFill>
              <a:srgbClr val="F3F4F6">
                <a:alpha val="0"/>
              </a:srgbClr>
            </a:solidFill>
            <a:prstDash val="solid"/>
          </a:ln>
        </p:spPr>
      </p:sp>
      <p:sp>
        <p:nvSpPr>
          <p:cNvPr id="35" name="Text 21"/>
          <p:cNvSpPr txBox="1"/>
          <p:nvPr/>
        </p:nvSpPr>
        <p:spPr>
          <a:xfrm>
            <a:off x="6676949" y="5988406"/>
            <a:ext cx="4791456"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dirty="0">
                <a:solidFill>
                  <a:srgbClr val="000000"/>
                </a:solidFill>
                <a:latin typeface="Roboto" pitchFamily="34" charset="0"/>
                <a:ea typeface="Roboto" pitchFamily="34" charset="-122"/>
                <a:cs typeface="Roboto" pitchFamily="34" charset="-120"/>
              </a:rPr>
              <a:t> Example: Physical Access Control (PE-3) provided by facilities </a:t>
            </a:r>
            <a:endParaRPr lang="en-US" sz="1000" dirty="0"/>
          </a:p>
        </p:txBody>
      </p:sp>
      <p:pic>
        <p:nvPicPr>
          <p:cNvPr id="36" name="Image 12" descr="preencoded.png">    </p:cNvPr>
          <p:cNvPicPr>
            <a:picLocks noChangeAspect="1"/>
          </p:cNvPicPr>
          <p:nvPr/>
        </p:nvPicPr>
        <p:blipFill>
          <a:blip r:embed="rId13"/>
          <a:srcRect l="-2512" r="-2512" t="0" b="0"/>
          <a:stretch/>
        </p:blipFill>
        <p:spPr>
          <a:xfrm>
            <a:off x="6495898" y="6017666"/>
            <a:ext cx="105156" cy="133502"/>
          </a:xfrm>
          <a:prstGeom prst="rect">
            <a:avLst/>
          </a:prstGeom>
        </p:spPr>
      </p:pic>
      <p:sp>
        <p:nvSpPr>
          <p:cNvPr id="37" name="Shape 22"/>
          <p:cNvSpPr/>
          <p:nvPr/>
        </p:nvSpPr>
        <p:spPr>
          <a:xfrm>
            <a:off x="0" y="6788506"/>
            <a:ext cx="12191695" cy="200254"/>
          </a:xfrm>
          <a:prstGeom prst="rect">
            <a:avLst/>
          </a:prstGeom>
          <a:solidFill>
            <a:srgbClr val="FFFFFF"/>
          </a:solidFill>
          <a:ln/>
        </p:spPr>
      </p:sp>
      <p:sp>
        <p:nvSpPr>
          <p:cNvPr id="38" name="Shape 23"/>
          <p:cNvSpPr/>
          <p:nvPr/>
        </p:nvSpPr>
        <p:spPr>
          <a:xfrm>
            <a:off x="0" y="6788506"/>
            <a:ext cx="12191695" cy="9144"/>
          </a:xfrm>
          <a:prstGeom prst="rect">
            <a:avLst/>
          </a:prstGeom>
          <a:solidFill>
            <a:srgbClr val="E2E8F0"/>
          </a:solidFill>
          <a:ln w="12700">
            <a:solidFill>
              <a:srgbClr val="E2E8F0">
                <a:alpha val="0"/>
              </a:srgbClr>
            </a:solidFill>
            <a:prstDash val="solid"/>
          </a:ln>
        </p:spPr>
      </p:sp>
      <p:sp>
        <p:nvSpPr>
          <p:cNvPr id="39" name="Text 24"/>
          <p:cNvSpPr txBox="1"/>
          <p:nvPr/>
        </p:nvSpPr>
        <p:spPr>
          <a:xfrm>
            <a:off x="571500" y="679856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0" name="Text 25"/>
          <p:cNvSpPr txBox="1"/>
          <p:nvPr/>
        </p:nvSpPr>
        <p:spPr>
          <a:xfrm>
            <a:off x="11246206" y="6798564"/>
            <a:ext cx="457200"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a:t>
            </a:r>
            <a:endParaRPr lang="en-US" sz="900" dirty="0"/>
          </a:p>
        </p:txBody>
      </p:sp>
      <p:sp>
        <p:nvSpPr>
          <p:cNvPr id="41" name="Shape 26"/>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42" name="Shape 27"/>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43" name="Image 13" descr="preencoded.png">    </p:cNvPr>
          <p:cNvPicPr>
            <a:picLocks noChangeAspect="1"/>
          </p:cNvPicPr>
          <p:nvPr/>
        </p:nvPicPr>
        <p:blipFill>
          <a:blip r:embed="rId14"/>
          <a:srcRect l="0" r="0" t="-43" b="-43"/>
          <a:stretch/>
        </p:blipFill>
        <p:spPr>
          <a:xfrm>
            <a:off x="571500" y="209398"/>
            <a:ext cx="133502" cy="152705"/>
          </a:xfrm>
          <a:prstGeom prst="rect">
            <a:avLst/>
          </a:prstGeom>
        </p:spPr>
      </p:pic>
      <p:sp>
        <p:nvSpPr>
          <p:cNvPr id="44" name="Text 28"/>
          <p:cNvSpPr txBox="1"/>
          <p:nvPr/>
        </p:nvSpPr>
        <p:spPr>
          <a:xfrm>
            <a:off x="780898" y="209398"/>
            <a:ext cx="127650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Key Terminology</a:t>
            </a:r>
            <a:endParaRPr lang="en-US" sz="900" dirty="0"/>
          </a:p>
        </p:txBody>
      </p:sp>
      <p:sp>
        <p:nvSpPr>
          <p:cNvPr id="45" name="Text 29"/>
          <p:cNvSpPr txBox="1"/>
          <p:nvPr/>
        </p:nvSpPr>
        <p:spPr>
          <a:xfrm>
            <a:off x="571500" y="400507"/>
            <a:ext cx="5143500" cy="342900"/>
          </a:xfrm>
          <a:prstGeom prst="rect">
            <a:avLst/>
          </a:prstGeom>
          <a:noFill/>
          <a:ln/>
        </p:spPr>
        <p:txBody>
          <a:bodyPr wrap="square" lIns="0" tIns="0" rIns="0" bIns="0" rtlCol="0" anchor="ctr"/>
          <a:lstStyle/>
          <a:p>
            <a:pPr algn="l" indent="0" marL="0">
              <a:buNone/>
            </a:pPr>
            <a:r>
              <a:rPr lang="en-US" sz="2200" b="1" dirty="0">
                <a:solidFill>
                  <a:srgbClr val="FFFFFF"/>
                </a:solidFill>
                <a:latin typeface="Roboto" pitchFamily="34" charset="0"/>
                <a:ea typeface="Roboto" pitchFamily="34" charset="-122"/>
                <a:cs typeface="Roboto" pitchFamily="34" charset="-120"/>
              </a:rPr>
              <a:t>Terminology We Will Use (Defined)</a:t>
            </a:r>
            <a:endParaRPr lang="en-US" sz="2200" dirty="0"/>
          </a:p>
        </p:txBody>
      </p:sp>
      <p:pic>
        <p:nvPicPr>
          <p:cNvPr id="46" name="Image 14" descr="preencoded.png">    </p:cNvPr>
          <p:cNvPicPr>
            <a:picLocks noChangeAspect="1"/>
          </p:cNvPicPr>
          <p:nvPr/>
        </p:nvPicPr>
        <p:blipFill>
          <a:blip r:embed="rId15">
            <a:alphaModFix amt="80000"/>
          </a:blip>
          <a:srcRect l="-27" r="-27" t="0" b="0"/>
          <a:stretch/>
        </p:blipFill>
        <p:spPr>
          <a:xfrm>
            <a:off x="11192256" y="292608"/>
            <a:ext cx="428854" cy="3429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12" b="-12"/>
          <a:stretch/>
        </p:blipFill>
        <p:spPr>
          <a:xfrm>
            <a:off x="571500" y="1981505"/>
            <a:ext cx="6858000" cy="1386230"/>
          </a:xfrm>
          <a:prstGeom prst="rect">
            <a:avLst/>
          </a:prstGeom>
        </p:spPr>
      </p:pic>
      <p:sp>
        <p:nvSpPr>
          <p:cNvPr id="9" name="Text 5"/>
          <p:cNvSpPr txBox="1"/>
          <p:nvPr/>
        </p:nvSpPr>
        <p:spPr>
          <a:xfrm>
            <a:off x="847649" y="2210105"/>
            <a:ext cx="6430061" cy="93360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Manage the allocation of resources and the acquisition of systems, services, and products to ensure security and privacy requirements are integrated into the system development life cycle (SDLC) and supply chain processes.</a:t>
            </a:r>
            <a:endParaRPr lang="en-US" sz="1500" dirty="0"/>
          </a:p>
        </p:txBody>
      </p:sp>
      <p:sp>
        <p:nvSpPr>
          <p:cNvPr id="10" name="Shape 6"/>
          <p:cNvSpPr/>
          <p:nvPr/>
        </p:nvSpPr>
        <p:spPr>
          <a:xfrm>
            <a:off x="571500" y="424281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3804818"/>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3862426"/>
            <a:ext cx="286207" cy="228600"/>
          </a:xfrm>
          <a:prstGeom prst="rect">
            <a:avLst/>
          </a:prstGeom>
        </p:spPr>
      </p:pic>
      <p:sp>
        <p:nvSpPr>
          <p:cNvPr id="13" name="Shape 8"/>
          <p:cNvSpPr/>
          <p:nvPr/>
        </p:nvSpPr>
        <p:spPr>
          <a:xfrm>
            <a:off x="571500" y="4453128"/>
            <a:ext cx="6858000" cy="2952598"/>
          </a:xfrm>
          <a:prstGeom prst="roundRect">
            <a:avLst>
              <a:gd name="adj" fmla="val 79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681728"/>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838" r="-2838" t="0" b="0"/>
          <a:stretch/>
        </p:blipFill>
        <p:spPr>
          <a:xfrm>
            <a:off x="890626" y="4767682"/>
            <a:ext cx="123444" cy="133502"/>
          </a:xfrm>
          <a:prstGeom prst="rect">
            <a:avLst/>
          </a:prstGeom>
        </p:spPr>
      </p:pic>
      <p:sp>
        <p:nvSpPr>
          <p:cNvPr id="16" name="Text 10"/>
          <p:cNvSpPr txBox="1"/>
          <p:nvPr/>
        </p:nvSpPr>
        <p:spPr>
          <a:xfrm>
            <a:off x="1257300" y="4681728"/>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SDLC Integration</a:t>
            </a:r>
            <a:endParaRPr lang="en-US" sz="1300" dirty="0"/>
          </a:p>
        </p:txBody>
      </p:sp>
      <p:sp>
        <p:nvSpPr>
          <p:cNvPr id="17" name="Text 11"/>
          <p:cNvSpPr txBox="1"/>
          <p:nvPr/>
        </p:nvSpPr>
        <p:spPr>
          <a:xfrm>
            <a:off x="1257300" y="4986223"/>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Embedding security engineering principles (SA-8) and developer testing (SA-11) into development pipelines.</a:t>
            </a:r>
            <a:endParaRPr lang="en-US" sz="1000" dirty="0"/>
          </a:p>
        </p:txBody>
      </p:sp>
      <p:sp>
        <p:nvSpPr>
          <p:cNvPr id="18" name="Shape 12"/>
          <p:cNvSpPr/>
          <p:nvPr/>
        </p:nvSpPr>
        <p:spPr>
          <a:xfrm>
            <a:off x="800100" y="5519318"/>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2512" r="-2512" t="0" b="0"/>
          <a:stretch/>
        </p:blipFill>
        <p:spPr>
          <a:xfrm>
            <a:off x="899770" y="5605272"/>
            <a:ext cx="105156" cy="133502"/>
          </a:xfrm>
          <a:prstGeom prst="rect">
            <a:avLst/>
          </a:prstGeom>
        </p:spPr>
      </p:pic>
      <p:sp>
        <p:nvSpPr>
          <p:cNvPr id="20" name="Text 13"/>
          <p:cNvSpPr txBox="1"/>
          <p:nvPr/>
        </p:nvSpPr>
        <p:spPr>
          <a:xfrm>
            <a:off x="1257300" y="5519318"/>
            <a:ext cx="4924958"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Acquisition &amp; Contracts</a:t>
            </a:r>
            <a:endParaRPr lang="en-US" sz="1300" dirty="0"/>
          </a:p>
        </p:txBody>
      </p:sp>
      <p:sp>
        <p:nvSpPr>
          <p:cNvPr id="21" name="Text 14"/>
          <p:cNvSpPr txBox="1"/>
          <p:nvPr/>
        </p:nvSpPr>
        <p:spPr>
          <a:xfrm>
            <a:off x="1257300" y="5824728"/>
            <a:ext cx="5496458"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Defining security requirements in contracts and monitoring supplier performance.</a:t>
            </a:r>
            <a:endParaRPr lang="en-US" sz="1000" dirty="0"/>
          </a:p>
        </p:txBody>
      </p:sp>
      <p:sp>
        <p:nvSpPr>
          <p:cNvPr id="22" name="Shape 15"/>
          <p:cNvSpPr/>
          <p:nvPr/>
        </p:nvSpPr>
        <p:spPr>
          <a:xfrm>
            <a:off x="800100" y="6167628"/>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837" r="-837" t="0" b="0"/>
          <a:stretch/>
        </p:blipFill>
        <p:spPr>
          <a:xfrm>
            <a:off x="875995" y="6253582"/>
            <a:ext cx="152705" cy="133502"/>
          </a:xfrm>
          <a:prstGeom prst="rect">
            <a:avLst/>
          </a:prstGeom>
        </p:spPr>
      </p:pic>
      <p:sp>
        <p:nvSpPr>
          <p:cNvPr id="24" name="Text 16"/>
          <p:cNvSpPr txBox="1"/>
          <p:nvPr/>
        </p:nvSpPr>
        <p:spPr>
          <a:xfrm>
            <a:off x="1257300" y="6167628"/>
            <a:ext cx="5953658"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Security Architecture</a:t>
            </a:r>
            <a:endParaRPr lang="en-US" sz="1300" dirty="0"/>
          </a:p>
        </p:txBody>
      </p:sp>
      <p:sp>
        <p:nvSpPr>
          <p:cNvPr id="25" name="Text 17"/>
          <p:cNvSpPr txBox="1"/>
          <p:nvPr/>
        </p:nvSpPr>
        <p:spPr>
          <a:xfrm>
            <a:off x="1257300" y="6472123"/>
            <a:ext cx="6525158"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Ensuring developer security architecture (SA-15) aligns with enterprise defense-in-depth strategies.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Late Integration:</a:t>
            </a:r>
            <a:pPr algn="l" indent="0" marL="0">
              <a:buNone/>
            </a:pPr>
            <a:r>
              <a:rPr lang="en-US" sz="1000" dirty="0">
                <a:solidFill>
                  <a:srgbClr val="7C2D12"/>
                </a:solidFill>
                <a:latin typeface="Roboto" pitchFamily="34" charset="0"/>
                <a:ea typeface="Roboto" pitchFamily="34" charset="-122"/>
                <a:cs typeface="Roboto" pitchFamily="34" charset="-120"/>
              </a:rPr>
              <a:t> Adding security requirements after design phase ("bolting on").</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Weak Contracts:</a:t>
            </a:r>
            <a:pPr algn="l" indent="0" marL="0">
              <a:buNone/>
            </a:pPr>
            <a:r>
              <a:rPr lang="en-US" sz="1000" dirty="0">
                <a:solidFill>
                  <a:srgbClr val="7C2D12"/>
                </a:solidFill>
                <a:latin typeface="Roboto" pitchFamily="34" charset="0"/>
                <a:ea typeface="Roboto" pitchFamily="34" charset="-122"/>
                <a:cs typeface="Roboto" pitchFamily="34" charset="-120"/>
              </a:rPr>
              <a:t> Lack of specific security SLAs or right-to-audit clauses in vendor agreements.</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Testing Gaps:</a:t>
            </a:r>
            <a:pPr algn="l" indent="0" marL="0">
              <a:buNone/>
            </a:pPr>
            <a:r>
              <a:rPr lang="en-US" sz="1000" dirty="0">
                <a:solidFill>
                  <a:srgbClr val="7C2D12"/>
                </a:solidFill>
                <a:latin typeface="Roboto" pitchFamily="34" charset="0"/>
                <a:ea typeface="Roboto" pitchFamily="34" charset="-122"/>
                <a:cs typeface="Roboto" pitchFamily="34" charset="-120"/>
              </a:rPr>
              <a:t> Accepting developer test results without independent verification.</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Unsupported EOL:</a:t>
            </a:r>
            <a:pPr algn="l" indent="0" marL="0">
              <a:buNone/>
            </a:pPr>
            <a:r>
              <a:rPr lang="en-US" sz="1000" dirty="0">
                <a:solidFill>
                  <a:srgbClr val="7C2D12"/>
                </a:solidFill>
                <a:latin typeface="Roboto" pitchFamily="34" charset="0"/>
                <a:ea typeface="Roboto" pitchFamily="34" charset="-122"/>
                <a:cs typeface="Roboto" pitchFamily="34" charset="-120"/>
              </a:rPr>
              <a:t> Using components past end-of-life without extended support (SA-22).</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1076249"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133856"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SR (Supply Chain)</a:t>
            </a:r>
            <a:endParaRPr lang="en-US" sz="900" dirty="0"/>
          </a:p>
        </p:txBody>
      </p:sp>
      <p:sp>
        <p:nvSpPr>
          <p:cNvPr id="52" name="Shape 38"/>
          <p:cNvSpPr/>
          <p:nvPr/>
        </p:nvSpPr>
        <p:spPr>
          <a:xfrm>
            <a:off x="9141257" y="6590081"/>
            <a:ext cx="1104595"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141257" y="6590081"/>
            <a:ext cx="11622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CM (Config Mgmt)</a:t>
            </a:r>
            <a:endParaRPr lang="en-US" sz="900" dirty="0"/>
          </a:p>
        </p:txBody>
      </p:sp>
      <p:sp>
        <p:nvSpPr>
          <p:cNvPr id="54" name="Shape 40"/>
          <p:cNvSpPr/>
          <p:nvPr/>
        </p:nvSpPr>
        <p:spPr>
          <a:xfrm>
            <a:off x="10301630" y="6590081"/>
            <a:ext cx="1037844"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10301630" y="6590081"/>
            <a:ext cx="109545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 Assess)</a:t>
            </a:r>
            <a:endParaRPr lang="en-US" sz="900" dirty="0"/>
          </a:p>
        </p:txBody>
      </p:sp>
      <p:sp>
        <p:nvSpPr>
          <p:cNvPr id="56" name="Shape 42"/>
          <p:cNvSpPr/>
          <p:nvPr/>
        </p:nvSpPr>
        <p:spPr>
          <a:xfrm>
            <a:off x="8010144" y="6894576"/>
            <a:ext cx="800100"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6894576"/>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70</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SA</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System &amp; Services Acquisition</a:t>
            </a:r>
            <a:endParaRPr lang="en-US" sz="2700" dirty="0"/>
          </a:p>
        </p:txBody>
      </p:sp>
      <p:pic>
        <p:nvPicPr>
          <p:cNvPr id="68" name="Image 12" descr="preencoded.png">    </p:cNvPr>
          <p:cNvPicPr>
            <a:picLocks noChangeAspect="1"/>
          </p:cNvPicPr>
          <p:nvPr/>
        </p:nvPicPr>
        <p:blipFill>
          <a:blip r:embed="rId13">
            <a:alphaModFix amt="20000"/>
          </a:blip>
          <a:srcRect l="-347" r="-347" t="0" b="0"/>
          <a:stretch/>
        </p:blipFill>
        <p:spPr>
          <a:xfrm>
            <a:off x="10972800" y="178308"/>
            <a:ext cx="647395" cy="5715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70529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00000"/>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0D9488"/>
          </a:solidFill>
          <a:ln w="12700">
            <a:solidFill>
              <a:srgbClr val="0D9488">
                <a:alpha val="0"/>
              </a:srgbClr>
            </a:solidFill>
            <a:prstDash val="solid"/>
          </a:ln>
        </p:spPr>
      </p:sp>
      <p:sp>
        <p:nvSpPr>
          <p:cNvPr id="9" name="Shape 6"/>
          <p:cNvSpPr/>
          <p:nvPr/>
        </p:nvSpPr>
        <p:spPr>
          <a:xfrm>
            <a:off x="809244" y="1981505"/>
            <a:ext cx="514807" cy="286207"/>
          </a:xfrm>
          <a:prstGeom prst="roundRect">
            <a:avLst>
              <a:gd name="adj" fmla="val 42599"/>
            </a:avLst>
          </a:prstGeom>
          <a:solidFill>
            <a:srgbClr val="F0FDFA"/>
          </a:solidFill>
          <a:ln w="12700">
            <a:solidFill>
              <a:srgbClr val="FFFFFF">
                <a:alpha val="0"/>
              </a:srgbClr>
            </a:solidFill>
            <a:prstDash val="solid"/>
          </a:ln>
        </p:spPr>
      </p:sp>
      <p:sp>
        <p:nvSpPr>
          <p:cNvPr id="10" name="Text 7"/>
          <p:cNvSpPr txBox="1"/>
          <p:nvPr/>
        </p:nvSpPr>
        <p:spPr>
          <a:xfrm>
            <a:off x="809244" y="198150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SA-4</a:t>
            </a:r>
            <a:endParaRPr lang="en-US" sz="1000" dirty="0"/>
          </a:p>
        </p:txBody>
      </p:sp>
      <p:sp>
        <p:nvSpPr>
          <p:cNvPr id="11" name="Text 8"/>
          <p:cNvSpPr txBox="1"/>
          <p:nvPr/>
        </p:nvSpPr>
        <p:spPr>
          <a:xfrm>
            <a:off x="1415491" y="1996135"/>
            <a:ext cx="180228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Acquisition Process</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Include security and privacy requirements, descriptions, and criteria in acquisition contracts. Establish a supply chain risk management strategy for systems and services.</a:t>
            </a:r>
            <a:endParaRPr lang="en-US" sz="1100" dirty="0"/>
          </a:p>
        </p:txBody>
      </p:sp>
      <p:sp>
        <p:nvSpPr>
          <p:cNvPr id="13" name="Shape 10"/>
          <p:cNvSpPr/>
          <p:nvPr/>
        </p:nvSpPr>
        <p:spPr>
          <a:xfrm>
            <a:off x="571500" y="3154680"/>
            <a:ext cx="6400800" cy="1390802"/>
          </a:xfrm>
          <a:prstGeom prst="roundRect">
            <a:avLst>
              <a:gd name="adj" fmla="val 3603"/>
            </a:avLst>
          </a:prstGeom>
          <a:solidFill>
            <a:srgbClr val="FFFFFF"/>
          </a:solidFill>
          <a:ln/>
        </p:spPr>
      </p:sp>
      <p:sp>
        <p:nvSpPr>
          <p:cNvPr id="14" name="Shape 11"/>
          <p:cNvSpPr/>
          <p:nvPr/>
        </p:nvSpPr>
        <p:spPr>
          <a:xfrm>
            <a:off x="571500" y="3154680"/>
            <a:ext cx="47549" cy="1390802"/>
          </a:xfrm>
          <a:prstGeom prst="roundRect">
            <a:avLst>
              <a:gd name="adj" fmla="val 105374"/>
            </a:avLst>
          </a:prstGeom>
          <a:solidFill>
            <a:srgbClr val="0D9488"/>
          </a:solidFill>
          <a:ln w="12700">
            <a:solidFill>
              <a:srgbClr val="0D9488">
                <a:alpha val="0"/>
              </a:srgbClr>
            </a:solidFill>
            <a:prstDash val="solid"/>
          </a:ln>
        </p:spPr>
      </p:sp>
      <p:sp>
        <p:nvSpPr>
          <p:cNvPr id="15" name="Shape 12"/>
          <p:cNvSpPr/>
          <p:nvPr/>
        </p:nvSpPr>
        <p:spPr>
          <a:xfrm>
            <a:off x="809244" y="3344875"/>
            <a:ext cx="514807" cy="286207"/>
          </a:xfrm>
          <a:prstGeom prst="roundRect">
            <a:avLst>
              <a:gd name="adj" fmla="val 42599"/>
            </a:avLst>
          </a:prstGeom>
          <a:solidFill>
            <a:srgbClr val="F0FDFA"/>
          </a:solidFill>
          <a:ln w="12700">
            <a:solidFill>
              <a:srgbClr val="FFFFFF">
                <a:alpha val="0"/>
              </a:srgbClr>
            </a:solidFill>
            <a:prstDash val="solid"/>
          </a:ln>
        </p:spPr>
      </p:sp>
      <p:sp>
        <p:nvSpPr>
          <p:cNvPr id="16" name="Text 13"/>
          <p:cNvSpPr txBox="1"/>
          <p:nvPr/>
        </p:nvSpPr>
        <p:spPr>
          <a:xfrm>
            <a:off x="809244" y="334487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SA-8</a:t>
            </a:r>
            <a:endParaRPr lang="en-US" sz="1000" dirty="0"/>
          </a:p>
        </p:txBody>
      </p:sp>
      <p:sp>
        <p:nvSpPr>
          <p:cNvPr id="17" name="Text 14"/>
          <p:cNvSpPr txBox="1"/>
          <p:nvPr/>
        </p:nvSpPr>
        <p:spPr>
          <a:xfrm>
            <a:off x="1415491" y="3360420"/>
            <a:ext cx="3696919"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Security &amp; Privacy Engineering Principles</a:t>
            </a:r>
            <a:endParaRPr lang="en-US" sz="1300" dirty="0"/>
          </a:p>
        </p:txBody>
      </p:sp>
      <p:sp>
        <p:nvSpPr>
          <p:cNvPr id="18" name="Text 15"/>
          <p:cNvSpPr txBox="1"/>
          <p:nvPr/>
        </p:nvSpPr>
        <p:spPr>
          <a:xfrm>
            <a:off x="809244" y="3703320"/>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Apply systems security and privacy engineering principles in the specification, design, development, implementation, and modification of the system (e.g., least privilege, defense in depth).</a:t>
            </a:r>
            <a:endParaRPr lang="en-US" sz="1100" dirty="0"/>
          </a:p>
        </p:txBody>
      </p:sp>
      <p:sp>
        <p:nvSpPr>
          <p:cNvPr id="19" name="Shape 16"/>
          <p:cNvSpPr/>
          <p:nvPr/>
        </p:nvSpPr>
        <p:spPr>
          <a:xfrm>
            <a:off x="571500" y="4735678"/>
            <a:ext cx="6400800" cy="1181405"/>
          </a:xfrm>
          <a:prstGeom prst="roundRect">
            <a:avLst>
              <a:gd name="adj" fmla="val 4994"/>
            </a:avLst>
          </a:prstGeom>
          <a:solidFill>
            <a:srgbClr val="FFFFFF"/>
          </a:solidFill>
          <a:ln/>
        </p:spPr>
      </p:sp>
      <p:sp>
        <p:nvSpPr>
          <p:cNvPr id="20" name="Shape 17"/>
          <p:cNvSpPr/>
          <p:nvPr/>
        </p:nvSpPr>
        <p:spPr>
          <a:xfrm>
            <a:off x="571500" y="4735678"/>
            <a:ext cx="47549" cy="1181405"/>
          </a:xfrm>
          <a:prstGeom prst="roundRect">
            <a:avLst>
              <a:gd name="adj" fmla="val 124069"/>
            </a:avLst>
          </a:prstGeom>
          <a:solidFill>
            <a:srgbClr val="0D9488"/>
          </a:solidFill>
          <a:ln w="12700">
            <a:solidFill>
              <a:srgbClr val="0D9488">
                <a:alpha val="0"/>
              </a:srgbClr>
            </a:solidFill>
            <a:prstDash val="solid"/>
          </a:ln>
        </p:spPr>
      </p:sp>
      <p:sp>
        <p:nvSpPr>
          <p:cNvPr id="21" name="Shape 18"/>
          <p:cNvSpPr/>
          <p:nvPr/>
        </p:nvSpPr>
        <p:spPr>
          <a:xfrm>
            <a:off x="809244" y="4926787"/>
            <a:ext cx="590702" cy="286207"/>
          </a:xfrm>
          <a:prstGeom prst="roundRect">
            <a:avLst>
              <a:gd name="adj" fmla="val 42599"/>
            </a:avLst>
          </a:prstGeom>
          <a:solidFill>
            <a:srgbClr val="F0FDFA"/>
          </a:solidFill>
          <a:ln w="12700">
            <a:solidFill>
              <a:srgbClr val="FFFFFF">
                <a:alpha val="0"/>
              </a:srgbClr>
            </a:solidFill>
            <a:prstDash val="solid"/>
          </a:ln>
        </p:spPr>
      </p:sp>
      <p:sp>
        <p:nvSpPr>
          <p:cNvPr id="22" name="Text 19"/>
          <p:cNvSpPr txBox="1"/>
          <p:nvPr/>
        </p:nvSpPr>
        <p:spPr>
          <a:xfrm>
            <a:off x="809244" y="4926787"/>
            <a:ext cx="6483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SA-11</a:t>
            </a:r>
            <a:endParaRPr lang="en-US" sz="1000" dirty="0"/>
          </a:p>
        </p:txBody>
      </p:sp>
      <p:sp>
        <p:nvSpPr>
          <p:cNvPr id="23" name="Text 20"/>
          <p:cNvSpPr txBox="1"/>
          <p:nvPr/>
        </p:nvSpPr>
        <p:spPr>
          <a:xfrm>
            <a:off x="1495044" y="4941418"/>
            <a:ext cx="356524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Developer Security Testing &amp; Evaluation</a:t>
            </a:r>
            <a:endParaRPr lang="en-US" sz="1300" dirty="0"/>
          </a:p>
        </p:txBody>
      </p:sp>
      <p:sp>
        <p:nvSpPr>
          <p:cNvPr id="24" name="Text 21"/>
          <p:cNvSpPr txBox="1"/>
          <p:nvPr/>
        </p:nvSpPr>
        <p:spPr>
          <a:xfrm>
            <a:off x="809244" y="5284318"/>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Require developers to create and implement a security assessment plan, perform testing/evaluation, produce evidence of testing, and correct flaws prior to delivery.</a:t>
            </a:r>
            <a:endParaRPr lang="en-US" sz="1100" dirty="0"/>
          </a:p>
        </p:txBody>
      </p:sp>
      <p:sp>
        <p:nvSpPr>
          <p:cNvPr id="25" name="Shape 22"/>
          <p:cNvSpPr/>
          <p:nvPr/>
        </p:nvSpPr>
        <p:spPr>
          <a:xfrm>
            <a:off x="571500" y="6099962"/>
            <a:ext cx="6400800" cy="1181405"/>
          </a:xfrm>
          <a:prstGeom prst="roundRect">
            <a:avLst>
              <a:gd name="adj" fmla="val 4994"/>
            </a:avLst>
          </a:prstGeom>
          <a:solidFill>
            <a:srgbClr val="FFFFFF"/>
          </a:solidFill>
          <a:ln/>
        </p:spPr>
      </p:sp>
      <p:sp>
        <p:nvSpPr>
          <p:cNvPr id="26" name="Shape 23"/>
          <p:cNvSpPr/>
          <p:nvPr/>
        </p:nvSpPr>
        <p:spPr>
          <a:xfrm>
            <a:off x="571500" y="6099962"/>
            <a:ext cx="47549" cy="1181405"/>
          </a:xfrm>
          <a:prstGeom prst="roundRect">
            <a:avLst>
              <a:gd name="adj" fmla="val 124069"/>
            </a:avLst>
          </a:prstGeom>
          <a:solidFill>
            <a:srgbClr val="0D9488"/>
          </a:solidFill>
          <a:ln w="12700">
            <a:solidFill>
              <a:srgbClr val="0D9488">
                <a:alpha val="0"/>
              </a:srgbClr>
            </a:solidFill>
            <a:prstDash val="solid"/>
          </a:ln>
        </p:spPr>
      </p:sp>
      <p:sp>
        <p:nvSpPr>
          <p:cNvPr id="27" name="Shape 24"/>
          <p:cNvSpPr/>
          <p:nvPr/>
        </p:nvSpPr>
        <p:spPr>
          <a:xfrm>
            <a:off x="809244" y="6290158"/>
            <a:ext cx="590702" cy="286207"/>
          </a:xfrm>
          <a:prstGeom prst="roundRect">
            <a:avLst>
              <a:gd name="adj" fmla="val 42599"/>
            </a:avLst>
          </a:prstGeom>
          <a:solidFill>
            <a:srgbClr val="F0FDFA"/>
          </a:solidFill>
          <a:ln w="12700">
            <a:solidFill>
              <a:srgbClr val="FFFFFF">
                <a:alpha val="0"/>
              </a:srgbClr>
            </a:solidFill>
            <a:prstDash val="solid"/>
          </a:ln>
        </p:spPr>
      </p:sp>
      <p:sp>
        <p:nvSpPr>
          <p:cNvPr id="28" name="Text 25"/>
          <p:cNvSpPr txBox="1"/>
          <p:nvPr/>
        </p:nvSpPr>
        <p:spPr>
          <a:xfrm>
            <a:off x="809244" y="6290158"/>
            <a:ext cx="6483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SA-15</a:t>
            </a:r>
            <a:endParaRPr lang="en-US" sz="1000" dirty="0"/>
          </a:p>
        </p:txBody>
      </p:sp>
      <p:sp>
        <p:nvSpPr>
          <p:cNvPr id="29" name="Text 26"/>
          <p:cNvSpPr txBox="1"/>
          <p:nvPr/>
        </p:nvSpPr>
        <p:spPr>
          <a:xfrm>
            <a:off x="1495044" y="6305702"/>
            <a:ext cx="285658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Developer Security Architecture</a:t>
            </a:r>
            <a:endParaRPr lang="en-US" sz="1300" dirty="0"/>
          </a:p>
        </p:txBody>
      </p:sp>
      <p:sp>
        <p:nvSpPr>
          <p:cNvPr id="30" name="Text 27"/>
          <p:cNvSpPr txBox="1"/>
          <p:nvPr/>
        </p:nvSpPr>
        <p:spPr>
          <a:xfrm>
            <a:off x="809244" y="6648602"/>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Require developer to provide design specification and security architecture description. Verify the implementation maps to the architecture and security controls.</a:t>
            </a:r>
            <a:endParaRPr lang="en-US" sz="1100" dirty="0"/>
          </a:p>
        </p:txBody>
      </p:sp>
      <p:sp>
        <p:nvSpPr>
          <p:cNvPr id="31" name="Shape 28"/>
          <p:cNvSpPr/>
          <p:nvPr/>
        </p:nvSpPr>
        <p:spPr>
          <a:xfrm>
            <a:off x="7353605" y="1333195"/>
            <a:ext cx="4267505" cy="5943600"/>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14B8A6"/>
          </a:solidFill>
          <a:ln w="12700">
            <a:solidFill>
              <a:srgbClr val="14B8A6">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CCFBF1"/>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8" name="Text 33"/>
          <p:cNvSpPr txBox="1"/>
          <p:nvPr/>
        </p:nvSpPr>
        <p:spPr>
          <a:xfrm>
            <a:off x="8248802" y="2305202"/>
            <a:ext cx="188823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Contract/SOW Language</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Clauses mandating security controls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CCFBF1"/>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0" b="0"/>
          <a:stretch/>
        </p:blipFill>
        <p:spPr>
          <a:xfrm>
            <a:off x="7830007" y="3240634"/>
            <a:ext cx="152705" cy="152705"/>
          </a:xfrm>
          <a:prstGeom prst="rect">
            <a:avLst/>
          </a:prstGeom>
        </p:spPr>
      </p:pic>
      <p:sp>
        <p:nvSpPr>
          <p:cNvPr id="43" name="Text 37"/>
          <p:cNvSpPr txBox="1"/>
          <p:nvPr/>
        </p:nvSpPr>
        <p:spPr>
          <a:xfrm>
            <a:off x="8248802" y="3112618"/>
            <a:ext cx="146304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Security Rtm (SRT)</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Requirements Traceability Matrix</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CCFBF1"/>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80228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Developer Test Reports</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Unit/integration test results &amp; remediation</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CCFBF1"/>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33" r="-33" t="0" b="0"/>
          <a:stretch/>
        </p:blipFill>
        <p:spPr>
          <a:xfrm>
            <a:off x="7819949" y="4855464"/>
            <a:ext cx="171907" cy="152705"/>
          </a:xfrm>
          <a:prstGeom prst="rect">
            <a:avLst/>
          </a:prstGeom>
        </p:spPr>
      </p:pic>
      <p:sp>
        <p:nvSpPr>
          <p:cNvPr id="53" name="Text 45"/>
          <p:cNvSpPr txBox="1"/>
          <p:nvPr/>
        </p:nvSpPr>
        <p:spPr>
          <a:xfrm>
            <a:off x="8248802" y="4728362"/>
            <a:ext cx="1734617"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Architecture Diagrams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Data flow &amp; boundary diagrams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CCFBF1"/>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33" r="-33" t="0" b="0"/>
          <a:stretch/>
        </p:blipFill>
        <p:spPr>
          <a:xfrm>
            <a:off x="7819949" y="5663794"/>
            <a:ext cx="171907" cy="152705"/>
          </a:xfrm>
          <a:prstGeom prst="rect">
            <a:avLst/>
          </a:prstGeom>
        </p:spPr>
      </p:pic>
      <p:sp>
        <p:nvSpPr>
          <p:cNvPr id="58" name="Text 49"/>
          <p:cNvSpPr txBox="1"/>
          <p:nvPr/>
        </p:nvSpPr>
        <p:spPr>
          <a:xfrm>
            <a:off x="8248802" y="5535778"/>
            <a:ext cx="139446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Supply Chain Plan</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SCRM strategy document</a:t>
            </a:r>
            <a:endParaRPr lang="en-US" sz="900" dirty="0"/>
          </a:p>
        </p:txBody>
      </p:sp>
      <p:sp>
        <p:nvSpPr>
          <p:cNvPr id="60" name="Shape 51"/>
          <p:cNvSpPr/>
          <p:nvPr/>
        </p:nvSpPr>
        <p:spPr>
          <a:xfrm>
            <a:off x="0" y="7654442"/>
            <a:ext cx="12191695" cy="200254"/>
          </a:xfrm>
          <a:prstGeom prst="rect">
            <a:avLst/>
          </a:prstGeom>
          <a:solidFill>
            <a:srgbClr val="F1F5F9"/>
          </a:solidFill>
          <a:ln/>
        </p:spPr>
      </p:sp>
      <p:sp>
        <p:nvSpPr>
          <p:cNvPr id="61" name="Shape 52"/>
          <p:cNvSpPr/>
          <p:nvPr/>
        </p:nvSpPr>
        <p:spPr>
          <a:xfrm>
            <a:off x="0" y="7654442"/>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66358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663586"/>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71</a:t>
            </a:r>
            <a:endParaRPr lang="en-US" sz="900" dirty="0"/>
          </a:p>
        </p:txBody>
      </p:sp>
      <p:sp>
        <p:nvSpPr>
          <p:cNvPr id="64" name="Shape 55"/>
          <p:cNvSpPr/>
          <p:nvPr/>
        </p:nvSpPr>
        <p:spPr>
          <a:xfrm>
            <a:off x="0" y="0"/>
            <a:ext cx="12191695" cy="952805"/>
          </a:xfrm>
          <a:prstGeom prst="rect">
            <a:avLst/>
          </a:prstGeom>
          <a:solidFill>
            <a:srgbClr val="0F766E"/>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14B8A6"/>
          </a:solidFill>
          <a:ln w="12700">
            <a:solidFill>
              <a:srgbClr val="FFFFFF">
                <a:alpha val="0"/>
              </a:srgbClr>
            </a:solidFill>
            <a:prstDash val="solid"/>
          </a:ln>
        </p:spPr>
      </p:sp>
      <p:sp>
        <p:nvSpPr>
          <p:cNvPr id="66" name="Text 57"/>
          <p:cNvSpPr txBox="1"/>
          <p:nvPr/>
        </p:nvSpPr>
        <p:spPr>
          <a:xfrm>
            <a:off x="571500" y="190195"/>
            <a:ext cx="933602" cy="191110"/>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Family: SA</a:t>
            </a:r>
            <a:endParaRPr lang="en-US" sz="900" dirty="0"/>
          </a:p>
        </p:txBody>
      </p:sp>
      <p:sp>
        <p:nvSpPr>
          <p:cNvPr id="67" name="Text 58"/>
          <p:cNvSpPr txBox="1"/>
          <p:nvPr/>
        </p:nvSpPr>
        <p:spPr>
          <a:xfrm>
            <a:off x="1540764" y="190195"/>
            <a:ext cx="2165299" cy="191110"/>
          </a:xfrm>
          <a:prstGeom prst="rect">
            <a:avLst/>
          </a:prstGeom>
          <a:noFill/>
          <a:ln/>
        </p:spPr>
        <p:txBody>
          <a:bodyPr wrap="square" lIns="0" tIns="0" rIns="0" bIns="0" rtlCol="0" anchor="ctr"/>
          <a:lstStyle/>
          <a:p>
            <a:pPr algn="l" indent="0" marL="0">
              <a:buNone/>
            </a:pPr>
            <a:r>
              <a:rPr lang="en-US" sz="1000" dirty="0">
                <a:solidFill>
                  <a:srgbClr val="FFFFFF"/>
                </a:solidFill>
                <a:latin typeface="Roboto" pitchFamily="34" charset="0"/>
                <a:ea typeface="Roboto" pitchFamily="34" charset="-122"/>
                <a:cs typeface="Roboto" pitchFamily="34" charset="-120"/>
              </a:rPr>
              <a:t>System &amp; Services Acquisition</a:t>
            </a:r>
            <a:endParaRPr lang="en-US" sz="1000" dirty="0"/>
          </a:p>
        </p:txBody>
      </p:sp>
      <p:sp>
        <p:nvSpPr>
          <p:cNvPr id="68" name="Text 59"/>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9" name="Image 7" descr="preencoded.png">    </p:cNvPr>
          <p:cNvPicPr>
            <a:picLocks noChangeAspect="1"/>
          </p:cNvPicPr>
          <p:nvPr/>
        </p:nvPicPr>
        <p:blipFill>
          <a:blip r:embed="rId8">
            <a:alphaModFix amt="90000"/>
          </a:blip>
          <a:srcRect l="-44" r="-44" t="0" b="0"/>
          <a:stretch/>
        </p:blipFill>
        <p:spPr>
          <a:xfrm>
            <a:off x="11106302" y="243230"/>
            <a:ext cx="514807" cy="4572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0582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5" r="-5" t="0" b="0"/>
          <a:stretch/>
        </p:blipFill>
        <p:spPr>
          <a:xfrm>
            <a:off x="571500" y="1981505"/>
            <a:ext cx="6858000" cy="2314346"/>
          </a:xfrm>
          <a:prstGeom prst="rect">
            <a:avLst/>
          </a:prstGeom>
        </p:spPr>
      </p:pic>
      <p:sp>
        <p:nvSpPr>
          <p:cNvPr id="9" name="Text 5"/>
          <p:cNvSpPr txBox="1"/>
          <p:nvPr/>
        </p:nvSpPr>
        <p:spPr>
          <a:xfrm>
            <a:off x="847649" y="2210105"/>
            <a:ext cx="6430061" cy="1858061"/>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Monitor, control, and protect organizational communications (i.e., information transmitted or received by organizational information systems) at the external boundaries and key internal boundaries of the information systems, and employ architectural designs, software development techniques, and systems engineering principles that promote effective information security.</a:t>
            </a:r>
            <a:endParaRPr lang="en-US" sz="1500" dirty="0"/>
          </a:p>
        </p:txBody>
      </p:sp>
      <p:sp>
        <p:nvSpPr>
          <p:cNvPr id="10" name="Shape 6"/>
          <p:cNvSpPr/>
          <p:nvPr/>
        </p:nvSpPr>
        <p:spPr>
          <a:xfrm>
            <a:off x="571500" y="5171846"/>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4733849"/>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4791456"/>
            <a:ext cx="286207" cy="228600"/>
          </a:xfrm>
          <a:prstGeom prst="rect">
            <a:avLst/>
          </a:prstGeom>
        </p:spPr>
      </p:pic>
      <p:sp>
        <p:nvSpPr>
          <p:cNvPr id="13" name="Shape 8"/>
          <p:cNvSpPr/>
          <p:nvPr/>
        </p:nvSpPr>
        <p:spPr>
          <a:xfrm>
            <a:off x="571500" y="5381244"/>
            <a:ext cx="6858000" cy="2247595"/>
          </a:xfrm>
          <a:prstGeom prst="roundRect">
            <a:avLst>
              <a:gd name="adj" fmla="val 137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5609844"/>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2838" r="-2838" t="0" b="0"/>
          <a:stretch/>
        </p:blipFill>
        <p:spPr>
          <a:xfrm>
            <a:off x="890626" y="5695798"/>
            <a:ext cx="123444" cy="133502"/>
          </a:xfrm>
          <a:prstGeom prst="rect">
            <a:avLst/>
          </a:prstGeom>
        </p:spPr>
      </p:pic>
      <p:sp>
        <p:nvSpPr>
          <p:cNvPr id="16" name="Text 10"/>
          <p:cNvSpPr txBox="1"/>
          <p:nvPr/>
        </p:nvSpPr>
        <p:spPr>
          <a:xfrm>
            <a:off x="1257300" y="5609844"/>
            <a:ext cx="556321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Boundary Protection &amp; Segmentation</a:t>
            </a:r>
            <a:endParaRPr lang="en-US" sz="1300" dirty="0"/>
          </a:p>
        </p:txBody>
      </p:sp>
      <p:sp>
        <p:nvSpPr>
          <p:cNvPr id="17" name="Text 11"/>
          <p:cNvSpPr txBox="1"/>
          <p:nvPr/>
        </p:nvSpPr>
        <p:spPr>
          <a:xfrm>
            <a:off x="1257300" y="5915254"/>
            <a:ext cx="6134710"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Implementing managed interfaces (SC-7), subnet segregation, and denying traffic by default.</a:t>
            </a:r>
            <a:endParaRPr lang="en-US" sz="1000" dirty="0"/>
          </a:p>
        </p:txBody>
      </p:sp>
      <p:sp>
        <p:nvSpPr>
          <p:cNvPr id="18" name="Shape 12"/>
          <p:cNvSpPr/>
          <p:nvPr/>
        </p:nvSpPr>
        <p:spPr>
          <a:xfrm>
            <a:off x="800100" y="6258154"/>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2838" r="-2838" t="0" b="0"/>
          <a:stretch/>
        </p:blipFill>
        <p:spPr>
          <a:xfrm>
            <a:off x="890626" y="6344107"/>
            <a:ext cx="123444" cy="133502"/>
          </a:xfrm>
          <a:prstGeom prst="rect">
            <a:avLst/>
          </a:prstGeom>
        </p:spPr>
      </p:pic>
      <p:sp>
        <p:nvSpPr>
          <p:cNvPr id="20" name="Text 13"/>
          <p:cNvSpPr txBox="1"/>
          <p:nvPr/>
        </p:nvSpPr>
        <p:spPr>
          <a:xfrm>
            <a:off x="1257300" y="6258154"/>
            <a:ext cx="567751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Cryptography &amp; Key Management</a:t>
            </a:r>
            <a:endParaRPr lang="en-US" sz="1300" dirty="0"/>
          </a:p>
        </p:txBody>
      </p:sp>
      <p:sp>
        <p:nvSpPr>
          <p:cNvPr id="21" name="Text 14"/>
          <p:cNvSpPr txBox="1"/>
          <p:nvPr/>
        </p:nvSpPr>
        <p:spPr>
          <a:xfrm>
            <a:off x="1257300" y="6562649"/>
            <a:ext cx="6249010"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Establishing cryptographic protections (SC-13) and robust key generation/distribution (SC-12).</a:t>
            </a:r>
            <a:endParaRPr lang="en-US" sz="1000" dirty="0"/>
          </a:p>
        </p:txBody>
      </p:sp>
      <p:sp>
        <p:nvSpPr>
          <p:cNvPr id="22" name="Shape 15"/>
          <p:cNvSpPr/>
          <p:nvPr/>
        </p:nvSpPr>
        <p:spPr>
          <a:xfrm>
            <a:off x="800100" y="6905549"/>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2838" r="-2838" t="0" b="0"/>
          <a:stretch/>
        </p:blipFill>
        <p:spPr>
          <a:xfrm>
            <a:off x="890626" y="6991502"/>
            <a:ext cx="123444" cy="133502"/>
          </a:xfrm>
          <a:prstGeom prst="rect">
            <a:avLst/>
          </a:prstGeom>
        </p:spPr>
      </p:pic>
      <p:sp>
        <p:nvSpPr>
          <p:cNvPr id="24" name="Text 16"/>
          <p:cNvSpPr txBox="1"/>
          <p:nvPr/>
        </p:nvSpPr>
        <p:spPr>
          <a:xfrm>
            <a:off x="1257300" y="6905549"/>
            <a:ext cx="5962802"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Secure Transmission</a:t>
            </a:r>
            <a:endParaRPr lang="en-US" sz="1300" dirty="0"/>
          </a:p>
        </p:txBody>
      </p:sp>
      <p:sp>
        <p:nvSpPr>
          <p:cNvPr id="25" name="Text 17"/>
          <p:cNvSpPr txBox="1"/>
          <p:nvPr/>
        </p:nvSpPr>
        <p:spPr>
          <a:xfrm>
            <a:off x="1257300" y="7210044"/>
            <a:ext cx="6534302"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Protecting confidentiality and integrity of data in transit (SC-8) using approved protocols (e.g., TLS).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3152851"/>
          </a:xfrm>
          <a:prstGeom prst="roundRect">
            <a:avLst>
              <a:gd name="adj" fmla="val 701"/>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Flat Networks:</a:t>
            </a:r>
            <a:pPr algn="l" indent="0" marL="0">
              <a:buNone/>
            </a:pPr>
            <a:r>
              <a:rPr lang="en-US" sz="1000" dirty="0">
                <a:solidFill>
                  <a:srgbClr val="7C2D12"/>
                </a:solidFill>
                <a:latin typeface="Roboto" pitchFamily="34" charset="0"/>
                <a:ea typeface="Roboto" pitchFamily="34" charset="-122"/>
                <a:cs typeface="Roboto" pitchFamily="34" charset="-120"/>
              </a:rPr>
              <a:t> Lack of internal segmentation (SC-7) allowing lateral movement.</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Weak Ciphers:</a:t>
            </a:r>
            <a:pPr algn="l" indent="0" marL="0">
              <a:buNone/>
            </a:pPr>
            <a:r>
              <a:rPr lang="en-US" sz="1000" dirty="0">
                <a:solidFill>
                  <a:srgbClr val="7C2D12"/>
                </a:solidFill>
                <a:latin typeface="Roboto" pitchFamily="34" charset="0"/>
                <a:ea typeface="Roboto" pitchFamily="34" charset="-122"/>
                <a:cs typeface="Roboto" pitchFamily="34" charset="-120"/>
              </a:rPr>
              <a:t> Using deprecated protocols (e.g., TLS 1.0/1.1) or weak algorithms.</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Split Tunneling:</a:t>
            </a:r>
            <a:pPr algn="l" indent="0" marL="0">
              <a:buNone/>
            </a:pPr>
            <a:r>
              <a:rPr lang="en-US" sz="1000" dirty="0">
                <a:solidFill>
                  <a:srgbClr val="7C2D12"/>
                </a:solidFill>
                <a:latin typeface="Roboto" pitchFamily="34" charset="0"/>
                <a:ea typeface="Roboto" pitchFamily="34" charset="-122"/>
                <a:cs typeface="Roboto" pitchFamily="34" charset="-120"/>
              </a:rPr>
              <a:t> Allowing uncontrolled external connections (SC-7(7)).</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Poor Key Mgmt:</a:t>
            </a:r>
            <a:pPr algn="l" indent="0" marL="0">
              <a:buNone/>
            </a:pPr>
            <a:r>
              <a:rPr lang="en-US" sz="1000" dirty="0">
                <a:solidFill>
                  <a:srgbClr val="7C2D12"/>
                </a:solidFill>
                <a:latin typeface="Roboto" pitchFamily="34" charset="0"/>
                <a:ea typeface="Roboto" pitchFamily="34" charset="-122"/>
                <a:cs typeface="Roboto" pitchFamily="34" charset="-120"/>
              </a:rPr>
              <a:t> Hardcoded keys or lack of rotation processes (SC-12).</a:t>
            </a:r>
            <a:endParaRPr lang="en-US" sz="1000" dirty="0"/>
          </a:p>
        </p:txBody>
      </p:sp>
      <p:sp>
        <p:nvSpPr>
          <p:cNvPr id="48" name="Shape 34"/>
          <p:cNvSpPr/>
          <p:nvPr/>
        </p:nvSpPr>
        <p:spPr>
          <a:xfrm>
            <a:off x="7810805" y="6314846"/>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515100"/>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819595"/>
            <a:ext cx="790956"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819595"/>
            <a:ext cx="848563"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AC (Access)</a:t>
            </a:r>
            <a:endParaRPr lang="en-US" sz="900" dirty="0"/>
          </a:p>
        </p:txBody>
      </p:sp>
      <p:sp>
        <p:nvSpPr>
          <p:cNvPr id="52" name="Shape 38"/>
          <p:cNvSpPr/>
          <p:nvPr/>
        </p:nvSpPr>
        <p:spPr>
          <a:xfrm>
            <a:off x="8853221" y="6819595"/>
            <a:ext cx="780898"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8853221" y="6819595"/>
            <a:ext cx="838505"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CM (Config)</a:t>
            </a:r>
            <a:endParaRPr lang="en-US" sz="900" dirty="0"/>
          </a:p>
        </p:txBody>
      </p:sp>
      <p:sp>
        <p:nvSpPr>
          <p:cNvPr id="54" name="Shape 40"/>
          <p:cNvSpPr/>
          <p:nvPr/>
        </p:nvSpPr>
        <p:spPr>
          <a:xfrm>
            <a:off x="9682582" y="6819595"/>
            <a:ext cx="990295"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682582" y="6819595"/>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6" name="Shape 42"/>
          <p:cNvSpPr/>
          <p:nvPr/>
        </p:nvSpPr>
        <p:spPr>
          <a:xfrm>
            <a:off x="8010144" y="7125005"/>
            <a:ext cx="800100"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7125005"/>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58" name="Shape 44"/>
          <p:cNvSpPr/>
          <p:nvPr/>
        </p:nvSpPr>
        <p:spPr>
          <a:xfrm>
            <a:off x="0" y="8010144"/>
            <a:ext cx="12191695" cy="200254"/>
          </a:xfrm>
          <a:prstGeom prst="rect">
            <a:avLst/>
          </a:prstGeom>
          <a:solidFill>
            <a:srgbClr val="F1F5F9"/>
          </a:solidFill>
          <a:ln/>
        </p:spPr>
      </p:sp>
      <p:sp>
        <p:nvSpPr>
          <p:cNvPr id="59" name="Shape 45"/>
          <p:cNvSpPr/>
          <p:nvPr/>
        </p:nvSpPr>
        <p:spPr>
          <a:xfrm>
            <a:off x="0" y="8010144"/>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802020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802020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72</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SC</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741944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System &amp; Communications Protection</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486754"/>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00000"/>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181405"/>
          </a:xfrm>
          <a:prstGeom prst="roundRect">
            <a:avLst>
              <a:gd name="adj" fmla="val 4994"/>
            </a:avLst>
          </a:prstGeom>
          <a:solidFill>
            <a:srgbClr val="FFFFFF"/>
          </a:solidFill>
          <a:ln/>
        </p:spPr>
      </p:sp>
      <p:sp>
        <p:nvSpPr>
          <p:cNvPr id="8" name="Shape 5"/>
          <p:cNvSpPr/>
          <p:nvPr/>
        </p:nvSpPr>
        <p:spPr>
          <a:xfrm>
            <a:off x="571500" y="1790395"/>
            <a:ext cx="47549" cy="1181405"/>
          </a:xfrm>
          <a:prstGeom prst="roundRect">
            <a:avLst>
              <a:gd name="adj" fmla="val 124069"/>
            </a:avLst>
          </a:prstGeom>
          <a:solidFill>
            <a:srgbClr val="14B8A6"/>
          </a:solidFill>
          <a:ln w="12700">
            <a:solidFill>
              <a:srgbClr val="14B8A6">
                <a:alpha val="0"/>
              </a:srgbClr>
            </a:solidFill>
            <a:prstDash val="solid"/>
          </a:ln>
        </p:spPr>
      </p:sp>
      <p:sp>
        <p:nvSpPr>
          <p:cNvPr id="9" name="Shape 6"/>
          <p:cNvSpPr/>
          <p:nvPr/>
        </p:nvSpPr>
        <p:spPr>
          <a:xfrm>
            <a:off x="809244" y="1981505"/>
            <a:ext cx="514807" cy="286207"/>
          </a:xfrm>
          <a:prstGeom prst="roundRect">
            <a:avLst>
              <a:gd name="adj" fmla="val 42599"/>
            </a:avLst>
          </a:prstGeom>
          <a:solidFill>
            <a:srgbClr val="CCFBF1"/>
          </a:solidFill>
          <a:ln w="12700">
            <a:solidFill>
              <a:srgbClr val="FFFFFF">
                <a:alpha val="0"/>
              </a:srgbClr>
            </a:solidFill>
            <a:prstDash val="solid"/>
          </a:ln>
        </p:spPr>
      </p:sp>
      <p:sp>
        <p:nvSpPr>
          <p:cNvPr id="10" name="Text 7"/>
          <p:cNvSpPr txBox="1"/>
          <p:nvPr/>
        </p:nvSpPr>
        <p:spPr>
          <a:xfrm>
            <a:off x="809244" y="198150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SC-7</a:t>
            </a:r>
            <a:endParaRPr lang="en-US" sz="1000" dirty="0"/>
          </a:p>
        </p:txBody>
      </p:sp>
      <p:sp>
        <p:nvSpPr>
          <p:cNvPr id="11" name="Text 8"/>
          <p:cNvSpPr txBox="1"/>
          <p:nvPr/>
        </p:nvSpPr>
        <p:spPr>
          <a:xfrm>
            <a:off x="1411834" y="1996135"/>
            <a:ext cx="1848002"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Boundary Protection</a:t>
            </a:r>
            <a:endParaRPr lang="en-US" sz="1300" dirty="0"/>
          </a:p>
        </p:txBody>
      </p:sp>
      <p:sp>
        <p:nvSpPr>
          <p:cNvPr id="12" name="Text 9"/>
          <p:cNvSpPr txBox="1"/>
          <p:nvPr/>
        </p:nvSpPr>
        <p:spPr>
          <a:xfrm>
            <a:off x="809244" y="233903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Monitor and control communications at external boundaries and key internal boundaries. Use firewalls, proxies, and gateways to enforce traffic flow policies.</a:t>
            </a:r>
            <a:endParaRPr lang="en-US" sz="1100" dirty="0"/>
          </a:p>
        </p:txBody>
      </p:sp>
      <p:sp>
        <p:nvSpPr>
          <p:cNvPr id="13" name="Shape 10"/>
          <p:cNvSpPr/>
          <p:nvPr/>
        </p:nvSpPr>
        <p:spPr>
          <a:xfrm>
            <a:off x="571500" y="3154680"/>
            <a:ext cx="6400800" cy="1181405"/>
          </a:xfrm>
          <a:prstGeom prst="roundRect">
            <a:avLst>
              <a:gd name="adj" fmla="val 4994"/>
            </a:avLst>
          </a:prstGeom>
          <a:solidFill>
            <a:srgbClr val="FFFFFF"/>
          </a:solidFill>
          <a:ln/>
        </p:spPr>
      </p:sp>
      <p:sp>
        <p:nvSpPr>
          <p:cNvPr id="14" name="Shape 11"/>
          <p:cNvSpPr/>
          <p:nvPr/>
        </p:nvSpPr>
        <p:spPr>
          <a:xfrm>
            <a:off x="571500" y="3154680"/>
            <a:ext cx="47549" cy="1181405"/>
          </a:xfrm>
          <a:prstGeom prst="roundRect">
            <a:avLst>
              <a:gd name="adj" fmla="val 124069"/>
            </a:avLst>
          </a:prstGeom>
          <a:solidFill>
            <a:srgbClr val="14B8A6"/>
          </a:solidFill>
          <a:ln w="12700">
            <a:solidFill>
              <a:srgbClr val="14B8A6">
                <a:alpha val="0"/>
              </a:srgbClr>
            </a:solidFill>
            <a:prstDash val="solid"/>
          </a:ln>
        </p:spPr>
      </p:sp>
      <p:sp>
        <p:nvSpPr>
          <p:cNvPr id="15" name="Shape 12"/>
          <p:cNvSpPr/>
          <p:nvPr/>
        </p:nvSpPr>
        <p:spPr>
          <a:xfrm>
            <a:off x="809244" y="3344875"/>
            <a:ext cx="514807" cy="286207"/>
          </a:xfrm>
          <a:prstGeom prst="roundRect">
            <a:avLst>
              <a:gd name="adj" fmla="val 42599"/>
            </a:avLst>
          </a:prstGeom>
          <a:solidFill>
            <a:srgbClr val="CCFBF1"/>
          </a:solidFill>
          <a:ln w="12700">
            <a:solidFill>
              <a:srgbClr val="FFFFFF">
                <a:alpha val="0"/>
              </a:srgbClr>
            </a:solidFill>
            <a:prstDash val="solid"/>
          </a:ln>
        </p:spPr>
      </p:sp>
      <p:sp>
        <p:nvSpPr>
          <p:cNvPr id="16" name="Text 13"/>
          <p:cNvSpPr txBox="1"/>
          <p:nvPr/>
        </p:nvSpPr>
        <p:spPr>
          <a:xfrm>
            <a:off x="809244" y="334487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SC-8</a:t>
            </a:r>
            <a:endParaRPr lang="en-US" sz="1000" dirty="0"/>
          </a:p>
        </p:txBody>
      </p:sp>
      <p:sp>
        <p:nvSpPr>
          <p:cNvPr id="17" name="Text 14"/>
          <p:cNvSpPr txBox="1"/>
          <p:nvPr/>
        </p:nvSpPr>
        <p:spPr>
          <a:xfrm>
            <a:off x="1411834" y="3360420"/>
            <a:ext cx="3554273"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Transmission Confidentiality &amp; Integrity</a:t>
            </a:r>
            <a:endParaRPr lang="en-US" sz="1300" dirty="0"/>
          </a:p>
        </p:txBody>
      </p:sp>
      <p:sp>
        <p:nvSpPr>
          <p:cNvPr id="18" name="Text 15"/>
          <p:cNvSpPr txBox="1"/>
          <p:nvPr/>
        </p:nvSpPr>
        <p:spPr>
          <a:xfrm>
            <a:off x="809244" y="370332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Protect the confidentiality and integrity of transmitted information using cryptography (e.g., TLS 1.2+, SSH, IPsec) to prevent interception or modification.</a:t>
            </a:r>
            <a:endParaRPr lang="en-US" sz="1100" dirty="0"/>
          </a:p>
        </p:txBody>
      </p:sp>
      <p:sp>
        <p:nvSpPr>
          <p:cNvPr id="19" name="Shape 16"/>
          <p:cNvSpPr/>
          <p:nvPr/>
        </p:nvSpPr>
        <p:spPr>
          <a:xfrm>
            <a:off x="571500" y="4518965"/>
            <a:ext cx="6400800" cy="1181405"/>
          </a:xfrm>
          <a:prstGeom prst="roundRect">
            <a:avLst>
              <a:gd name="adj" fmla="val 4994"/>
            </a:avLst>
          </a:prstGeom>
          <a:solidFill>
            <a:srgbClr val="FFFFFF"/>
          </a:solidFill>
          <a:ln/>
        </p:spPr>
      </p:sp>
      <p:sp>
        <p:nvSpPr>
          <p:cNvPr id="20" name="Shape 17"/>
          <p:cNvSpPr/>
          <p:nvPr/>
        </p:nvSpPr>
        <p:spPr>
          <a:xfrm>
            <a:off x="571500" y="4518965"/>
            <a:ext cx="47549" cy="1181405"/>
          </a:xfrm>
          <a:prstGeom prst="roundRect">
            <a:avLst>
              <a:gd name="adj" fmla="val 124069"/>
            </a:avLst>
          </a:prstGeom>
          <a:solidFill>
            <a:srgbClr val="14B8A6"/>
          </a:solidFill>
          <a:ln w="12700">
            <a:solidFill>
              <a:srgbClr val="14B8A6">
                <a:alpha val="0"/>
              </a:srgbClr>
            </a:solidFill>
            <a:prstDash val="solid"/>
          </a:ln>
        </p:spPr>
      </p:sp>
      <p:sp>
        <p:nvSpPr>
          <p:cNvPr id="21" name="Shape 18"/>
          <p:cNvSpPr/>
          <p:nvPr/>
        </p:nvSpPr>
        <p:spPr>
          <a:xfrm>
            <a:off x="809244" y="4709160"/>
            <a:ext cx="590702" cy="286207"/>
          </a:xfrm>
          <a:prstGeom prst="roundRect">
            <a:avLst>
              <a:gd name="adj" fmla="val 42599"/>
            </a:avLst>
          </a:prstGeom>
          <a:solidFill>
            <a:srgbClr val="CCFBF1"/>
          </a:solidFill>
          <a:ln w="12700">
            <a:solidFill>
              <a:srgbClr val="FFFFFF">
                <a:alpha val="0"/>
              </a:srgbClr>
            </a:solidFill>
            <a:prstDash val="solid"/>
          </a:ln>
        </p:spPr>
      </p:sp>
      <p:sp>
        <p:nvSpPr>
          <p:cNvPr id="22" name="Text 19"/>
          <p:cNvSpPr txBox="1"/>
          <p:nvPr/>
        </p:nvSpPr>
        <p:spPr>
          <a:xfrm>
            <a:off x="809244" y="4709160"/>
            <a:ext cx="6483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SC-12</a:t>
            </a:r>
            <a:endParaRPr lang="en-US" sz="1000" dirty="0"/>
          </a:p>
        </p:txBody>
      </p:sp>
      <p:sp>
        <p:nvSpPr>
          <p:cNvPr id="23" name="Text 20"/>
          <p:cNvSpPr txBox="1"/>
          <p:nvPr/>
        </p:nvSpPr>
        <p:spPr>
          <a:xfrm>
            <a:off x="1491386" y="4724705"/>
            <a:ext cx="436443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Cryptographic Key Establishment &amp; Management</a:t>
            </a:r>
            <a:endParaRPr lang="en-US" sz="1300" dirty="0"/>
          </a:p>
        </p:txBody>
      </p:sp>
      <p:sp>
        <p:nvSpPr>
          <p:cNvPr id="24" name="Text 21"/>
          <p:cNvSpPr txBox="1"/>
          <p:nvPr/>
        </p:nvSpPr>
        <p:spPr>
          <a:xfrm>
            <a:off x="809244" y="5067605"/>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Manage cryptographic keys throughout their lifecycle (generation, distribution, storage, access, and destruction) using approved methods and secure hardware.</a:t>
            </a:r>
            <a:endParaRPr lang="en-US" sz="1100" dirty="0"/>
          </a:p>
        </p:txBody>
      </p:sp>
      <p:sp>
        <p:nvSpPr>
          <p:cNvPr id="25" name="Shape 22"/>
          <p:cNvSpPr/>
          <p:nvPr/>
        </p:nvSpPr>
        <p:spPr>
          <a:xfrm>
            <a:off x="571500" y="5882335"/>
            <a:ext cx="6400800" cy="1181405"/>
          </a:xfrm>
          <a:prstGeom prst="roundRect">
            <a:avLst>
              <a:gd name="adj" fmla="val 4994"/>
            </a:avLst>
          </a:prstGeom>
          <a:solidFill>
            <a:srgbClr val="FFFFFF"/>
          </a:solidFill>
          <a:ln/>
        </p:spPr>
      </p:sp>
      <p:sp>
        <p:nvSpPr>
          <p:cNvPr id="26" name="Shape 23"/>
          <p:cNvSpPr/>
          <p:nvPr/>
        </p:nvSpPr>
        <p:spPr>
          <a:xfrm>
            <a:off x="571500" y="5882335"/>
            <a:ext cx="47549" cy="1181405"/>
          </a:xfrm>
          <a:prstGeom prst="roundRect">
            <a:avLst>
              <a:gd name="adj" fmla="val 124069"/>
            </a:avLst>
          </a:prstGeom>
          <a:solidFill>
            <a:srgbClr val="14B8A6"/>
          </a:solidFill>
          <a:ln w="12700">
            <a:solidFill>
              <a:srgbClr val="14B8A6">
                <a:alpha val="0"/>
              </a:srgbClr>
            </a:solidFill>
            <a:prstDash val="solid"/>
          </a:ln>
        </p:spPr>
      </p:sp>
      <p:sp>
        <p:nvSpPr>
          <p:cNvPr id="27" name="Shape 24"/>
          <p:cNvSpPr/>
          <p:nvPr/>
        </p:nvSpPr>
        <p:spPr>
          <a:xfrm>
            <a:off x="809244" y="6073445"/>
            <a:ext cx="590702" cy="286207"/>
          </a:xfrm>
          <a:prstGeom prst="roundRect">
            <a:avLst>
              <a:gd name="adj" fmla="val 42599"/>
            </a:avLst>
          </a:prstGeom>
          <a:solidFill>
            <a:srgbClr val="CCFBF1"/>
          </a:solidFill>
          <a:ln w="12700">
            <a:solidFill>
              <a:srgbClr val="FFFFFF">
                <a:alpha val="0"/>
              </a:srgbClr>
            </a:solidFill>
            <a:prstDash val="solid"/>
          </a:ln>
        </p:spPr>
      </p:sp>
      <p:sp>
        <p:nvSpPr>
          <p:cNvPr id="28" name="Text 25"/>
          <p:cNvSpPr txBox="1"/>
          <p:nvPr/>
        </p:nvSpPr>
        <p:spPr>
          <a:xfrm>
            <a:off x="809244" y="6073445"/>
            <a:ext cx="6483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SC-13</a:t>
            </a:r>
            <a:endParaRPr lang="en-US" sz="1000" dirty="0"/>
          </a:p>
        </p:txBody>
      </p:sp>
      <p:sp>
        <p:nvSpPr>
          <p:cNvPr id="29" name="Text 26"/>
          <p:cNvSpPr txBox="1"/>
          <p:nvPr/>
        </p:nvSpPr>
        <p:spPr>
          <a:xfrm>
            <a:off x="1491386" y="6088075"/>
            <a:ext cx="225582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Cryptographic Protection</a:t>
            </a:r>
            <a:endParaRPr lang="en-US" sz="1300" dirty="0"/>
          </a:p>
        </p:txBody>
      </p:sp>
      <p:sp>
        <p:nvSpPr>
          <p:cNvPr id="30" name="Text 27"/>
          <p:cNvSpPr txBox="1"/>
          <p:nvPr/>
        </p:nvSpPr>
        <p:spPr>
          <a:xfrm>
            <a:off x="809244" y="6431890"/>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Implement cryptographic modules that are FIPS 140-validated or NSA-approved for protecting classified information. Ensure weak algorithms are disabled.</a:t>
            </a:r>
            <a:endParaRPr lang="en-US" sz="1100" dirty="0"/>
          </a:p>
        </p:txBody>
      </p:sp>
      <p:sp>
        <p:nvSpPr>
          <p:cNvPr id="31" name="Shape 28"/>
          <p:cNvSpPr/>
          <p:nvPr/>
        </p:nvSpPr>
        <p:spPr>
          <a:xfrm>
            <a:off x="7353605" y="1333195"/>
            <a:ext cx="4267505" cy="5724144"/>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FBBF24"/>
          </a:solidFill>
          <a:ln w="12700">
            <a:solidFill>
              <a:srgbClr val="FBBF2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CCFBF1"/>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0" b="0"/>
          <a:stretch/>
        </p:blipFill>
        <p:spPr>
          <a:xfrm>
            <a:off x="7830007" y="2432304"/>
            <a:ext cx="152705" cy="152705"/>
          </a:xfrm>
          <a:prstGeom prst="rect">
            <a:avLst/>
          </a:prstGeom>
        </p:spPr>
      </p:pic>
      <p:sp>
        <p:nvSpPr>
          <p:cNvPr id="38" name="Text 33"/>
          <p:cNvSpPr txBox="1"/>
          <p:nvPr/>
        </p:nvSpPr>
        <p:spPr>
          <a:xfrm>
            <a:off x="8248802" y="2305202"/>
            <a:ext cx="1224382"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Firewall Ruleset</a:t>
            </a:r>
            <a:endParaRPr lang="en-US" sz="1100" dirty="0"/>
          </a:p>
        </p:txBody>
      </p:sp>
      <p:sp>
        <p:nvSpPr>
          <p:cNvPr id="39" name="Text 34"/>
          <p:cNvSpPr txBox="1"/>
          <p:nvPr/>
        </p:nvSpPr>
        <p:spPr>
          <a:xfrm>
            <a:off x="8248802" y="256032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Documented ingress/egress rules review</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CCFBF1"/>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43" b="-43"/>
          <a:stretch/>
        </p:blipFill>
        <p:spPr>
          <a:xfrm>
            <a:off x="7839151" y="3240634"/>
            <a:ext cx="133502" cy="152705"/>
          </a:xfrm>
          <a:prstGeom prst="rect">
            <a:avLst/>
          </a:prstGeom>
        </p:spPr>
      </p:pic>
      <p:sp>
        <p:nvSpPr>
          <p:cNvPr id="43" name="Text 37"/>
          <p:cNvSpPr txBox="1"/>
          <p:nvPr/>
        </p:nvSpPr>
        <p:spPr>
          <a:xfrm>
            <a:off x="8248802" y="3112618"/>
            <a:ext cx="139446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TLS Configuration</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Server configs showing TLS 1.2/1.3 only</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CCFBF1"/>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62214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Key Management SOP</a:t>
            </a:r>
            <a:endParaRPr lang="en-US" sz="1100" dirty="0"/>
          </a:p>
        </p:txBody>
      </p:sp>
      <p:sp>
        <p:nvSpPr>
          <p:cNvPr id="49" name="Text 42"/>
          <p:cNvSpPr txBox="1"/>
          <p:nvPr/>
        </p:nvSpPr>
        <p:spPr>
          <a:xfrm>
            <a:off x="8248802" y="417606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Procedures for rotation and storage</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CCFBF1"/>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0" b="0"/>
          <a:stretch/>
        </p:blipFill>
        <p:spPr>
          <a:xfrm>
            <a:off x="7830007" y="4855464"/>
            <a:ext cx="152705" cy="152705"/>
          </a:xfrm>
          <a:prstGeom prst="rect">
            <a:avLst/>
          </a:prstGeom>
        </p:spPr>
      </p:pic>
      <p:sp>
        <p:nvSpPr>
          <p:cNvPr id="53" name="Text 45"/>
          <p:cNvSpPr txBox="1"/>
          <p:nvPr/>
        </p:nvSpPr>
        <p:spPr>
          <a:xfrm>
            <a:off x="8248802" y="4728362"/>
            <a:ext cx="130393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FIPS Certificates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Validation certs for crypto modules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CCFBF1"/>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33" r="-33" t="0" b="0"/>
          <a:stretch/>
        </p:blipFill>
        <p:spPr>
          <a:xfrm>
            <a:off x="7819949" y="5663794"/>
            <a:ext cx="171907" cy="152705"/>
          </a:xfrm>
          <a:prstGeom prst="rect">
            <a:avLst/>
          </a:prstGeom>
        </p:spPr>
      </p:pic>
      <p:sp>
        <p:nvSpPr>
          <p:cNvPr id="58" name="Text 49"/>
          <p:cNvSpPr txBox="1"/>
          <p:nvPr/>
        </p:nvSpPr>
        <p:spPr>
          <a:xfrm>
            <a:off x="8248802" y="5535778"/>
            <a:ext cx="134874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Network Diagram</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Shows boundaries and data flows</a:t>
            </a:r>
            <a:endParaRPr lang="en-US" sz="900" dirty="0"/>
          </a:p>
        </p:txBody>
      </p:sp>
      <p:sp>
        <p:nvSpPr>
          <p:cNvPr id="60" name="Shape 51"/>
          <p:cNvSpPr/>
          <p:nvPr/>
        </p:nvSpPr>
        <p:spPr>
          <a:xfrm>
            <a:off x="0" y="7436815"/>
            <a:ext cx="12191695" cy="200254"/>
          </a:xfrm>
          <a:prstGeom prst="rect">
            <a:avLst/>
          </a:prstGeom>
          <a:solidFill>
            <a:srgbClr val="F1F5F9"/>
          </a:solidFill>
          <a:ln/>
        </p:spPr>
      </p:sp>
      <p:sp>
        <p:nvSpPr>
          <p:cNvPr id="61" name="Shape 52"/>
          <p:cNvSpPr/>
          <p:nvPr/>
        </p:nvSpPr>
        <p:spPr>
          <a:xfrm>
            <a:off x="0" y="743681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44687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44687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73</a:t>
            </a:r>
            <a:endParaRPr lang="en-US" sz="900" dirty="0"/>
          </a:p>
        </p:txBody>
      </p:sp>
      <p:sp>
        <p:nvSpPr>
          <p:cNvPr id="64" name="Shape 55"/>
          <p:cNvSpPr/>
          <p:nvPr/>
        </p:nvSpPr>
        <p:spPr>
          <a:xfrm>
            <a:off x="0" y="0"/>
            <a:ext cx="12191695" cy="952805"/>
          </a:xfrm>
          <a:prstGeom prst="rect">
            <a:avLst/>
          </a:prstGeom>
          <a:solidFill>
            <a:srgbClr val="0F766E"/>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6" name="Text 57"/>
          <p:cNvSpPr txBox="1"/>
          <p:nvPr/>
        </p:nvSpPr>
        <p:spPr>
          <a:xfrm>
            <a:off x="571500" y="190195"/>
            <a:ext cx="933602" cy="191110"/>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Family: SC</a:t>
            </a:r>
            <a:endParaRPr lang="en-US" sz="900" dirty="0"/>
          </a:p>
        </p:txBody>
      </p:sp>
      <p:sp>
        <p:nvSpPr>
          <p:cNvPr id="67" name="Text 58"/>
          <p:cNvSpPr txBox="1"/>
          <p:nvPr/>
        </p:nvSpPr>
        <p:spPr>
          <a:xfrm>
            <a:off x="1538935" y="190195"/>
            <a:ext cx="2709367" cy="191110"/>
          </a:xfrm>
          <a:prstGeom prst="rect">
            <a:avLst/>
          </a:prstGeom>
          <a:noFill/>
          <a:ln/>
        </p:spPr>
        <p:txBody>
          <a:bodyPr wrap="square" lIns="0" tIns="0" rIns="0" bIns="0" rtlCol="0" anchor="ctr"/>
          <a:lstStyle/>
          <a:p>
            <a:pPr algn="l" indent="0" marL="0">
              <a:buNone/>
            </a:pPr>
            <a:r>
              <a:rPr lang="en-US" sz="1000" dirty="0">
                <a:solidFill>
                  <a:srgbClr val="FFFFFF"/>
                </a:solidFill>
                <a:latin typeface="Roboto" pitchFamily="34" charset="0"/>
                <a:ea typeface="Roboto" pitchFamily="34" charset="-122"/>
                <a:cs typeface="Roboto" pitchFamily="34" charset="-120"/>
              </a:rPr>
              <a:t>System &amp; Communications Protection</a:t>
            </a:r>
            <a:endParaRPr lang="en-US" sz="1000" dirty="0"/>
          </a:p>
        </p:txBody>
      </p:sp>
      <p:sp>
        <p:nvSpPr>
          <p:cNvPr id="68" name="Text 59"/>
          <p:cNvSpPr txBox="1"/>
          <p:nvPr/>
        </p:nvSpPr>
        <p:spPr>
          <a:xfrm>
            <a:off x="571500" y="418795"/>
            <a:ext cx="3838651"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9" name="Image 7" descr="preencoded.png">    </p:cNvPr>
          <p:cNvPicPr>
            <a:picLocks noChangeAspect="1"/>
          </p:cNvPicPr>
          <p:nvPr/>
        </p:nvPicPr>
        <p:blipFill>
          <a:blip r:embed="rId8">
            <a:alphaModFix amt="90000"/>
          </a:blip>
          <a:srcRect l="0" r="0" t="0" b="0"/>
          <a:stretch/>
        </p:blipFill>
        <p:spPr>
          <a:xfrm>
            <a:off x="11048695" y="243230"/>
            <a:ext cx="571500" cy="4572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2965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4" r="-4" t="0" b="0"/>
          <a:stretch/>
        </p:blipFill>
        <p:spPr>
          <a:xfrm>
            <a:off x="571500" y="1981505"/>
            <a:ext cx="6858000" cy="1695298"/>
          </a:xfrm>
          <a:prstGeom prst="rect">
            <a:avLst/>
          </a:prstGeom>
        </p:spPr>
      </p:pic>
      <p:sp>
        <p:nvSpPr>
          <p:cNvPr id="9" name="Text 5"/>
          <p:cNvSpPr txBox="1"/>
          <p:nvPr/>
        </p:nvSpPr>
        <p:spPr>
          <a:xfrm>
            <a:off x="847649" y="2210105"/>
            <a:ext cx="6430061" cy="1239012"/>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Identify, report, and correct information and system flaws in a timely manner, provide protection from malicious code at appropriate locations within organizational systems, and monitor information system security alerts and advisories and take appropriate actions.</a:t>
            </a:r>
            <a:endParaRPr lang="en-US" sz="1500" dirty="0"/>
          </a:p>
        </p:txBody>
      </p:sp>
      <p:sp>
        <p:nvSpPr>
          <p:cNvPr id="10" name="Shape 6"/>
          <p:cNvSpPr/>
          <p:nvPr/>
        </p:nvSpPr>
        <p:spPr>
          <a:xfrm>
            <a:off x="571500" y="4552798"/>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14400" y="4114800"/>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0" r="0" t="0" b="0"/>
          <a:stretch/>
        </p:blipFill>
        <p:spPr>
          <a:xfrm>
            <a:off x="571500" y="4172407"/>
            <a:ext cx="228600" cy="228600"/>
          </a:xfrm>
          <a:prstGeom prst="rect">
            <a:avLst/>
          </a:prstGeom>
        </p:spPr>
      </p:pic>
      <p:sp>
        <p:nvSpPr>
          <p:cNvPr id="13" name="Shape 8"/>
          <p:cNvSpPr/>
          <p:nvPr/>
        </p:nvSpPr>
        <p:spPr>
          <a:xfrm>
            <a:off x="571500" y="4762195"/>
            <a:ext cx="6858000" cy="2638044"/>
          </a:xfrm>
          <a:prstGeom prst="roundRect">
            <a:avLst>
              <a:gd name="adj" fmla="val 1001"/>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4990795"/>
            <a:ext cx="304495" cy="304495"/>
          </a:xfrm>
          <a:prstGeom prst="ellipse">
            <a:avLst/>
          </a:prstGeom>
          <a:solidFill>
            <a:srgbClr val="CCFBF1"/>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1507" r="-1507" t="0" b="0"/>
          <a:stretch/>
        </p:blipFill>
        <p:spPr>
          <a:xfrm>
            <a:off x="866851" y="5076749"/>
            <a:ext cx="171907" cy="133502"/>
          </a:xfrm>
          <a:prstGeom prst="rect">
            <a:avLst/>
          </a:prstGeom>
        </p:spPr>
      </p:pic>
      <p:sp>
        <p:nvSpPr>
          <p:cNvPr id="16" name="Text 10"/>
          <p:cNvSpPr txBox="1"/>
          <p:nvPr/>
        </p:nvSpPr>
        <p:spPr>
          <a:xfrm>
            <a:off x="1257300" y="49907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Flaw Remediation &amp; Patch Management</a:t>
            </a:r>
            <a:endParaRPr lang="en-US" sz="1300" dirty="0"/>
          </a:p>
        </p:txBody>
      </p:sp>
      <p:sp>
        <p:nvSpPr>
          <p:cNvPr id="17" name="Text 11"/>
          <p:cNvSpPr txBox="1"/>
          <p:nvPr/>
        </p:nvSpPr>
        <p:spPr>
          <a:xfrm>
            <a:off x="1257300" y="52962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Identifying, reporting, and correcting system flaws (SI-2) within defined timeframes based on severity.</a:t>
            </a:r>
            <a:endParaRPr lang="en-US" sz="1000" dirty="0"/>
          </a:p>
        </p:txBody>
      </p:sp>
      <p:sp>
        <p:nvSpPr>
          <p:cNvPr id="18" name="Shape 12"/>
          <p:cNvSpPr/>
          <p:nvPr/>
        </p:nvSpPr>
        <p:spPr>
          <a:xfrm>
            <a:off x="800100" y="5829300"/>
            <a:ext cx="304495" cy="304495"/>
          </a:xfrm>
          <a:prstGeom prst="ellipse">
            <a:avLst/>
          </a:prstGeom>
          <a:solidFill>
            <a:srgbClr val="CCFBF1"/>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1507" r="-1507" t="0" b="0"/>
          <a:stretch/>
        </p:blipFill>
        <p:spPr>
          <a:xfrm>
            <a:off x="866851" y="5915254"/>
            <a:ext cx="171907" cy="133502"/>
          </a:xfrm>
          <a:prstGeom prst="rect">
            <a:avLst/>
          </a:prstGeom>
        </p:spPr>
      </p:pic>
      <p:sp>
        <p:nvSpPr>
          <p:cNvPr id="20" name="Text 13"/>
          <p:cNvSpPr txBox="1"/>
          <p:nvPr/>
        </p:nvSpPr>
        <p:spPr>
          <a:xfrm>
            <a:off x="1257300" y="5829300"/>
            <a:ext cx="6010351"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Malicious Code Protection</a:t>
            </a:r>
            <a:endParaRPr lang="en-US" sz="1300" dirty="0"/>
          </a:p>
        </p:txBody>
      </p:sp>
      <p:sp>
        <p:nvSpPr>
          <p:cNvPr id="21" name="Text 14"/>
          <p:cNvSpPr txBox="1"/>
          <p:nvPr/>
        </p:nvSpPr>
        <p:spPr>
          <a:xfrm>
            <a:off x="1257300" y="6133795"/>
            <a:ext cx="6581851"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Deploying, updating, and configuring anti-malware mechanisms (SI-3) at entry points and endpoints.</a:t>
            </a:r>
            <a:endParaRPr lang="en-US" sz="1000" dirty="0"/>
          </a:p>
        </p:txBody>
      </p:sp>
      <p:sp>
        <p:nvSpPr>
          <p:cNvPr id="22" name="Shape 15"/>
          <p:cNvSpPr/>
          <p:nvPr/>
        </p:nvSpPr>
        <p:spPr>
          <a:xfrm>
            <a:off x="800100" y="6476695"/>
            <a:ext cx="304495" cy="304495"/>
          </a:xfrm>
          <a:prstGeom prst="ellipse">
            <a:avLst/>
          </a:prstGeom>
          <a:solidFill>
            <a:srgbClr val="CCFBF1"/>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0" r="0" t="0" b="0"/>
          <a:stretch/>
        </p:blipFill>
        <p:spPr>
          <a:xfrm>
            <a:off x="886054" y="6562649"/>
            <a:ext cx="133502" cy="133502"/>
          </a:xfrm>
          <a:prstGeom prst="rect">
            <a:avLst/>
          </a:prstGeom>
        </p:spPr>
      </p:pic>
      <p:sp>
        <p:nvSpPr>
          <p:cNvPr id="24" name="Text 16"/>
          <p:cNvSpPr txBox="1"/>
          <p:nvPr/>
        </p:nvSpPr>
        <p:spPr>
          <a:xfrm>
            <a:off x="1257300" y="6476695"/>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Information System Monitoring</a:t>
            </a:r>
            <a:endParaRPr lang="en-US" sz="1300" dirty="0"/>
          </a:p>
        </p:txBody>
      </p:sp>
      <p:sp>
        <p:nvSpPr>
          <p:cNvPr id="25" name="Text 17"/>
          <p:cNvSpPr txBox="1"/>
          <p:nvPr/>
        </p:nvSpPr>
        <p:spPr>
          <a:xfrm>
            <a:off x="1257300" y="6782105"/>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Continuous monitoring of systems (SI-4) to detect attacks, indicators of compromise, and unauthorized changes.</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2924251"/>
          </a:xfrm>
          <a:prstGeom prst="roundRect">
            <a:avLst>
              <a:gd name="adj" fmla="val 815"/>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Patch Delays:</a:t>
            </a:r>
            <a:pPr algn="l" indent="0" marL="0">
              <a:buNone/>
            </a:pPr>
            <a:r>
              <a:rPr lang="en-US" sz="1000" dirty="0">
                <a:solidFill>
                  <a:srgbClr val="7C2D12"/>
                </a:solidFill>
                <a:latin typeface="Roboto" pitchFamily="34" charset="0"/>
                <a:ea typeface="Roboto" pitchFamily="34" charset="-122"/>
                <a:cs typeface="Roboto" pitchFamily="34" charset="-120"/>
              </a:rPr>
              <a:t> Failing to meet remediation timelines (e.g., critical patches within 30 days).</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Signature Lag:</a:t>
            </a:r>
            <a:pPr algn="l" indent="0" marL="0">
              <a:buNone/>
            </a:pPr>
            <a:r>
              <a:rPr lang="en-US" sz="1000" dirty="0">
                <a:solidFill>
                  <a:srgbClr val="7C2D12"/>
                </a:solidFill>
                <a:latin typeface="Roboto" pitchFamily="34" charset="0"/>
                <a:ea typeface="Roboto" pitchFamily="34" charset="-122"/>
                <a:cs typeface="Roboto" pitchFamily="34" charset="-120"/>
              </a:rPr>
              <a:t> Outdated malicious code signatures or definitions.</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Blind Spots:</a:t>
            </a:r>
            <a:pPr algn="l" indent="0" marL="0">
              <a:buNone/>
            </a:pPr>
            <a:r>
              <a:rPr lang="en-US" sz="1000" dirty="0">
                <a:solidFill>
                  <a:srgbClr val="7C2D12"/>
                </a:solidFill>
                <a:latin typeface="Roboto" pitchFamily="34" charset="0"/>
                <a:ea typeface="Roboto" pitchFamily="34" charset="-122"/>
                <a:cs typeface="Roboto" pitchFamily="34" charset="-120"/>
              </a:rPr>
              <a:t> Incomplete monitoring coverage across all system components.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False Positives:</a:t>
            </a:r>
            <a:pPr algn="l" indent="0" marL="0">
              <a:buNone/>
            </a:pPr>
            <a:r>
              <a:rPr lang="en-US" sz="1000" dirty="0">
                <a:solidFill>
                  <a:srgbClr val="7C2D12"/>
                </a:solidFill>
                <a:latin typeface="Roboto" pitchFamily="34" charset="0"/>
                <a:ea typeface="Roboto" pitchFamily="34" charset="-122"/>
                <a:cs typeface="Roboto" pitchFamily="34" charset="-120"/>
              </a:rPr>
              <a:t> Overwhelming alert volume leading to alert fatigue.</a:t>
            </a:r>
            <a:endParaRPr lang="en-US" sz="1000" dirty="0"/>
          </a:p>
        </p:txBody>
      </p:sp>
      <p:sp>
        <p:nvSpPr>
          <p:cNvPr id="48" name="Shape 34"/>
          <p:cNvSpPr/>
          <p:nvPr/>
        </p:nvSpPr>
        <p:spPr>
          <a:xfrm>
            <a:off x="7810805" y="6085332"/>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285586"/>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6590081"/>
            <a:ext cx="1104595"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6590081"/>
            <a:ext cx="11622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CM (Config Mgmt)</a:t>
            </a:r>
            <a:endParaRPr lang="en-US" sz="900" dirty="0"/>
          </a:p>
        </p:txBody>
      </p:sp>
      <p:sp>
        <p:nvSpPr>
          <p:cNvPr id="52" name="Shape 38"/>
          <p:cNvSpPr/>
          <p:nvPr/>
        </p:nvSpPr>
        <p:spPr>
          <a:xfrm>
            <a:off x="9170518" y="6590081"/>
            <a:ext cx="1067105"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170518" y="6590081"/>
            <a:ext cx="11247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IR (Incident Resp)</a:t>
            </a:r>
            <a:endParaRPr lang="en-US" sz="900" dirty="0"/>
          </a:p>
        </p:txBody>
      </p:sp>
      <p:sp>
        <p:nvSpPr>
          <p:cNvPr id="54" name="Shape 40"/>
          <p:cNvSpPr/>
          <p:nvPr/>
        </p:nvSpPr>
        <p:spPr>
          <a:xfrm>
            <a:off x="8010144" y="6894576"/>
            <a:ext cx="1295705"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8010144" y="6894576"/>
            <a:ext cx="135331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 Assessment)</a:t>
            </a:r>
            <a:endParaRPr lang="en-US" sz="900" dirty="0"/>
          </a:p>
        </p:txBody>
      </p:sp>
      <p:sp>
        <p:nvSpPr>
          <p:cNvPr id="56" name="Shape 42"/>
          <p:cNvSpPr/>
          <p:nvPr/>
        </p:nvSpPr>
        <p:spPr>
          <a:xfrm>
            <a:off x="9362542" y="6894576"/>
            <a:ext cx="990295"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9362542" y="6894576"/>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8" name="Shape 44"/>
          <p:cNvSpPr/>
          <p:nvPr/>
        </p:nvSpPr>
        <p:spPr>
          <a:xfrm>
            <a:off x="0" y="7780630"/>
            <a:ext cx="12191695" cy="200254"/>
          </a:xfrm>
          <a:prstGeom prst="rect">
            <a:avLst/>
          </a:prstGeom>
          <a:solidFill>
            <a:srgbClr val="F1F5F9"/>
          </a:solidFill>
          <a:ln/>
        </p:spPr>
      </p:sp>
      <p:sp>
        <p:nvSpPr>
          <p:cNvPr id="59" name="Shape 45"/>
          <p:cNvSpPr/>
          <p:nvPr/>
        </p:nvSpPr>
        <p:spPr>
          <a:xfrm>
            <a:off x="0" y="7780630"/>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779068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779068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74</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SI</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Text 53"/>
          <p:cNvSpPr txBox="1"/>
          <p:nvPr/>
        </p:nvSpPr>
        <p:spPr>
          <a:xfrm>
            <a:off x="1561795" y="381305"/>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System &amp; Information Integrity</a:t>
            </a:r>
            <a:endParaRPr lang="en-US" sz="2700" dirty="0"/>
          </a:p>
        </p:txBody>
      </p:sp>
      <p:pic>
        <p:nvPicPr>
          <p:cNvPr id="68" name="Image 12" descr="preencoded.png">    </p:cNvPr>
          <p:cNvPicPr>
            <a:picLocks noChangeAspect="1"/>
          </p:cNvPicPr>
          <p:nvPr/>
        </p:nvPicPr>
        <p:blipFill>
          <a:blip r:embed="rId13">
            <a:alphaModFix amt="20000"/>
          </a:blip>
          <a:srcRect l="0" r="0" t="0" b="0"/>
          <a:stretch/>
        </p:blipFill>
        <p:spPr>
          <a:xfrm>
            <a:off x="11048695" y="178308"/>
            <a:ext cx="571500" cy="5715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1442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00000"/>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14B8A6"/>
          </a:solidFill>
          <a:ln w="12700">
            <a:solidFill>
              <a:srgbClr val="14B8A6">
                <a:alpha val="0"/>
              </a:srgbClr>
            </a:solidFill>
            <a:prstDash val="solid"/>
          </a:ln>
        </p:spPr>
      </p:sp>
      <p:sp>
        <p:nvSpPr>
          <p:cNvPr id="9" name="Shape 6"/>
          <p:cNvSpPr/>
          <p:nvPr/>
        </p:nvSpPr>
        <p:spPr>
          <a:xfrm>
            <a:off x="809244" y="1981505"/>
            <a:ext cx="466344" cy="286207"/>
          </a:xfrm>
          <a:prstGeom prst="roundRect">
            <a:avLst>
              <a:gd name="adj" fmla="val 42599"/>
            </a:avLst>
          </a:prstGeom>
          <a:solidFill>
            <a:srgbClr val="CCFBF1"/>
          </a:solidFill>
          <a:ln w="12700">
            <a:solidFill>
              <a:srgbClr val="FFFFFF">
                <a:alpha val="0"/>
              </a:srgbClr>
            </a:solidFill>
            <a:prstDash val="solid"/>
          </a:ln>
        </p:spPr>
      </p:sp>
      <p:sp>
        <p:nvSpPr>
          <p:cNvPr id="10" name="Text 7"/>
          <p:cNvSpPr txBox="1"/>
          <p:nvPr/>
        </p:nvSpPr>
        <p:spPr>
          <a:xfrm>
            <a:off x="809244" y="1981505"/>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SI-2</a:t>
            </a:r>
            <a:endParaRPr lang="en-US" sz="1000" dirty="0"/>
          </a:p>
        </p:txBody>
      </p:sp>
      <p:sp>
        <p:nvSpPr>
          <p:cNvPr id="11" name="Text 8"/>
          <p:cNvSpPr txBox="1"/>
          <p:nvPr/>
        </p:nvSpPr>
        <p:spPr>
          <a:xfrm>
            <a:off x="1363370" y="1996135"/>
            <a:ext cx="159837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Flaw Remediation</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Identify, report, and correct system flaws (vulnerabilities). Test software updates for effectiveness and potential side effects before installation. Install security-relevant updates within organization-defined time periods.</a:t>
            </a:r>
            <a:endParaRPr lang="en-US" sz="1100" dirty="0"/>
          </a:p>
        </p:txBody>
      </p:sp>
      <p:sp>
        <p:nvSpPr>
          <p:cNvPr id="13" name="Shape 10"/>
          <p:cNvSpPr/>
          <p:nvPr/>
        </p:nvSpPr>
        <p:spPr>
          <a:xfrm>
            <a:off x="571500" y="3372307"/>
            <a:ext cx="6400800" cy="1390802"/>
          </a:xfrm>
          <a:prstGeom prst="roundRect">
            <a:avLst>
              <a:gd name="adj" fmla="val 3603"/>
            </a:avLst>
          </a:prstGeom>
          <a:solidFill>
            <a:srgbClr val="FFFFFF"/>
          </a:solidFill>
          <a:ln/>
        </p:spPr>
      </p:sp>
      <p:sp>
        <p:nvSpPr>
          <p:cNvPr id="14" name="Shape 11"/>
          <p:cNvSpPr/>
          <p:nvPr/>
        </p:nvSpPr>
        <p:spPr>
          <a:xfrm>
            <a:off x="571500" y="3372307"/>
            <a:ext cx="47549" cy="1390802"/>
          </a:xfrm>
          <a:prstGeom prst="roundRect">
            <a:avLst>
              <a:gd name="adj" fmla="val 105374"/>
            </a:avLst>
          </a:prstGeom>
          <a:solidFill>
            <a:srgbClr val="14B8A6"/>
          </a:solidFill>
          <a:ln w="12700">
            <a:solidFill>
              <a:srgbClr val="14B8A6">
                <a:alpha val="0"/>
              </a:srgbClr>
            </a:solidFill>
            <a:prstDash val="solid"/>
          </a:ln>
        </p:spPr>
      </p:sp>
      <p:sp>
        <p:nvSpPr>
          <p:cNvPr id="15" name="Shape 12"/>
          <p:cNvSpPr/>
          <p:nvPr/>
        </p:nvSpPr>
        <p:spPr>
          <a:xfrm>
            <a:off x="809244" y="3562502"/>
            <a:ext cx="466344" cy="286207"/>
          </a:xfrm>
          <a:prstGeom prst="roundRect">
            <a:avLst>
              <a:gd name="adj" fmla="val 42599"/>
            </a:avLst>
          </a:prstGeom>
          <a:solidFill>
            <a:srgbClr val="CCFBF1"/>
          </a:solidFill>
          <a:ln w="12700">
            <a:solidFill>
              <a:srgbClr val="FFFFFF">
                <a:alpha val="0"/>
              </a:srgbClr>
            </a:solidFill>
            <a:prstDash val="solid"/>
          </a:ln>
        </p:spPr>
      </p:sp>
      <p:sp>
        <p:nvSpPr>
          <p:cNvPr id="16" name="Text 13"/>
          <p:cNvSpPr txBox="1"/>
          <p:nvPr/>
        </p:nvSpPr>
        <p:spPr>
          <a:xfrm>
            <a:off x="809244" y="3562502"/>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SI-3</a:t>
            </a:r>
            <a:endParaRPr lang="en-US" sz="1000" dirty="0"/>
          </a:p>
        </p:txBody>
      </p:sp>
      <p:sp>
        <p:nvSpPr>
          <p:cNvPr id="17" name="Text 14"/>
          <p:cNvSpPr txBox="1"/>
          <p:nvPr/>
        </p:nvSpPr>
        <p:spPr>
          <a:xfrm>
            <a:off x="1363370" y="3577133"/>
            <a:ext cx="236921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Malicious Code Protection</a:t>
            </a:r>
            <a:endParaRPr lang="en-US" sz="1300" dirty="0"/>
          </a:p>
        </p:txBody>
      </p:sp>
      <p:sp>
        <p:nvSpPr>
          <p:cNvPr id="18" name="Text 15"/>
          <p:cNvSpPr txBox="1"/>
          <p:nvPr/>
        </p:nvSpPr>
        <p:spPr>
          <a:xfrm>
            <a:off x="809244" y="3920947"/>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Implement malicious code protection mechanisms at entry/exit points and on system components (e.g., AV, EDR). Update mechanisms automatically and configure to perform periodic scans and real-time analysis.</a:t>
            </a:r>
            <a:endParaRPr lang="en-US" sz="1100" dirty="0"/>
          </a:p>
        </p:txBody>
      </p:sp>
      <p:sp>
        <p:nvSpPr>
          <p:cNvPr id="19" name="Shape 16"/>
          <p:cNvSpPr/>
          <p:nvPr/>
        </p:nvSpPr>
        <p:spPr>
          <a:xfrm>
            <a:off x="571500" y="4953305"/>
            <a:ext cx="6400800" cy="1390802"/>
          </a:xfrm>
          <a:prstGeom prst="roundRect">
            <a:avLst>
              <a:gd name="adj" fmla="val 3603"/>
            </a:avLst>
          </a:prstGeom>
          <a:solidFill>
            <a:srgbClr val="FFFFFF"/>
          </a:solidFill>
          <a:ln/>
        </p:spPr>
      </p:sp>
      <p:sp>
        <p:nvSpPr>
          <p:cNvPr id="20" name="Shape 17"/>
          <p:cNvSpPr/>
          <p:nvPr/>
        </p:nvSpPr>
        <p:spPr>
          <a:xfrm>
            <a:off x="571500" y="4953305"/>
            <a:ext cx="47549" cy="1390802"/>
          </a:xfrm>
          <a:prstGeom prst="roundRect">
            <a:avLst>
              <a:gd name="adj" fmla="val 105374"/>
            </a:avLst>
          </a:prstGeom>
          <a:solidFill>
            <a:srgbClr val="14B8A6"/>
          </a:solidFill>
          <a:ln w="12700">
            <a:solidFill>
              <a:srgbClr val="14B8A6">
                <a:alpha val="0"/>
              </a:srgbClr>
            </a:solidFill>
            <a:prstDash val="solid"/>
          </a:ln>
        </p:spPr>
      </p:sp>
      <p:sp>
        <p:nvSpPr>
          <p:cNvPr id="21" name="Shape 18"/>
          <p:cNvSpPr/>
          <p:nvPr/>
        </p:nvSpPr>
        <p:spPr>
          <a:xfrm>
            <a:off x="809244" y="5143500"/>
            <a:ext cx="466344" cy="286207"/>
          </a:xfrm>
          <a:prstGeom prst="roundRect">
            <a:avLst>
              <a:gd name="adj" fmla="val 42599"/>
            </a:avLst>
          </a:prstGeom>
          <a:solidFill>
            <a:srgbClr val="CCFBF1"/>
          </a:solidFill>
          <a:ln w="12700">
            <a:solidFill>
              <a:srgbClr val="FFFFFF">
                <a:alpha val="0"/>
              </a:srgbClr>
            </a:solidFill>
            <a:prstDash val="solid"/>
          </a:ln>
        </p:spPr>
      </p:sp>
      <p:sp>
        <p:nvSpPr>
          <p:cNvPr id="22" name="Text 19"/>
          <p:cNvSpPr txBox="1"/>
          <p:nvPr/>
        </p:nvSpPr>
        <p:spPr>
          <a:xfrm>
            <a:off x="809244" y="5143500"/>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SI-4</a:t>
            </a:r>
            <a:endParaRPr lang="en-US" sz="1000" dirty="0"/>
          </a:p>
        </p:txBody>
      </p:sp>
      <p:sp>
        <p:nvSpPr>
          <p:cNvPr id="23" name="Text 20"/>
          <p:cNvSpPr txBox="1"/>
          <p:nvPr/>
        </p:nvSpPr>
        <p:spPr>
          <a:xfrm>
            <a:off x="1363370" y="5159045"/>
            <a:ext cx="281178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Information System Monitoring</a:t>
            </a:r>
            <a:endParaRPr lang="en-US" sz="1300" dirty="0"/>
          </a:p>
        </p:txBody>
      </p:sp>
      <p:sp>
        <p:nvSpPr>
          <p:cNvPr id="24" name="Text 21"/>
          <p:cNvSpPr txBox="1"/>
          <p:nvPr/>
        </p:nvSpPr>
        <p:spPr>
          <a:xfrm>
            <a:off x="809244" y="550194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Monitor the system to detect attacks and indicators of potential attacks. Deploy monitoring devices (IDS/IPS) at key boundaries. Correlate information from monitoring tools to facilitate situational awareness.</a:t>
            </a:r>
            <a:endParaRPr lang="en-US" sz="1100" dirty="0"/>
          </a:p>
        </p:txBody>
      </p:sp>
      <p:sp>
        <p:nvSpPr>
          <p:cNvPr id="25" name="Shape 22"/>
          <p:cNvSpPr/>
          <p:nvPr/>
        </p:nvSpPr>
        <p:spPr>
          <a:xfrm>
            <a:off x="571500" y="6534302"/>
            <a:ext cx="6400800" cy="1181405"/>
          </a:xfrm>
          <a:prstGeom prst="roundRect">
            <a:avLst>
              <a:gd name="adj" fmla="val 4994"/>
            </a:avLst>
          </a:prstGeom>
          <a:solidFill>
            <a:srgbClr val="FFFFFF"/>
          </a:solidFill>
          <a:ln/>
        </p:spPr>
      </p:sp>
      <p:sp>
        <p:nvSpPr>
          <p:cNvPr id="26" name="Shape 23"/>
          <p:cNvSpPr/>
          <p:nvPr/>
        </p:nvSpPr>
        <p:spPr>
          <a:xfrm>
            <a:off x="571500" y="6534302"/>
            <a:ext cx="47549" cy="1181405"/>
          </a:xfrm>
          <a:prstGeom prst="roundRect">
            <a:avLst>
              <a:gd name="adj" fmla="val 124069"/>
            </a:avLst>
          </a:prstGeom>
          <a:solidFill>
            <a:srgbClr val="14B8A6"/>
          </a:solidFill>
          <a:ln w="12700">
            <a:solidFill>
              <a:srgbClr val="14B8A6">
                <a:alpha val="0"/>
              </a:srgbClr>
            </a:solidFill>
            <a:prstDash val="solid"/>
          </a:ln>
        </p:spPr>
      </p:sp>
      <p:sp>
        <p:nvSpPr>
          <p:cNvPr id="27" name="Shape 24"/>
          <p:cNvSpPr/>
          <p:nvPr/>
        </p:nvSpPr>
        <p:spPr>
          <a:xfrm>
            <a:off x="809244" y="6724498"/>
            <a:ext cx="466344" cy="286207"/>
          </a:xfrm>
          <a:prstGeom prst="roundRect">
            <a:avLst>
              <a:gd name="adj" fmla="val 42599"/>
            </a:avLst>
          </a:prstGeom>
          <a:solidFill>
            <a:srgbClr val="CCFBF1"/>
          </a:solidFill>
          <a:ln w="12700">
            <a:solidFill>
              <a:srgbClr val="FFFFFF">
                <a:alpha val="0"/>
              </a:srgbClr>
            </a:solidFill>
            <a:prstDash val="solid"/>
          </a:ln>
        </p:spPr>
      </p:sp>
      <p:sp>
        <p:nvSpPr>
          <p:cNvPr id="28" name="Text 25"/>
          <p:cNvSpPr txBox="1"/>
          <p:nvPr/>
        </p:nvSpPr>
        <p:spPr>
          <a:xfrm>
            <a:off x="809244" y="6724498"/>
            <a:ext cx="523951"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F766E"/>
                </a:solidFill>
                <a:latin typeface="Roboto" pitchFamily="34" charset="0"/>
                <a:ea typeface="Roboto" pitchFamily="34" charset="-122"/>
                <a:cs typeface="Roboto" pitchFamily="34" charset="-120"/>
              </a:rPr>
              <a:t>SI-7</a:t>
            </a:r>
            <a:endParaRPr lang="en-US" sz="1000" dirty="0"/>
          </a:p>
        </p:txBody>
      </p:sp>
      <p:sp>
        <p:nvSpPr>
          <p:cNvPr id="29" name="Text 26"/>
          <p:cNvSpPr txBox="1"/>
          <p:nvPr/>
        </p:nvSpPr>
        <p:spPr>
          <a:xfrm>
            <a:off x="1363370" y="6740042"/>
            <a:ext cx="405810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Software, Firmware, and Information Integrity</a:t>
            </a:r>
            <a:endParaRPr lang="en-US" sz="1300" dirty="0"/>
          </a:p>
        </p:txBody>
      </p:sp>
      <p:sp>
        <p:nvSpPr>
          <p:cNvPr id="30" name="Text 27"/>
          <p:cNvSpPr txBox="1"/>
          <p:nvPr/>
        </p:nvSpPr>
        <p:spPr>
          <a:xfrm>
            <a:off x="809244" y="7082942"/>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Employ integrity verification tools (e.g., FIM, hash verification) to detect unauthorized changes to software, firmware, and information.</a:t>
            </a:r>
            <a:endParaRPr lang="en-US" sz="1100" dirty="0"/>
          </a:p>
        </p:txBody>
      </p:sp>
      <p:sp>
        <p:nvSpPr>
          <p:cNvPr id="31" name="Shape 28"/>
          <p:cNvSpPr/>
          <p:nvPr/>
        </p:nvSpPr>
        <p:spPr>
          <a:xfrm>
            <a:off x="7353605" y="1333195"/>
            <a:ext cx="4267505" cy="6381598"/>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5EEAD4"/>
          </a:solidFill>
          <a:ln w="12700">
            <a:solidFill>
              <a:srgbClr val="5EEAD4">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CCFBF1"/>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43" b="-43"/>
          <a:stretch/>
        </p:blipFill>
        <p:spPr>
          <a:xfrm>
            <a:off x="7839151" y="2432304"/>
            <a:ext cx="133502" cy="152705"/>
          </a:xfrm>
          <a:prstGeom prst="rect">
            <a:avLst/>
          </a:prstGeom>
        </p:spPr>
      </p:pic>
      <p:sp>
        <p:nvSpPr>
          <p:cNvPr id="38" name="Text 33"/>
          <p:cNvSpPr txBox="1"/>
          <p:nvPr/>
        </p:nvSpPr>
        <p:spPr>
          <a:xfrm>
            <a:off x="8248802" y="2305202"/>
            <a:ext cx="201808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Patch Management Policy</a:t>
            </a:r>
            <a:endParaRPr lang="en-US" sz="1100" dirty="0"/>
          </a:p>
        </p:txBody>
      </p:sp>
      <p:sp>
        <p:nvSpPr>
          <p:cNvPr id="39" name="Text 34"/>
          <p:cNvSpPr txBox="1"/>
          <p:nvPr/>
        </p:nvSpPr>
        <p:spPr>
          <a:xfrm>
            <a:off x="8248802" y="2560320"/>
            <a:ext cx="3576218"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defining SLAs for critical/high/med/low patches</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CCFBF1"/>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0" r="0" t="-180" b="-180"/>
          <a:stretch/>
        </p:blipFill>
        <p:spPr>
          <a:xfrm>
            <a:off x="7810805" y="3240634"/>
            <a:ext cx="190195" cy="152705"/>
          </a:xfrm>
          <a:prstGeom prst="rect">
            <a:avLst/>
          </a:prstGeom>
        </p:spPr>
      </p:pic>
      <p:sp>
        <p:nvSpPr>
          <p:cNvPr id="43" name="Text 37"/>
          <p:cNvSpPr txBox="1"/>
          <p:nvPr/>
        </p:nvSpPr>
        <p:spPr>
          <a:xfrm>
            <a:off x="8248802" y="3112618"/>
            <a:ext cx="205191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Patch Compliance Reports</a:t>
            </a:r>
            <a:endParaRPr lang="en-US" sz="1100" dirty="0"/>
          </a:p>
        </p:txBody>
      </p:sp>
      <p:sp>
        <p:nvSpPr>
          <p:cNvPr id="44" name="Text 38"/>
          <p:cNvSpPr txBox="1"/>
          <p:nvPr/>
        </p:nvSpPr>
        <p:spPr>
          <a:xfrm>
            <a:off x="8248802" y="3367735"/>
            <a:ext cx="326898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Reports showing % of assets patched within SLA</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CCFBF1"/>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700784"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AV/EDR Configuration</a:t>
            </a:r>
            <a:endParaRPr lang="en-US" sz="1100" dirty="0"/>
          </a:p>
        </p:txBody>
      </p:sp>
      <p:sp>
        <p:nvSpPr>
          <p:cNvPr id="49" name="Text 42"/>
          <p:cNvSpPr txBox="1"/>
          <p:nvPr/>
        </p:nvSpPr>
        <p:spPr>
          <a:xfrm>
            <a:off x="8248802" y="4176065"/>
            <a:ext cx="3576218"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Screenshots of real-time scan settings &amp; auto-updates</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CCFBF1"/>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100" b="-100"/>
          <a:stretch/>
        </p:blipFill>
        <p:spPr>
          <a:xfrm>
            <a:off x="7848295" y="4855464"/>
            <a:ext cx="114300" cy="152705"/>
          </a:xfrm>
          <a:prstGeom prst="rect">
            <a:avLst/>
          </a:prstGeom>
        </p:spPr>
      </p:pic>
      <p:sp>
        <p:nvSpPr>
          <p:cNvPr id="53" name="Text 45"/>
          <p:cNvSpPr txBox="1"/>
          <p:nvPr/>
        </p:nvSpPr>
        <p:spPr>
          <a:xfrm>
            <a:off x="8248802" y="4728362"/>
            <a:ext cx="198424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Integrity Verification Logs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FIM logs showing detected file changes</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CCFBF1"/>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33" r="-33" t="0" b="0"/>
          <a:stretch/>
        </p:blipFill>
        <p:spPr>
          <a:xfrm>
            <a:off x="7819949" y="5663794"/>
            <a:ext cx="171907" cy="152705"/>
          </a:xfrm>
          <a:prstGeom prst="rect">
            <a:avLst/>
          </a:prstGeom>
        </p:spPr>
      </p:pic>
      <p:sp>
        <p:nvSpPr>
          <p:cNvPr id="58" name="Text 49"/>
          <p:cNvSpPr txBox="1"/>
          <p:nvPr/>
        </p:nvSpPr>
        <p:spPr>
          <a:xfrm>
            <a:off x="8248802" y="5535778"/>
            <a:ext cx="144018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IDS/IPS Alert Logs</a:t>
            </a:r>
            <a:endParaRPr lang="en-US" sz="1100" dirty="0"/>
          </a:p>
        </p:txBody>
      </p:sp>
      <p:sp>
        <p:nvSpPr>
          <p:cNvPr id="59" name="Text 50"/>
          <p:cNvSpPr txBox="1"/>
          <p:nvPr/>
        </p:nvSpPr>
        <p:spPr>
          <a:xfrm>
            <a:off x="8248802" y="5790895"/>
            <a:ext cx="326898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Sample of detected events and response actions</a:t>
            </a:r>
            <a:endParaRPr lang="en-US" sz="900" dirty="0"/>
          </a:p>
        </p:txBody>
      </p:sp>
      <p:sp>
        <p:nvSpPr>
          <p:cNvPr id="60" name="Shape 51"/>
          <p:cNvSpPr/>
          <p:nvPr/>
        </p:nvSpPr>
        <p:spPr>
          <a:xfrm>
            <a:off x="0" y="8088782"/>
            <a:ext cx="12191695" cy="200254"/>
          </a:xfrm>
          <a:prstGeom prst="rect">
            <a:avLst/>
          </a:prstGeom>
          <a:solidFill>
            <a:srgbClr val="F1F5F9"/>
          </a:solidFill>
          <a:ln/>
        </p:spPr>
      </p:sp>
      <p:sp>
        <p:nvSpPr>
          <p:cNvPr id="61" name="Shape 52"/>
          <p:cNvSpPr/>
          <p:nvPr/>
        </p:nvSpPr>
        <p:spPr>
          <a:xfrm>
            <a:off x="0" y="8088782"/>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8097926"/>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8097926"/>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75</a:t>
            </a:r>
            <a:endParaRPr lang="en-US" sz="900" dirty="0"/>
          </a:p>
        </p:txBody>
      </p:sp>
      <p:sp>
        <p:nvSpPr>
          <p:cNvPr id="64" name="Shape 55"/>
          <p:cNvSpPr/>
          <p:nvPr/>
        </p:nvSpPr>
        <p:spPr>
          <a:xfrm>
            <a:off x="0" y="0"/>
            <a:ext cx="12191695" cy="952805"/>
          </a:xfrm>
          <a:prstGeom prst="rect">
            <a:avLst/>
          </a:prstGeom>
          <a:solidFill>
            <a:srgbClr val="0F766E"/>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5EEAD4"/>
          </a:solidFill>
          <a:ln w="12700">
            <a:solidFill>
              <a:srgbClr val="FFFFFF">
                <a:alpha val="0"/>
              </a:srgbClr>
            </a:solidFill>
            <a:prstDash val="solid"/>
          </a:ln>
        </p:spPr>
      </p:sp>
      <p:sp>
        <p:nvSpPr>
          <p:cNvPr id="66" name="Text 57"/>
          <p:cNvSpPr txBox="1"/>
          <p:nvPr/>
        </p:nvSpPr>
        <p:spPr>
          <a:xfrm>
            <a:off x="571500" y="190195"/>
            <a:ext cx="896112" cy="191110"/>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Family: SI</a:t>
            </a:r>
            <a:endParaRPr lang="en-US" sz="900" dirty="0"/>
          </a:p>
        </p:txBody>
      </p:sp>
      <p:sp>
        <p:nvSpPr>
          <p:cNvPr id="67" name="Text 58"/>
          <p:cNvSpPr txBox="1"/>
          <p:nvPr/>
        </p:nvSpPr>
        <p:spPr>
          <a:xfrm>
            <a:off x="1497787" y="190195"/>
            <a:ext cx="2335378" cy="191110"/>
          </a:xfrm>
          <a:prstGeom prst="rect">
            <a:avLst/>
          </a:prstGeom>
          <a:noFill/>
          <a:ln/>
        </p:spPr>
        <p:txBody>
          <a:bodyPr wrap="square" lIns="0" tIns="0" rIns="0" bIns="0" rtlCol="0" anchor="ctr"/>
          <a:lstStyle/>
          <a:p>
            <a:pPr algn="l" indent="0" marL="0">
              <a:buNone/>
            </a:pPr>
            <a:r>
              <a:rPr lang="en-US" sz="1000" dirty="0">
                <a:solidFill>
                  <a:srgbClr val="FFFFFF"/>
                </a:solidFill>
                <a:latin typeface="Roboto" pitchFamily="34" charset="0"/>
                <a:ea typeface="Roboto" pitchFamily="34" charset="-122"/>
                <a:cs typeface="Roboto" pitchFamily="34" charset="-120"/>
              </a:rPr>
              <a:t>System and Information Integrity</a:t>
            </a:r>
            <a:endParaRPr lang="en-US" sz="1000" dirty="0"/>
          </a:p>
        </p:txBody>
      </p:sp>
      <p:sp>
        <p:nvSpPr>
          <p:cNvPr id="68" name="Text 59"/>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9" name="Image 7" descr="preencoded.png">    </p:cNvPr>
          <p:cNvPicPr>
            <a:picLocks noChangeAspect="1"/>
          </p:cNvPicPr>
          <p:nvPr/>
        </p:nvPicPr>
        <p:blipFill>
          <a:blip r:embed="rId8">
            <a:alphaModFix amt="90000"/>
          </a:blip>
          <a:srcRect l="0" r="0" t="0" b="0"/>
          <a:stretch/>
        </p:blipFill>
        <p:spPr>
          <a:xfrm>
            <a:off x="11162995" y="243230"/>
            <a:ext cx="457200" cy="4572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7324344"/>
          </a:xfrm>
          <a:prstGeom prst="rect">
            <a:avLst/>
          </a:prstGeom>
          <a:solidFill>
            <a:srgbClr val="F8FAFC"/>
          </a:solidFill>
          <a:ln w="12700">
            <a:solidFill>
              <a:srgbClr val="FFFFFF">
                <a:alpha val="0"/>
              </a:srgbClr>
            </a:solidFill>
            <a:prstDash val="solid"/>
          </a:ln>
        </p:spPr>
      </p:sp>
      <p:sp>
        <p:nvSpPr>
          <p:cNvPr id="5" name="Shape 3"/>
          <p:cNvSpPr/>
          <p:nvPr/>
        </p:nvSpPr>
        <p:spPr>
          <a:xfrm>
            <a:off x="571500" y="1771193"/>
            <a:ext cx="6858000" cy="19202"/>
          </a:xfrm>
          <a:prstGeom prst="rect">
            <a:avLst/>
          </a:prstGeom>
          <a:solidFill>
            <a:srgbClr val="E2E8F0"/>
          </a:solidFill>
          <a:ln w="12700">
            <a:solidFill>
              <a:srgbClr val="E2E8F0">
                <a:alpha val="0"/>
              </a:srgbClr>
            </a:solidFill>
            <a:prstDash val="solid"/>
          </a:ln>
        </p:spPr>
      </p:sp>
      <p:sp>
        <p:nvSpPr>
          <p:cNvPr id="6" name="Text 4"/>
          <p:cNvSpPr txBox="1"/>
          <p:nvPr/>
        </p:nvSpPr>
        <p:spPr>
          <a:xfrm>
            <a:off x="914400" y="1333195"/>
            <a:ext cx="6629400"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Family Purpose </a:t>
            </a:r>
            <a:endParaRPr lang="en-US" sz="1800" dirty="0"/>
          </a:p>
        </p:txBody>
      </p:sp>
      <p:pic>
        <p:nvPicPr>
          <p:cNvPr id="7" name="Image 0" descr="preencoded.png">    </p:cNvPr>
          <p:cNvPicPr>
            <a:picLocks noChangeAspect="1"/>
          </p:cNvPicPr>
          <p:nvPr/>
        </p:nvPicPr>
        <p:blipFill>
          <a:blip r:embed="rId1"/>
          <a:srcRect l="0" r="0" t="0" b="0"/>
          <a:stretch/>
        </p:blipFill>
        <p:spPr>
          <a:xfrm>
            <a:off x="571500" y="1390802"/>
            <a:ext cx="228600" cy="228600"/>
          </a:xfrm>
          <a:prstGeom prst="rect">
            <a:avLst/>
          </a:prstGeom>
        </p:spPr>
      </p:pic>
      <p:pic>
        <p:nvPicPr>
          <p:cNvPr id="8" name="Image 1" descr="preencoded.png">    </p:cNvPr>
          <p:cNvPicPr>
            <a:picLocks noChangeAspect="1"/>
          </p:cNvPicPr>
          <p:nvPr/>
        </p:nvPicPr>
        <p:blipFill>
          <a:blip r:embed="rId2"/>
          <a:srcRect l="0" r="0" t="-7" b="-7"/>
          <a:stretch/>
        </p:blipFill>
        <p:spPr>
          <a:xfrm>
            <a:off x="571500" y="1981505"/>
            <a:ext cx="6858000" cy="2005279"/>
          </a:xfrm>
          <a:prstGeom prst="rect">
            <a:avLst/>
          </a:prstGeom>
        </p:spPr>
      </p:pic>
      <p:sp>
        <p:nvSpPr>
          <p:cNvPr id="9" name="Text 5"/>
          <p:cNvSpPr txBox="1"/>
          <p:nvPr/>
        </p:nvSpPr>
        <p:spPr>
          <a:xfrm>
            <a:off x="847649" y="2210105"/>
            <a:ext cx="6430061" cy="1552651"/>
          </a:xfrm>
          <a:prstGeom prst="rect">
            <a:avLst/>
          </a:prstGeom>
          <a:noFill/>
          <a:ln/>
        </p:spPr>
        <p:txBody>
          <a:bodyPr wrap="square" lIns="0" tIns="0" rIns="0" bIns="0" rtlCol="0" anchor="t"/>
          <a:lstStyle/>
          <a:p>
            <a:pPr algn="l" indent="0" marL="0">
              <a:buNone/>
            </a:pPr>
            <a:r>
              <a:rPr lang="en-US" sz="1500" dirty="0">
                <a:solidFill>
                  <a:srgbClr val="1F2937"/>
                </a:solidFill>
                <a:latin typeface="Roboto" pitchFamily="34" charset="0"/>
                <a:ea typeface="Roboto" pitchFamily="34" charset="-122"/>
                <a:cs typeface="Roboto" pitchFamily="34" charset="-120"/>
              </a:rPr>
              <a:t>Manage risks to the supply chain including the development, acquisition, maintenance, and disposal of systems, system components, and system services. This family addresses the risks of counterfeit components, tampering, theft, insertion of malicious code, and poor manufacturing and development practices.</a:t>
            </a:r>
            <a:endParaRPr lang="en-US" sz="1500" dirty="0"/>
          </a:p>
        </p:txBody>
      </p:sp>
      <p:sp>
        <p:nvSpPr>
          <p:cNvPr id="10" name="Shape 6"/>
          <p:cNvSpPr/>
          <p:nvPr/>
        </p:nvSpPr>
        <p:spPr>
          <a:xfrm>
            <a:off x="571500" y="4862779"/>
            <a:ext cx="6858000" cy="19202"/>
          </a:xfrm>
          <a:prstGeom prst="rect">
            <a:avLst/>
          </a:prstGeom>
          <a:solidFill>
            <a:srgbClr val="E2E8F0"/>
          </a:solidFill>
          <a:ln w="12700">
            <a:solidFill>
              <a:srgbClr val="E2E8F0">
                <a:alpha val="0"/>
              </a:srgbClr>
            </a:solidFill>
            <a:prstDash val="solid"/>
          </a:ln>
        </p:spPr>
      </p:sp>
      <p:sp>
        <p:nvSpPr>
          <p:cNvPr id="11" name="Text 7"/>
          <p:cNvSpPr txBox="1"/>
          <p:nvPr/>
        </p:nvSpPr>
        <p:spPr>
          <a:xfrm>
            <a:off x="972007" y="4424782"/>
            <a:ext cx="6571793" cy="34290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 Practitioner Focus Areas </a:t>
            </a:r>
            <a:endParaRPr lang="en-US" sz="1800" dirty="0"/>
          </a:p>
        </p:txBody>
      </p:sp>
      <p:pic>
        <p:nvPicPr>
          <p:cNvPr id="12" name="Image 2" descr="preencoded.png">    </p:cNvPr>
          <p:cNvPicPr>
            <a:picLocks noChangeAspect="1"/>
          </p:cNvPicPr>
          <p:nvPr/>
        </p:nvPicPr>
        <p:blipFill>
          <a:blip r:embed="rId3"/>
          <a:srcRect l="-80" r="-80" t="0" b="0"/>
          <a:stretch/>
        </p:blipFill>
        <p:spPr>
          <a:xfrm>
            <a:off x="571500" y="4481474"/>
            <a:ext cx="286207" cy="228600"/>
          </a:xfrm>
          <a:prstGeom prst="rect">
            <a:avLst/>
          </a:prstGeom>
        </p:spPr>
      </p:pic>
      <p:sp>
        <p:nvSpPr>
          <p:cNvPr id="13" name="Shape 8"/>
          <p:cNvSpPr/>
          <p:nvPr/>
        </p:nvSpPr>
        <p:spPr>
          <a:xfrm>
            <a:off x="571500" y="5072177"/>
            <a:ext cx="6858000" cy="2819095"/>
          </a:xfrm>
          <a:prstGeom prst="roundRect">
            <a:avLst>
              <a:gd name="adj" fmla="val 877"/>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5000"/>
              </a:srgbClr>
            </a:outerShdw>
          </a:effectLst>
        </p:spPr>
      </p:sp>
      <p:sp>
        <p:nvSpPr>
          <p:cNvPr id="14" name="Shape 9"/>
          <p:cNvSpPr/>
          <p:nvPr/>
        </p:nvSpPr>
        <p:spPr>
          <a:xfrm>
            <a:off x="800100" y="5300777"/>
            <a:ext cx="304495" cy="304495"/>
          </a:xfrm>
          <a:prstGeom prst="ellipse">
            <a:avLst/>
          </a:prstGeom>
          <a:solidFill>
            <a:srgbClr val="E0F2FE"/>
          </a:solidFill>
          <a:ln w="12700">
            <a:solidFill>
              <a:srgbClr val="FFFFFF">
                <a:alpha val="0"/>
              </a:srgbClr>
            </a:solidFill>
            <a:prstDash val="solid"/>
          </a:ln>
        </p:spPr>
      </p:sp>
      <p:pic>
        <p:nvPicPr>
          <p:cNvPr id="15" name="Image 3" descr="preencoded.png">    </p:cNvPr>
          <p:cNvPicPr>
            <a:picLocks noChangeAspect="1"/>
          </p:cNvPicPr>
          <p:nvPr/>
        </p:nvPicPr>
        <p:blipFill>
          <a:blip r:embed="rId4"/>
          <a:srcRect l="0" r="0" t="0" b="0"/>
          <a:stretch/>
        </p:blipFill>
        <p:spPr>
          <a:xfrm>
            <a:off x="886054" y="5386730"/>
            <a:ext cx="133502" cy="133502"/>
          </a:xfrm>
          <a:prstGeom prst="rect">
            <a:avLst/>
          </a:prstGeom>
        </p:spPr>
      </p:pic>
      <p:sp>
        <p:nvSpPr>
          <p:cNvPr id="16" name="Text 10"/>
          <p:cNvSpPr txBox="1"/>
          <p:nvPr/>
        </p:nvSpPr>
        <p:spPr>
          <a:xfrm>
            <a:off x="1257300" y="5300777"/>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SCRM Planning &amp; Strategy</a:t>
            </a:r>
            <a:endParaRPr lang="en-US" sz="1300" dirty="0"/>
          </a:p>
        </p:txBody>
      </p:sp>
      <p:sp>
        <p:nvSpPr>
          <p:cNvPr id="17" name="Text 11"/>
          <p:cNvSpPr txBox="1"/>
          <p:nvPr/>
        </p:nvSpPr>
        <p:spPr>
          <a:xfrm>
            <a:off x="1257300" y="5605272"/>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Developing comprehensive SCRM plans (SR-3) and establishing acquisition strategies (SR-5) that integrate security.</a:t>
            </a:r>
            <a:endParaRPr lang="en-US" sz="1000" dirty="0"/>
          </a:p>
        </p:txBody>
      </p:sp>
      <p:sp>
        <p:nvSpPr>
          <p:cNvPr id="18" name="Shape 12"/>
          <p:cNvSpPr/>
          <p:nvPr/>
        </p:nvSpPr>
        <p:spPr>
          <a:xfrm>
            <a:off x="800100" y="6139282"/>
            <a:ext cx="304495" cy="304495"/>
          </a:xfrm>
          <a:prstGeom prst="ellipse">
            <a:avLst/>
          </a:prstGeom>
          <a:solidFill>
            <a:srgbClr val="E0F2FE"/>
          </a:solidFill>
          <a:ln w="12700">
            <a:solidFill>
              <a:srgbClr val="FFFFFF">
                <a:alpha val="0"/>
              </a:srgbClr>
            </a:solidFill>
            <a:prstDash val="solid"/>
          </a:ln>
        </p:spPr>
      </p:sp>
      <p:pic>
        <p:nvPicPr>
          <p:cNvPr id="19" name="Image 4" descr="preencoded.png">    </p:cNvPr>
          <p:cNvPicPr>
            <a:picLocks noChangeAspect="1"/>
          </p:cNvPicPr>
          <p:nvPr/>
        </p:nvPicPr>
        <p:blipFill>
          <a:blip r:embed="rId5"/>
          <a:srcRect l="0" r="0" t="0" b="0"/>
          <a:stretch/>
        </p:blipFill>
        <p:spPr>
          <a:xfrm>
            <a:off x="886054" y="6224321"/>
            <a:ext cx="133502" cy="133502"/>
          </a:xfrm>
          <a:prstGeom prst="rect">
            <a:avLst/>
          </a:prstGeom>
        </p:spPr>
      </p:pic>
      <p:sp>
        <p:nvSpPr>
          <p:cNvPr id="20" name="Text 13"/>
          <p:cNvSpPr txBox="1"/>
          <p:nvPr/>
        </p:nvSpPr>
        <p:spPr>
          <a:xfrm>
            <a:off x="1257300" y="6139282"/>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Provenance &amp; Authenticity</a:t>
            </a:r>
            <a:endParaRPr lang="en-US" sz="1300" dirty="0"/>
          </a:p>
        </p:txBody>
      </p:sp>
      <p:sp>
        <p:nvSpPr>
          <p:cNvPr id="21" name="Text 14"/>
          <p:cNvSpPr txBox="1"/>
          <p:nvPr/>
        </p:nvSpPr>
        <p:spPr>
          <a:xfrm>
            <a:off x="1257300" y="6443777"/>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Verifying provenance (SR-4), ensuring component authenticity (SR-11), and maintaining tamper resistance and detection (SR-9).</a:t>
            </a:r>
            <a:endParaRPr lang="en-US" sz="1000" dirty="0"/>
          </a:p>
        </p:txBody>
      </p:sp>
      <p:sp>
        <p:nvSpPr>
          <p:cNvPr id="22" name="Shape 15"/>
          <p:cNvSpPr/>
          <p:nvPr/>
        </p:nvSpPr>
        <p:spPr>
          <a:xfrm>
            <a:off x="800100" y="6976872"/>
            <a:ext cx="304495" cy="304495"/>
          </a:xfrm>
          <a:prstGeom prst="ellipse">
            <a:avLst/>
          </a:prstGeom>
          <a:solidFill>
            <a:srgbClr val="E0F2FE"/>
          </a:solidFill>
          <a:ln w="12700">
            <a:solidFill>
              <a:srgbClr val="FFFFFF">
                <a:alpha val="0"/>
              </a:srgbClr>
            </a:solidFill>
            <a:prstDash val="solid"/>
          </a:ln>
        </p:spPr>
      </p:sp>
      <p:pic>
        <p:nvPicPr>
          <p:cNvPr id="23" name="Image 5" descr="preencoded.png">    </p:cNvPr>
          <p:cNvPicPr>
            <a:picLocks noChangeAspect="1"/>
          </p:cNvPicPr>
          <p:nvPr/>
        </p:nvPicPr>
        <p:blipFill>
          <a:blip r:embed="rId6"/>
          <a:srcRect l="-1507" r="-1507" t="0" b="0"/>
          <a:stretch/>
        </p:blipFill>
        <p:spPr>
          <a:xfrm>
            <a:off x="866851" y="7062826"/>
            <a:ext cx="171907" cy="133502"/>
          </a:xfrm>
          <a:prstGeom prst="rect">
            <a:avLst/>
          </a:prstGeom>
        </p:spPr>
      </p:pic>
      <p:sp>
        <p:nvSpPr>
          <p:cNvPr id="24" name="Text 16"/>
          <p:cNvSpPr txBox="1"/>
          <p:nvPr/>
        </p:nvSpPr>
        <p:spPr>
          <a:xfrm>
            <a:off x="1257300" y="6976872"/>
            <a:ext cx="6057900"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Supplier Management</a:t>
            </a:r>
            <a:endParaRPr lang="en-US" sz="1300" dirty="0"/>
          </a:p>
        </p:txBody>
      </p:sp>
      <p:sp>
        <p:nvSpPr>
          <p:cNvPr id="25" name="Text 17"/>
          <p:cNvSpPr txBox="1"/>
          <p:nvPr/>
        </p:nvSpPr>
        <p:spPr>
          <a:xfrm>
            <a:off x="1257300" y="7282282"/>
            <a:ext cx="602041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Conducting supplier assessments (SR-6) and establishing notification agreements for supply chain compromises (SR-8).</a:t>
            </a:r>
            <a:endParaRPr lang="en-US" sz="1000" dirty="0"/>
          </a:p>
        </p:txBody>
      </p:sp>
      <p:pic>
        <p:nvPicPr>
          <p:cNvPr id="26" name="Image 6" descr="preencoded.png">    </p:cNvPr>
          <p:cNvPicPr>
            <a:picLocks noChangeAspect="1"/>
          </p:cNvPicPr>
          <p:nvPr/>
        </p:nvPicPr>
        <p:blipFill>
          <a:blip r:embed="rId7"/>
          <a:srcRect l="-4" r="-4" t="0" b="0"/>
          <a:stretch/>
        </p:blipFill>
        <p:spPr>
          <a:xfrm>
            <a:off x="7810805" y="1333195"/>
            <a:ext cx="3810305" cy="1371600"/>
          </a:xfrm>
          <a:prstGeom prst="rect">
            <a:avLst/>
          </a:prstGeom>
        </p:spPr>
      </p:pic>
      <p:sp>
        <p:nvSpPr>
          <p:cNvPr id="27" name="Text 18"/>
          <p:cNvSpPr txBox="1"/>
          <p:nvPr/>
        </p:nvSpPr>
        <p:spPr>
          <a:xfrm>
            <a:off x="8048549" y="1571854"/>
            <a:ext cx="3448202" cy="152705"/>
          </a:xfrm>
          <a:prstGeom prst="rect">
            <a:avLst/>
          </a:prstGeom>
          <a:noFill/>
          <a:ln/>
        </p:spPr>
        <p:txBody>
          <a:bodyPr wrap="square" lIns="0" tIns="0" rIns="0" bIns="0" rtlCol="0" anchor="ctr"/>
          <a:lstStyle/>
          <a:p>
            <a:pPr algn="l" indent="0" marL="0">
              <a:buNone/>
            </a:pPr>
            <a:r>
              <a:rPr lang="en-US" sz="900" b="1" spc="45" kern="0" dirty="0">
                <a:solidFill>
                  <a:srgbClr val="6B7280"/>
                </a:solidFill>
                <a:latin typeface="Roboto" pitchFamily="34" charset="0"/>
                <a:ea typeface="Roboto" pitchFamily="34" charset="-122"/>
                <a:cs typeface="Roboto" pitchFamily="34" charset="-120"/>
              </a:rPr>
              <a:t>Baseline Applicability</a:t>
            </a:r>
            <a:endParaRPr lang="en-US" sz="900" dirty="0"/>
          </a:p>
        </p:txBody>
      </p:sp>
      <p:sp>
        <p:nvSpPr>
          <p:cNvPr id="28" name="Shape 19"/>
          <p:cNvSpPr/>
          <p:nvPr/>
        </p:nvSpPr>
        <p:spPr>
          <a:xfrm>
            <a:off x="8048549" y="1876349"/>
            <a:ext cx="1067105" cy="590702"/>
          </a:xfrm>
          <a:prstGeom prst="roundRect">
            <a:avLst>
              <a:gd name="adj" fmla="val 9987"/>
            </a:avLst>
          </a:prstGeom>
          <a:solidFill>
            <a:srgbClr val="ECFDF5"/>
          </a:solidFill>
          <a:ln w="12700">
            <a:solidFill>
              <a:srgbClr val="D1FAE5"/>
            </a:solidFill>
            <a:prstDash val="solid"/>
          </a:ln>
        </p:spPr>
      </p:sp>
      <p:sp>
        <p:nvSpPr>
          <p:cNvPr id="29" name="Text 20"/>
          <p:cNvSpPr txBox="1"/>
          <p:nvPr/>
        </p:nvSpPr>
        <p:spPr>
          <a:xfrm>
            <a:off x="8096098" y="1962302"/>
            <a:ext cx="972007" cy="267005"/>
          </a:xfrm>
          <a:prstGeom prst="rect">
            <a:avLst/>
          </a:prstGeom>
          <a:noFill/>
          <a:ln/>
        </p:spPr>
        <p:txBody>
          <a:bodyPr wrap="square" lIns="0" tIns="0" rIns="0" bIns="0" rtlCol="0" anchor="ctr"/>
          <a:lstStyle/>
          <a:p>
            <a:pPr algn="ctr" indent="0" marL="0">
              <a:buNone/>
            </a:pPr>
            <a:r>
              <a:rPr lang="en-US" sz="1300" b="1" dirty="0">
                <a:solidFill>
                  <a:srgbClr val="047857"/>
                </a:solidFill>
                <a:latin typeface="Roboto" pitchFamily="34" charset="0"/>
                <a:ea typeface="Roboto" pitchFamily="34" charset="-122"/>
                <a:cs typeface="Roboto" pitchFamily="34" charset="-120"/>
              </a:rPr>
              <a:t>Low</a:t>
            </a:r>
            <a:endParaRPr lang="en-US" sz="1300" dirty="0"/>
          </a:p>
        </p:txBody>
      </p:sp>
      <p:sp>
        <p:nvSpPr>
          <p:cNvPr id="30" name="Text 21"/>
          <p:cNvSpPr txBox="1"/>
          <p:nvPr/>
        </p:nvSpPr>
        <p:spPr>
          <a:xfrm>
            <a:off x="8096098" y="2229307"/>
            <a:ext cx="972007" cy="152705"/>
          </a:xfrm>
          <a:prstGeom prst="rect">
            <a:avLst/>
          </a:prstGeom>
          <a:noFill/>
          <a:ln/>
        </p:spPr>
        <p:txBody>
          <a:bodyPr wrap="square" lIns="0" tIns="0" rIns="0" bIns="0" rtlCol="0" anchor="ctr"/>
          <a:lstStyle/>
          <a:p>
            <a:pPr algn="ctr" indent="0" marL="0">
              <a:buNone/>
            </a:pPr>
            <a:r>
              <a:rPr lang="en-US" sz="900" dirty="0">
                <a:solidFill>
                  <a:srgbClr val="059669"/>
                </a:solidFill>
                <a:latin typeface="Roboto" pitchFamily="34" charset="0"/>
                <a:ea typeface="Roboto" pitchFamily="34" charset="-122"/>
                <a:cs typeface="Roboto" pitchFamily="34" charset="-120"/>
              </a:rPr>
              <a:t>Required</a:t>
            </a:r>
            <a:endParaRPr lang="en-US" sz="900" dirty="0"/>
          </a:p>
        </p:txBody>
      </p:sp>
      <p:sp>
        <p:nvSpPr>
          <p:cNvPr id="31" name="Shape 22"/>
          <p:cNvSpPr/>
          <p:nvPr/>
        </p:nvSpPr>
        <p:spPr>
          <a:xfrm>
            <a:off x="9185148" y="1876349"/>
            <a:ext cx="1067105" cy="590702"/>
          </a:xfrm>
          <a:prstGeom prst="roundRect">
            <a:avLst>
              <a:gd name="adj" fmla="val 9987"/>
            </a:avLst>
          </a:prstGeom>
          <a:solidFill>
            <a:srgbClr val="EFF6FF"/>
          </a:solidFill>
          <a:ln w="12700">
            <a:solidFill>
              <a:srgbClr val="DBEAFE"/>
            </a:solidFill>
            <a:prstDash val="solid"/>
          </a:ln>
        </p:spPr>
      </p:sp>
      <p:sp>
        <p:nvSpPr>
          <p:cNvPr id="32" name="Text 23"/>
          <p:cNvSpPr txBox="1"/>
          <p:nvPr/>
        </p:nvSpPr>
        <p:spPr>
          <a:xfrm>
            <a:off x="9232697" y="1962302"/>
            <a:ext cx="972007" cy="267005"/>
          </a:xfrm>
          <a:prstGeom prst="rect">
            <a:avLst/>
          </a:prstGeom>
          <a:noFill/>
          <a:ln/>
        </p:spPr>
        <p:txBody>
          <a:bodyPr wrap="square" lIns="0" tIns="0" rIns="0" bIns="0" rtlCol="0" anchor="ctr"/>
          <a:lstStyle/>
          <a:p>
            <a:pPr algn="ctr" indent="0" marL="0">
              <a:buNone/>
            </a:pPr>
            <a:r>
              <a:rPr lang="en-US" sz="1300" b="1" dirty="0">
                <a:solidFill>
                  <a:srgbClr val="1D4ED8"/>
                </a:solidFill>
                <a:latin typeface="Roboto" pitchFamily="34" charset="0"/>
                <a:ea typeface="Roboto" pitchFamily="34" charset="-122"/>
                <a:cs typeface="Roboto" pitchFamily="34" charset="-120"/>
              </a:rPr>
              <a:t>Mod</a:t>
            </a:r>
            <a:endParaRPr lang="en-US" sz="1300" dirty="0"/>
          </a:p>
        </p:txBody>
      </p:sp>
      <p:sp>
        <p:nvSpPr>
          <p:cNvPr id="33" name="Text 24"/>
          <p:cNvSpPr txBox="1"/>
          <p:nvPr/>
        </p:nvSpPr>
        <p:spPr>
          <a:xfrm>
            <a:off x="9232697" y="2229307"/>
            <a:ext cx="972007" cy="152705"/>
          </a:xfrm>
          <a:prstGeom prst="rect">
            <a:avLst/>
          </a:prstGeom>
          <a:noFill/>
          <a:ln/>
        </p:spPr>
        <p:txBody>
          <a:bodyPr wrap="square" lIns="0" tIns="0" rIns="0" bIns="0" rtlCol="0" anchor="ctr"/>
          <a:lstStyle/>
          <a:p>
            <a:pPr algn="ctr" indent="0" marL="0">
              <a:buNone/>
            </a:pPr>
            <a:r>
              <a:rPr lang="en-US" sz="900" dirty="0">
                <a:solidFill>
                  <a:srgbClr val="2563EB"/>
                </a:solidFill>
                <a:latin typeface="Roboto" pitchFamily="34" charset="0"/>
                <a:ea typeface="Roboto" pitchFamily="34" charset="-122"/>
                <a:cs typeface="Roboto" pitchFamily="34" charset="-120"/>
              </a:rPr>
              <a:t>Required</a:t>
            </a:r>
            <a:endParaRPr lang="en-US" sz="900" dirty="0"/>
          </a:p>
        </p:txBody>
      </p:sp>
      <p:sp>
        <p:nvSpPr>
          <p:cNvPr id="34" name="Shape 25"/>
          <p:cNvSpPr/>
          <p:nvPr/>
        </p:nvSpPr>
        <p:spPr>
          <a:xfrm>
            <a:off x="10321747" y="1876349"/>
            <a:ext cx="1067105" cy="590702"/>
          </a:xfrm>
          <a:prstGeom prst="roundRect">
            <a:avLst>
              <a:gd name="adj" fmla="val 9987"/>
            </a:avLst>
          </a:prstGeom>
          <a:solidFill>
            <a:srgbClr val="FEF2F2"/>
          </a:solidFill>
          <a:ln w="12700">
            <a:solidFill>
              <a:srgbClr val="FEE2E2"/>
            </a:solidFill>
            <a:prstDash val="solid"/>
          </a:ln>
        </p:spPr>
      </p:sp>
      <p:sp>
        <p:nvSpPr>
          <p:cNvPr id="35" name="Text 26"/>
          <p:cNvSpPr txBox="1"/>
          <p:nvPr/>
        </p:nvSpPr>
        <p:spPr>
          <a:xfrm>
            <a:off x="10369296" y="1962302"/>
            <a:ext cx="972007" cy="267005"/>
          </a:xfrm>
          <a:prstGeom prst="rect">
            <a:avLst/>
          </a:prstGeom>
          <a:noFill/>
          <a:ln/>
        </p:spPr>
        <p:txBody>
          <a:bodyPr wrap="square" lIns="0" tIns="0" rIns="0" bIns="0" rtlCol="0" anchor="ctr"/>
          <a:lstStyle/>
          <a:p>
            <a:pPr algn="ctr" indent="0" marL="0">
              <a:buNone/>
            </a:pPr>
            <a:r>
              <a:rPr lang="en-US" sz="1300" b="1" dirty="0">
                <a:solidFill>
                  <a:srgbClr val="B91C1C"/>
                </a:solidFill>
                <a:latin typeface="Roboto" pitchFamily="34" charset="0"/>
                <a:ea typeface="Roboto" pitchFamily="34" charset="-122"/>
                <a:cs typeface="Roboto" pitchFamily="34" charset="-120"/>
              </a:rPr>
              <a:t>High</a:t>
            </a:r>
            <a:endParaRPr lang="en-US" sz="1300" dirty="0"/>
          </a:p>
        </p:txBody>
      </p:sp>
      <p:sp>
        <p:nvSpPr>
          <p:cNvPr id="36" name="Text 27"/>
          <p:cNvSpPr txBox="1"/>
          <p:nvPr/>
        </p:nvSpPr>
        <p:spPr>
          <a:xfrm>
            <a:off x="10369296" y="2229307"/>
            <a:ext cx="972007" cy="152705"/>
          </a:xfrm>
          <a:prstGeom prst="rect">
            <a:avLst/>
          </a:prstGeom>
          <a:noFill/>
          <a:ln/>
        </p:spPr>
        <p:txBody>
          <a:bodyPr wrap="square" lIns="0" tIns="0" rIns="0" bIns="0" rtlCol="0" anchor="ctr"/>
          <a:lstStyle/>
          <a:p>
            <a:pPr algn="ctr" indent="0" marL="0">
              <a:buNone/>
            </a:pPr>
            <a:r>
              <a:rPr lang="en-US" sz="900" dirty="0">
                <a:solidFill>
                  <a:srgbClr val="DC2626"/>
                </a:solidFill>
                <a:latin typeface="Roboto" pitchFamily="34" charset="0"/>
                <a:ea typeface="Roboto" pitchFamily="34" charset="-122"/>
                <a:cs typeface="Roboto" pitchFamily="34" charset="-120"/>
              </a:rPr>
              <a:t>Required</a:t>
            </a:r>
            <a:endParaRPr lang="en-US" sz="900" dirty="0"/>
          </a:p>
        </p:txBody>
      </p:sp>
      <p:sp>
        <p:nvSpPr>
          <p:cNvPr id="37" name="Shape 28"/>
          <p:cNvSpPr/>
          <p:nvPr/>
        </p:nvSpPr>
        <p:spPr>
          <a:xfrm>
            <a:off x="7810805" y="2933395"/>
            <a:ext cx="3810305" cy="3419856"/>
          </a:xfrm>
          <a:prstGeom prst="roundRect">
            <a:avLst>
              <a:gd name="adj" fmla="val 596"/>
            </a:avLst>
          </a:prstGeom>
          <a:solidFill>
            <a:srgbClr val="FFF7ED"/>
          </a:solidFill>
          <a:ln w="12700">
            <a:solidFill>
              <a:srgbClr val="FED7AA"/>
            </a:solidFill>
            <a:prstDash val="solid"/>
          </a:ln>
        </p:spPr>
      </p:sp>
      <p:sp>
        <p:nvSpPr>
          <p:cNvPr id="38" name="Text 29"/>
          <p:cNvSpPr txBox="1"/>
          <p:nvPr/>
        </p:nvSpPr>
        <p:spPr>
          <a:xfrm>
            <a:off x="8257946" y="3133649"/>
            <a:ext cx="327721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Roboto" pitchFamily="34" charset="0"/>
                <a:ea typeface="Roboto" pitchFamily="34" charset="-122"/>
                <a:cs typeface="Roboto" pitchFamily="34" charset="-120"/>
              </a:rPr>
              <a:t> Common Pitfalls </a:t>
            </a:r>
            <a:endParaRPr lang="en-US" sz="1300" dirty="0"/>
          </a:p>
        </p:txBody>
      </p:sp>
      <p:pic>
        <p:nvPicPr>
          <p:cNvPr id="39" name="Image 7" descr="preencoded.png">    </p:cNvPr>
          <p:cNvPicPr>
            <a:picLocks noChangeAspect="1"/>
          </p:cNvPicPr>
          <p:nvPr/>
        </p:nvPicPr>
        <p:blipFill>
          <a:blip r:embed="rId8"/>
          <a:srcRect l="0" r="0" t="0" b="0"/>
          <a:stretch/>
        </p:blipFill>
        <p:spPr>
          <a:xfrm>
            <a:off x="8010144" y="3181198"/>
            <a:ext cx="171907" cy="171907"/>
          </a:xfrm>
          <a:prstGeom prst="rect">
            <a:avLst/>
          </a:prstGeom>
        </p:spPr>
      </p:pic>
      <p:pic>
        <p:nvPicPr>
          <p:cNvPr id="40" name="Image 8" descr="preencoded.png">    </p:cNvPr>
          <p:cNvPicPr>
            <a:picLocks noChangeAspect="1"/>
          </p:cNvPicPr>
          <p:nvPr/>
        </p:nvPicPr>
        <p:blipFill>
          <a:blip r:embed="rId9"/>
          <a:srcRect l="0" r="0" t="0" b="0"/>
          <a:stretch/>
        </p:blipFill>
        <p:spPr>
          <a:xfrm>
            <a:off x="8010144" y="3581705"/>
            <a:ext cx="133502" cy="133502"/>
          </a:xfrm>
          <a:prstGeom prst="rect">
            <a:avLst/>
          </a:prstGeom>
        </p:spPr>
      </p:pic>
      <p:sp>
        <p:nvSpPr>
          <p:cNvPr id="41" name="Text 30"/>
          <p:cNvSpPr txBox="1"/>
          <p:nvPr/>
        </p:nvSpPr>
        <p:spPr>
          <a:xfrm>
            <a:off x="8238744" y="3552444"/>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Visibility Gaps:</a:t>
            </a:r>
            <a:pPr algn="l" indent="0" marL="0">
              <a:buNone/>
            </a:pPr>
            <a:r>
              <a:rPr lang="en-US" sz="1000" dirty="0">
                <a:solidFill>
                  <a:srgbClr val="7C2D12"/>
                </a:solidFill>
                <a:latin typeface="Roboto" pitchFamily="34" charset="0"/>
                <a:ea typeface="Roboto" pitchFamily="34" charset="-122"/>
                <a:cs typeface="Roboto" pitchFamily="34" charset="-120"/>
              </a:rPr>
              <a:t> Lacking visibility into tier-2+ suppliers and component origins.</a:t>
            </a:r>
            <a:endParaRPr lang="en-US" sz="1000" dirty="0"/>
          </a:p>
        </p:txBody>
      </p:sp>
      <p:pic>
        <p:nvPicPr>
          <p:cNvPr id="42" name="Image 9" descr="preencoded.png">    </p:cNvPr>
          <p:cNvPicPr>
            <a:picLocks noChangeAspect="1"/>
          </p:cNvPicPr>
          <p:nvPr/>
        </p:nvPicPr>
        <p:blipFill>
          <a:blip r:embed="rId10"/>
          <a:srcRect l="0" r="0" t="0" b="0"/>
          <a:stretch/>
        </p:blipFill>
        <p:spPr>
          <a:xfrm>
            <a:off x="8010144" y="4107485"/>
            <a:ext cx="133502" cy="133502"/>
          </a:xfrm>
          <a:prstGeom prst="rect">
            <a:avLst/>
          </a:prstGeom>
        </p:spPr>
      </p:pic>
      <p:sp>
        <p:nvSpPr>
          <p:cNvPr id="43" name="Text 31"/>
          <p:cNvSpPr txBox="1"/>
          <p:nvPr/>
        </p:nvSpPr>
        <p:spPr>
          <a:xfrm>
            <a:off x="8238744" y="407913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Paper Compliance:</a:t>
            </a:r>
            <a:pPr algn="l" indent="0" marL="0">
              <a:buNone/>
            </a:pPr>
            <a:r>
              <a:rPr lang="en-US" sz="1000" dirty="0">
                <a:solidFill>
                  <a:srgbClr val="7C2D12"/>
                </a:solidFill>
                <a:latin typeface="Roboto" pitchFamily="34" charset="0"/>
                <a:ea typeface="Roboto" pitchFamily="34" charset="-122"/>
                <a:cs typeface="Roboto" pitchFamily="34" charset="-120"/>
              </a:rPr>
              <a:t> Collecting plans without validating supplier practices.</a:t>
            </a:r>
            <a:endParaRPr lang="en-US" sz="1000" dirty="0"/>
          </a:p>
        </p:txBody>
      </p:sp>
      <p:pic>
        <p:nvPicPr>
          <p:cNvPr id="44" name="Image 10" descr="preencoded.png">    </p:cNvPr>
          <p:cNvPicPr>
            <a:picLocks noChangeAspect="1"/>
          </p:cNvPicPr>
          <p:nvPr/>
        </p:nvPicPr>
        <p:blipFill>
          <a:blip r:embed="rId11"/>
          <a:srcRect l="0" r="0" t="0" b="0"/>
          <a:stretch/>
        </p:blipFill>
        <p:spPr>
          <a:xfrm>
            <a:off x="8010144" y="4633265"/>
            <a:ext cx="133502" cy="133502"/>
          </a:xfrm>
          <a:prstGeom prst="rect">
            <a:avLst/>
          </a:prstGeom>
        </p:spPr>
      </p:pic>
      <p:sp>
        <p:nvSpPr>
          <p:cNvPr id="45" name="Text 32"/>
          <p:cNvSpPr txBox="1"/>
          <p:nvPr/>
        </p:nvSpPr>
        <p:spPr>
          <a:xfrm>
            <a:off x="8238744" y="460491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Software Blind Spots:</a:t>
            </a:r>
            <a:pPr algn="l" indent="0" marL="0">
              <a:buNone/>
            </a:pPr>
            <a:r>
              <a:rPr lang="en-US" sz="1000" dirty="0">
                <a:solidFill>
                  <a:srgbClr val="7C2D12"/>
                </a:solidFill>
                <a:latin typeface="Roboto" pitchFamily="34" charset="0"/>
                <a:ea typeface="Roboto" pitchFamily="34" charset="-122"/>
                <a:cs typeface="Roboto" pitchFamily="34" charset="-120"/>
              </a:rPr>
              <a:t> Ignoring OSS dependencies and failing to maintain SBOMs.</a:t>
            </a:r>
            <a:endParaRPr lang="en-US" sz="1000" dirty="0"/>
          </a:p>
        </p:txBody>
      </p:sp>
      <p:pic>
        <p:nvPicPr>
          <p:cNvPr id="46" name="Image 11" descr="preencoded.png">    </p:cNvPr>
          <p:cNvPicPr>
            <a:picLocks noChangeAspect="1"/>
          </p:cNvPicPr>
          <p:nvPr/>
        </p:nvPicPr>
        <p:blipFill>
          <a:blip r:embed="rId12"/>
          <a:srcRect l="0" r="0" t="0" b="0"/>
          <a:stretch/>
        </p:blipFill>
        <p:spPr>
          <a:xfrm>
            <a:off x="8010144" y="5159045"/>
            <a:ext cx="133502" cy="133502"/>
          </a:xfrm>
          <a:prstGeom prst="rect">
            <a:avLst/>
          </a:prstGeom>
        </p:spPr>
      </p:pic>
      <p:sp>
        <p:nvSpPr>
          <p:cNvPr id="47" name="Text 33"/>
          <p:cNvSpPr txBox="1"/>
          <p:nvPr/>
        </p:nvSpPr>
        <p:spPr>
          <a:xfrm>
            <a:off x="8238744" y="5130698"/>
            <a:ext cx="3258007" cy="419710"/>
          </a:xfrm>
          <a:prstGeom prst="rect">
            <a:avLst/>
          </a:prstGeom>
          <a:noFill/>
          <a:ln/>
        </p:spPr>
        <p:txBody>
          <a:bodyPr wrap="square" lIns="0" tIns="0" rIns="0" bIns="0" rtlCol="0" anchor="t"/>
          <a:lstStyle/>
          <a:p>
            <a:pPr algn="l" indent="0" marL="0">
              <a:buNone/>
            </a:pPr>
            <a:r>
              <a:rPr lang="en-US" sz="1000" b="1" dirty="0">
                <a:solidFill>
                  <a:srgbClr val="7C2D12"/>
                </a:solidFill>
                <a:latin typeface="Roboto" pitchFamily="34" charset="0"/>
                <a:ea typeface="Roboto" pitchFamily="34" charset="-122"/>
                <a:cs typeface="Roboto" pitchFamily="34" charset="-120"/>
              </a:rPr>
              <a:t>Siloed Acquisition:</a:t>
            </a:r>
            <a:pPr algn="l" indent="0" marL="0">
              <a:buNone/>
            </a:pPr>
            <a:r>
              <a:rPr lang="en-US" sz="1000" dirty="0">
                <a:solidFill>
                  <a:srgbClr val="7C2D12"/>
                </a:solidFill>
                <a:latin typeface="Roboto" pitchFamily="34" charset="0"/>
                <a:ea typeface="Roboto" pitchFamily="34" charset="-122"/>
                <a:cs typeface="Roboto" pitchFamily="34" charset="-120"/>
              </a:rPr>
              <a:t> Procurement teams bypassing security requirements.</a:t>
            </a:r>
            <a:endParaRPr lang="en-US" sz="1000" dirty="0"/>
          </a:p>
        </p:txBody>
      </p:sp>
      <p:sp>
        <p:nvSpPr>
          <p:cNvPr id="48" name="Shape 34"/>
          <p:cNvSpPr/>
          <p:nvPr/>
        </p:nvSpPr>
        <p:spPr>
          <a:xfrm>
            <a:off x="7810805" y="6577279"/>
            <a:ext cx="3810305" cy="1314907"/>
          </a:xfrm>
          <a:prstGeom prst="roundRect">
            <a:avLst>
              <a:gd name="adj" fmla="val 4031"/>
            </a:avLst>
          </a:prstGeom>
          <a:solidFill>
            <a:srgbClr val="FFFFFF"/>
          </a:solidFill>
          <a:ln w="12700">
            <a:solidFill>
              <a:srgbClr val="E5E7EB"/>
            </a:solidFill>
            <a:prstDash val="solid"/>
          </a:ln>
        </p:spPr>
      </p:sp>
      <p:sp>
        <p:nvSpPr>
          <p:cNvPr id="49" name="Text 35"/>
          <p:cNvSpPr txBox="1"/>
          <p:nvPr/>
        </p:nvSpPr>
        <p:spPr>
          <a:xfrm>
            <a:off x="8010144" y="6776618"/>
            <a:ext cx="3525012"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Key Dependencies</a:t>
            </a:r>
            <a:endParaRPr lang="en-US" sz="1000" dirty="0"/>
          </a:p>
        </p:txBody>
      </p:sp>
      <p:sp>
        <p:nvSpPr>
          <p:cNvPr id="50" name="Shape 36"/>
          <p:cNvSpPr/>
          <p:nvPr/>
        </p:nvSpPr>
        <p:spPr>
          <a:xfrm>
            <a:off x="8010144" y="7082028"/>
            <a:ext cx="990295" cy="247802"/>
          </a:xfrm>
          <a:prstGeom prst="roundRect">
            <a:avLst>
              <a:gd name="adj" fmla="val 56770"/>
            </a:avLst>
          </a:prstGeom>
          <a:solidFill>
            <a:srgbClr val="E2E8F0"/>
          </a:solidFill>
          <a:ln w="12700">
            <a:solidFill>
              <a:srgbClr val="FFFFFF">
                <a:alpha val="0"/>
              </a:srgbClr>
            </a:solidFill>
            <a:prstDash val="solid"/>
          </a:ln>
        </p:spPr>
      </p:sp>
      <p:sp>
        <p:nvSpPr>
          <p:cNvPr id="51" name="Text 37"/>
          <p:cNvSpPr txBox="1"/>
          <p:nvPr/>
        </p:nvSpPr>
        <p:spPr>
          <a:xfrm>
            <a:off x="8010144" y="7082028"/>
            <a:ext cx="1047902"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SA (Acquisition)</a:t>
            </a:r>
            <a:endParaRPr lang="en-US" sz="900" dirty="0"/>
          </a:p>
        </p:txBody>
      </p:sp>
      <p:sp>
        <p:nvSpPr>
          <p:cNvPr id="52" name="Shape 38"/>
          <p:cNvSpPr/>
          <p:nvPr/>
        </p:nvSpPr>
        <p:spPr>
          <a:xfrm>
            <a:off x="9053474" y="7082028"/>
            <a:ext cx="886054" cy="247802"/>
          </a:xfrm>
          <a:prstGeom prst="roundRect">
            <a:avLst>
              <a:gd name="adj" fmla="val 56770"/>
            </a:avLst>
          </a:prstGeom>
          <a:solidFill>
            <a:srgbClr val="E2E8F0"/>
          </a:solidFill>
          <a:ln w="12700">
            <a:solidFill>
              <a:srgbClr val="FFFFFF">
                <a:alpha val="0"/>
              </a:srgbClr>
            </a:solidFill>
            <a:prstDash val="solid"/>
          </a:ln>
        </p:spPr>
      </p:sp>
      <p:sp>
        <p:nvSpPr>
          <p:cNvPr id="53" name="Text 39"/>
          <p:cNvSpPr txBox="1"/>
          <p:nvPr/>
        </p:nvSpPr>
        <p:spPr>
          <a:xfrm>
            <a:off x="9053474" y="7082028"/>
            <a:ext cx="943661"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PM (Program)</a:t>
            </a:r>
            <a:endParaRPr lang="en-US" sz="900" dirty="0"/>
          </a:p>
        </p:txBody>
      </p:sp>
      <p:sp>
        <p:nvSpPr>
          <p:cNvPr id="54" name="Shape 40"/>
          <p:cNvSpPr/>
          <p:nvPr/>
        </p:nvSpPr>
        <p:spPr>
          <a:xfrm>
            <a:off x="9987077" y="7082028"/>
            <a:ext cx="638251" cy="247802"/>
          </a:xfrm>
          <a:prstGeom prst="roundRect">
            <a:avLst>
              <a:gd name="adj" fmla="val 56770"/>
            </a:avLst>
          </a:prstGeom>
          <a:solidFill>
            <a:srgbClr val="E2E8F0"/>
          </a:solidFill>
          <a:ln w="12700">
            <a:solidFill>
              <a:srgbClr val="FFFFFF">
                <a:alpha val="0"/>
              </a:srgbClr>
            </a:solidFill>
            <a:prstDash val="solid"/>
          </a:ln>
        </p:spPr>
      </p:sp>
      <p:sp>
        <p:nvSpPr>
          <p:cNvPr id="55" name="Text 41"/>
          <p:cNvSpPr txBox="1"/>
          <p:nvPr/>
        </p:nvSpPr>
        <p:spPr>
          <a:xfrm>
            <a:off x="9987077" y="7082028"/>
            <a:ext cx="695858"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RA (Risk)</a:t>
            </a:r>
            <a:endParaRPr lang="en-US" sz="900" dirty="0"/>
          </a:p>
        </p:txBody>
      </p:sp>
      <p:sp>
        <p:nvSpPr>
          <p:cNvPr id="56" name="Shape 42"/>
          <p:cNvSpPr/>
          <p:nvPr/>
        </p:nvSpPr>
        <p:spPr>
          <a:xfrm>
            <a:off x="8010144" y="7386523"/>
            <a:ext cx="800100" cy="247802"/>
          </a:xfrm>
          <a:prstGeom prst="roundRect">
            <a:avLst>
              <a:gd name="adj" fmla="val 56770"/>
            </a:avLst>
          </a:prstGeom>
          <a:solidFill>
            <a:srgbClr val="E2E8F0"/>
          </a:solidFill>
          <a:ln w="12700">
            <a:solidFill>
              <a:srgbClr val="FFFFFF">
                <a:alpha val="0"/>
              </a:srgbClr>
            </a:solidFill>
            <a:prstDash val="solid"/>
          </a:ln>
        </p:spPr>
      </p:sp>
      <p:sp>
        <p:nvSpPr>
          <p:cNvPr id="57" name="Text 43"/>
          <p:cNvSpPr txBox="1"/>
          <p:nvPr/>
        </p:nvSpPr>
        <p:spPr>
          <a:xfrm>
            <a:off x="8010144" y="7386523"/>
            <a:ext cx="857707" cy="2478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475569"/>
                </a:solidFill>
                <a:latin typeface="Roboto" pitchFamily="34" charset="0"/>
                <a:ea typeface="Roboto" pitchFamily="34" charset="-122"/>
                <a:cs typeface="Roboto" pitchFamily="34" charset="-120"/>
              </a:rPr>
              <a:t>SI (Integrity)</a:t>
            </a:r>
            <a:endParaRPr lang="en-US" sz="900" dirty="0"/>
          </a:p>
        </p:txBody>
      </p:sp>
      <p:sp>
        <p:nvSpPr>
          <p:cNvPr id="58" name="Shape 44"/>
          <p:cNvSpPr/>
          <p:nvPr/>
        </p:nvSpPr>
        <p:spPr>
          <a:xfrm>
            <a:off x="0" y="8272577"/>
            <a:ext cx="12191695" cy="200254"/>
          </a:xfrm>
          <a:prstGeom prst="rect">
            <a:avLst/>
          </a:prstGeom>
          <a:solidFill>
            <a:srgbClr val="F1F5F9"/>
          </a:solidFill>
          <a:ln/>
        </p:spPr>
      </p:sp>
      <p:sp>
        <p:nvSpPr>
          <p:cNvPr id="59" name="Shape 45"/>
          <p:cNvSpPr/>
          <p:nvPr/>
        </p:nvSpPr>
        <p:spPr>
          <a:xfrm>
            <a:off x="0" y="8272577"/>
            <a:ext cx="12191695" cy="9144"/>
          </a:xfrm>
          <a:prstGeom prst="rect">
            <a:avLst/>
          </a:prstGeom>
          <a:solidFill>
            <a:srgbClr val="E2E8F0"/>
          </a:solidFill>
          <a:ln w="12700">
            <a:solidFill>
              <a:srgbClr val="E2E8F0">
                <a:alpha val="0"/>
              </a:srgbClr>
            </a:solidFill>
            <a:prstDash val="solid"/>
          </a:ln>
        </p:spPr>
      </p:sp>
      <p:sp>
        <p:nvSpPr>
          <p:cNvPr id="60" name="Text 46"/>
          <p:cNvSpPr txBox="1"/>
          <p:nvPr/>
        </p:nvSpPr>
        <p:spPr>
          <a:xfrm>
            <a:off x="571500" y="828172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1" name="Text 47"/>
          <p:cNvSpPr txBox="1"/>
          <p:nvPr/>
        </p:nvSpPr>
        <p:spPr>
          <a:xfrm>
            <a:off x="11177626" y="828172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76</a:t>
            </a:r>
            <a:endParaRPr lang="en-US" sz="900" dirty="0"/>
          </a:p>
        </p:txBody>
      </p:sp>
      <p:sp>
        <p:nvSpPr>
          <p:cNvPr id="62" name="Shape 48"/>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3" name="Shape 49"/>
          <p:cNvSpPr/>
          <p:nvPr/>
        </p:nvSpPr>
        <p:spPr>
          <a:xfrm>
            <a:off x="0" y="914400"/>
            <a:ext cx="12191695" cy="38405"/>
          </a:xfrm>
          <a:prstGeom prst="rect">
            <a:avLst/>
          </a:prstGeom>
          <a:solidFill>
            <a:srgbClr val="FBBF24"/>
          </a:solidFill>
          <a:ln w="12700">
            <a:solidFill>
              <a:srgbClr val="FFFFFF">
                <a:alpha val="0"/>
              </a:srgbClr>
            </a:solidFill>
            <a:prstDash val="solid"/>
          </a:ln>
        </p:spPr>
      </p:sp>
      <p:sp>
        <p:nvSpPr>
          <p:cNvPr id="64" name="Shape 50"/>
          <p:cNvSpPr/>
          <p:nvPr/>
        </p:nvSpPr>
        <p:spPr>
          <a:xfrm>
            <a:off x="571500" y="95098"/>
            <a:ext cx="761695" cy="761695"/>
          </a:xfrm>
          <a:prstGeom prst="roundRect">
            <a:avLst>
              <a:gd name="adj" fmla="val 12005"/>
            </a:avLst>
          </a:prstGeom>
          <a:solidFill>
            <a:srgbClr val="FBBF24"/>
          </a:solidFill>
          <a:ln w="12700">
            <a:solidFill>
              <a:srgbClr val="FFFFFF">
                <a:alpha val="0"/>
              </a:srgbClr>
            </a:solidFill>
            <a:prstDash val="solid"/>
          </a:ln>
          <a:effectLst>
            <a:outerShdw sx="100000" sy="100000" kx="0" ky="0" algn="bl" rotWithShape="0" blurRad="63500" dist="38100" dir="16200000">
              <a:srgbClr val="000000">
                <a:alpha val="20000"/>
              </a:srgbClr>
            </a:outerShdw>
          </a:effectLst>
        </p:spPr>
      </p:sp>
      <p:sp>
        <p:nvSpPr>
          <p:cNvPr id="65" name="Text 51"/>
          <p:cNvSpPr txBox="1"/>
          <p:nvPr/>
        </p:nvSpPr>
        <p:spPr>
          <a:xfrm>
            <a:off x="533095" y="95098"/>
            <a:ext cx="838505" cy="7626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3000" b="1" dirty="0">
                <a:solidFill>
                  <a:srgbClr val="1E3A8A"/>
                </a:solidFill>
                <a:latin typeface="Merriweather" pitchFamily="34" charset="0"/>
                <a:ea typeface="Merriweather" pitchFamily="34" charset="-122"/>
                <a:cs typeface="Merriweather" pitchFamily="34" charset="-120"/>
              </a:rPr>
              <a:t>SR</a:t>
            </a:r>
            <a:endParaRPr lang="en-US" sz="3000" dirty="0"/>
          </a:p>
        </p:txBody>
      </p:sp>
      <p:sp>
        <p:nvSpPr>
          <p:cNvPr id="66" name="Text 52"/>
          <p:cNvSpPr txBox="1"/>
          <p:nvPr/>
        </p:nvSpPr>
        <p:spPr>
          <a:xfrm>
            <a:off x="1561795" y="190195"/>
            <a:ext cx="19531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Control Family Overview</a:t>
            </a:r>
            <a:endParaRPr lang="en-US" sz="900" dirty="0"/>
          </a:p>
        </p:txBody>
      </p:sp>
      <p:sp>
        <p:nvSpPr>
          <p:cNvPr id="67" name="Shape 53"/>
          <p:cNvSpPr/>
          <p:nvPr/>
        </p:nvSpPr>
        <p:spPr>
          <a:xfrm>
            <a:off x="3417113" y="172822"/>
            <a:ext cx="743407" cy="190195"/>
          </a:xfrm>
          <a:prstGeom prst="roundRect">
            <a:avLst>
              <a:gd name="adj" fmla="val 96154"/>
            </a:avLst>
          </a:prstGeom>
          <a:solidFill>
            <a:srgbClr val="EC4899"/>
          </a:solidFill>
          <a:ln w="12700">
            <a:solidFill>
              <a:srgbClr val="FFFFFF">
                <a:alpha val="0"/>
              </a:srgbClr>
            </a:solidFill>
            <a:prstDash val="solid"/>
          </a:ln>
        </p:spPr>
      </p:sp>
      <p:sp>
        <p:nvSpPr>
          <p:cNvPr id="68" name="Text 54"/>
          <p:cNvSpPr txBox="1"/>
          <p:nvPr/>
        </p:nvSpPr>
        <p:spPr>
          <a:xfrm>
            <a:off x="3417113" y="172822"/>
            <a:ext cx="819302"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FFFFFF"/>
                </a:solidFill>
                <a:latin typeface="Roboto" pitchFamily="34" charset="0"/>
                <a:ea typeface="Roboto" pitchFamily="34" charset="-122"/>
                <a:cs typeface="Roboto" pitchFamily="34" charset="-120"/>
              </a:rPr>
              <a:t>NEW IN REV 5</a:t>
            </a:r>
            <a:endParaRPr lang="en-US" sz="800" dirty="0"/>
          </a:p>
        </p:txBody>
      </p:sp>
      <p:sp>
        <p:nvSpPr>
          <p:cNvPr id="69" name="Text 55"/>
          <p:cNvSpPr txBox="1"/>
          <p:nvPr/>
        </p:nvSpPr>
        <p:spPr>
          <a:xfrm>
            <a:off x="1561795" y="397764"/>
            <a:ext cx="614385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Supply Chain Risk Management</a:t>
            </a:r>
            <a:endParaRPr lang="en-US" sz="2700" dirty="0"/>
          </a:p>
        </p:txBody>
      </p:sp>
      <p:pic>
        <p:nvPicPr>
          <p:cNvPr id="70" name="Image 12" descr="preencoded.png">    </p:cNvPr>
          <p:cNvPicPr>
            <a:picLocks noChangeAspect="1"/>
          </p:cNvPicPr>
          <p:nvPr/>
        </p:nvPicPr>
        <p:blipFill>
          <a:blip r:embed="rId13">
            <a:alphaModFix amt="20000"/>
          </a:blip>
          <a:srcRect l="0" r="0" t="-16" b="-16"/>
          <a:stretch/>
        </p:blipFill>
        <p:spPr>
          <a:xfrm>
            <a:off x="10906049" y="178308"/>
            <a:ext cx="714146" cy="5715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924751"/>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571500" y="1352398"/>
            <a:ext cx="152705" cy="152705"/>
          </a:xfrm>
          <a:prstGeom prst="rect">
            <a:avLst/>
          </a:prstGeom>
        </p:spPr>
      </p:pic>
      <p:sp>
        <p:nvSpPr>
          <p:cNvPr id="6" name="Text 3"/>
          <p:cNvSpPr txBox="1"/>
          <p:nvPr/>
        </p:nvSpPr>
        <p:spPr>
          <a:xfrm>
            <a:off x="800100" y="1333195"/>
            <a:ext cx="1514246" cy="191110"/>
          </a:xfrm>
          <a:prstGeom prst="rect">
            <a:avLst/>
          </a:prstGeom>
          <a:noFill/>
          <a:ln/>
        </p:spPr>
        <p:txBody>
          <a:bodyPr wrap="square" lIns="0" tIns="0" rIns="0" bIns="0" rtlCol="0" anchor="ctr"/>
          <a:lstStyle/>
          <a:p>
            <a:pPr algn="l" indent="0" marL="0">
              <a:buNone/>
            </a:pPr>
            <a:r>
              <a:rPr lang="en-US" sz="1000" b="1" spc="26" kern="0" dirty="0">
                <a:solidFill>
                  <a:srgbClr val="000000"/>
                </a:solidFill>
                <a:latin typeface="Roboto" pitchFamily="34" charset="0"/>
                <a:ea typeface="Roboto" pitchFamily="34" charset="-122"/>
                <a:cs typeface="Roboto" pitchFamily="34" charset="-120"/>
              </a:rPr>
              <a:t>Priority Controls</a:t>
            </a:r>
            <a:endParaRPr lang="en-US" sz="1000" dirty="0"/>
          </a:p>
        </p:txBody>
      </p:sp>
      <p:sp>
        <p:nvSpPr>
          <p:cNvPr id="7" name="Shape 4"/>
          <p:cNvSpPr/>
          <p:nvPr/>
        </p:nvSpPr>
        <p:spPr>
          <a:xfrm>
            <a:off x="571500" y="1790395"/>
            <a:ext cx="6400800" cy="1390802"/>
          </a:xfrm>
          <a:prstGeom prst="roundRect">
            <a:avLst>
              <a:gd name="adj" fmla="val 3603"/>
            </a:avLst>
          </a:prstGeom>
          <a:solidFill>
            <a:srgbClr val="FFFFFF"/>
          </a:solidFill>
          <a:ln/>
        </p:spPr>
      </p:sp>
      <p:sp>
        <p:nvSpPr>
          <p:cNvPr id="8" name="Shape 5"/>
          <p:cNvSpPr/>
          <p:nvPr/>
        </p:nvSpPr>
        <p:spPr>
          <a:xfrm>
            <a:off x="571500" y="1790395"/>
            <a:ext cx="47549" cy="1390802"/>
          </a:xfrm>
          <a:prstGeom prst="roundRect">
            <a:avLst>
              <a:gd name="adj" fmla="val 105374"/>
            </a:avLst>
          </a:prstGeom>
          <a:solidFill>
            <a:srgbClr val="0EA5E9"/>
          </a:solidFill>
          <a:ln w="12700">
            <a:solidFill>
              <a:srgbClr val="0EA5E9">
                <a:alpha val="0"/>
              </a:srgbClr>
            </a:solidFill>
            <a:prstDash val="solid"/>
          </a:ln>
        </p:spPr>
      </p:sp>
      <p:sp>
        <p:nvSpPr>
          <p:cNvPr id="9" name="Shape 6"/>
          <p:cNvSpPr/>
          <p:nvPr/>
        </p:nvSpPr>
        <p:spPr>
          <a:xfrm>
            <a:off x="809244" y="1981505"/>
            <a:ext cx="514807" cy="286207"/>
          </a:xfrm>
          <a:prstGeom prst="roundRect">
            <a:avLst>
              <a:gd name="adj" fmla="val 42599"/>
            </a:avLst>
          </a:prstGeom>
          <a:solidFill>
            <a:srgbClr val="E0F2FE"/>
          </a:solidFill>
          <a:ln w="12700">
            <a:solidFill>
              <a:srgbClr val="FFFFFF">
                <a:alpha val="0"/>
              </a:srgbClr>
            </a:solidFill>
            <a:prstDash val="solid"/>
          </a:ln>
        </p:spPr>
      </p:sp>
      <p:sp>
        <p:nvSpPr>
          <p:cNvPr id="10" name="Text 7"/>
          <p:cNvSpPr txBox="1"/>
          <p:nvPr/>
        </p:nvSpPr>
        <p:spPr>
          <a:xfrm>
            <a:off x="809244" y="1981505"/>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369A1"/>
                </a:solidFill>
                <a:latin typeface="Roboto" pitchFamily="34" charset="0"/>
                <a:ea typeface="Roboto" pitchFamily="34" charset="-122"/>
                <a:cs typeface="Roboto" pitchFamily="34" charset="-120"/>
              </a:rPr>
              <a:t>SR-3</a:t>
            </a:r>
            <a:endParaRPr lang="en-US" sz="1000" dirty="0"/>
          </a:p>
        </p:txBody>
      </p:sp>
      <p:sp>
        <p:nvSpPr>
          <p:cNvPr id="11" name="Text 8"/>
          <p:cNvSpPr txBox="1"/>
          <p:nvPr/>
        </p:nvSpPr>
        <p:spPr>
          <a:xfrm>
            <a:off x="1411834" y="1996135"/>
            <a:ext cx="3299155" cy="257861"/>
          </a:xfrm>
          <a:prstGeom prst="rect">
            <a:avLst/>
          </a:prstGeom>
          <a:noFill/>
          <a:ln/>
        </p:spPr>
        <p:txBody>
          <a:bodyPr wrap="square" lIns="0" tIns="0" rIns="0" bIns="0" rtlCol="0" anchor="ctr"/>
          <a:lstStyle/>
          <a:p>
            <a:pPr algn="l" indent="0" marL="0">
              <a:buNone/>
            </a:pPr>
            <a:r>
              <a:rPr lang="en-US" sz="1300" b="1" dirty="0">
                <a:solidFill>
                  <a:srgbClr val="0F172A"/>
                </a:solidFill>
                <a:latin typeface="Roboto" pitchFamily="34" charset="0"/>
                <a:ea typeface="Roboto" pitchFamily="34" charset="-122"/>
                <a:cs typeface="Roboto" pitchFamily="34" charset="-120"/>
              </a:rPr>
              <a:t>Supply Chain Risk Management Plan</a:t>
            </a:r>
            <a:endParaRPr lang="en-US" sz="1300" dirty="0"/>
          </a:p>
        </p:txBody>
      </p:sp>
      <p:sp>
        <p:nvSpPr>
          <p:cNvPr id="12" name="Text 9"/>
          <p:cNvSpPr txBox="1"/>
          <p:nvPr/>
        </p:nvSpPr>
        <p:spPr>
          <a:xfrm>
            <a:off x="809244" y="2339035"/>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and update a comprehensive plan for managing supply chain risks associated with the development, acquisition, maintenance, and disposal of systems, components, and services.</a:t>
            </a:r>
            <a:endParaRPr lang="en-US" sz="1100" dirty="0"/>
          </a:p>
        </p:txBody>
      </p:sp>
      <p:sp>
        <p:nvSpPr>
          <p:cNvPr id="13" name="Shape 10"/>
          <p:cNvSpPr/>
          <p:nvPr/>
        </p:nvSpPr>
        <p:spPr>
          <a:xfrm>
            <a:off x="571500" y="3372307"/>
            <a:ext cx="6400800" cy="1181405"/>
          </a:xfrm>
          <a:prstGeom prst="roundRect">
            <a:avLst>
              <a:gd name="adj" fmla="val 4994"/>
            </a:avLst>
          </a:prstGeom>
          <a:solidFill>
            <a:srgbClr val="FFFFFF"/>
          </a:solidFill>
          <a:ln/>
        </p:spPr>
      </p:sp>
      <p:sp>
        <p:nvSpPr>
          <p:cNvPr id="14" name="Shape 11"/>
          <p:cNvSpPr/>
          <p:nvPr/>
        </p:nvSpPr>
        <p:spPr>
          <a:xfrm>
            <a:off x="571500" y="3372307"/>
            <a:ext cx="47549" cy="1181405"/>
          </a:xfrm>
          <a:prstGeom prst="roundRect">
            <a:avLst>
              <a:gd name="adj" fmla="val 124069"/>
            </a:avLst>
          </a:prstGeom>
          <a:solidFill>
            <a:srgbClr val="0EA5E9"/>
          </a:solidFill>
          <a:ln w="12700">
            <a:solidFill>
              <a:srgbClr val="0EA5E9">
                <a:alpha val="0"/>
              </a:srgbClr>
            </a:solidFill>
            <a:prstDash val="solid"/>
          </a:ln>
        </p:spPr>
      </p:sp>
      <p:sp>
        <p:nvSpPr>
          <p:cNvPr id="15" name="Shape 12"/>
          <p:cNvSpPr/>
          <p:nvPr/>
        </p:nvSpPr>
        <p:spPr>
          <a:xfrm>
            <a:off x="809244" y="3562502"/>
            <a:ext cx="514807" cy="286207"/>
          </a:xfrm>
          <a:prstGeom prst="roundRect">
            <a:avLst>
              <a:gd name="adj" fmla="val 42599"/>
            </a:avLst>
          </a:prstGeom>
          <a:solidFill>
            <a:srgbClr val="E0F2FE"/>
          </a:solidFill>
          <a:ln w="12700">
            <a:solidFill>
              <a:srgbClr val="FFFFFF">
                <a:alpha val="0"/>
              </a:srgbClr>
            </a:solidFill>
            <a:prstDash val="solid"/>
          </a:ln>
        </p:spPr>
      </p:sp>
      <p:sp>
        <p:nvSpPr>
          <p:cNvPr id="16" name="Text 13"/>
          <p:cNvSpPr txBox="1"/>
          <p:nvPr/>
        </p:nvSpPr>
        <p:spPr>
          <a:xfrm>
            <a:off x="809244" y="3562502"/>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369A1"/>
                </a:solidFill>
                <a:latin typeface="Roboto" pitchFamily="34" charset="0"/>
                <a:ea typeface="Roboto" pitchFamily="34" charset="-122"/>
                <a:cs typeface="Roboto" pitchFamily="34" charset="-120"/>
              </a:rPr>
              <a:t>SR-4</a:t>
            </a:r>
            <a:endParaRPr lang="en-US" sz="1000" dirty="0"/>
          </a:p>
        </p:txBody>
      </p:sp>
      <p:sp>
        <p:nvSpPr>
          <p:cNvPr id="17" name="Text 14"/>
          <p:cNvSpPr txBox="1"/>
          <p:nvPr/>
        </p:nvSpPr>
        <p:spPr>
          <a:xfrm>
            <a:off x="1411834" y="3577133"/>
            <a:ext cx="1066190" cy="257861"/>
          </a:xfrm>
          <a:prstGeom prst="rect">
            <a:avLst/>
          </a:prstGeom>
          <a:noFill/>
          <a:ln/>
        </p:spPr>
        <p:txBody>
          <a:bodyPr wrap="square" lIns="0" tIns="0" rIns="0" bIns="0" rtlCol="0" anchor="ctr"/>
          <a:lstStyle/>
          <a:p>
            <a:pPr algn="l" indent="0" marL="0">
              <a:buNone/>
            </a:pPr>
            <a:r>
              <a:rPr lang="en-US" sz="1300" b="1" dirty="0">
                <a:solidFill>
                  <a:srgbClr val="0F172A"/>
                </a:solidFill>
                <a:latin typeface="Roboto" pitchFamily="34" charset="0"/>
                <a:ea typeface="Roboto" pitchFamily="34" charset="-122"/>
                <a:cs typeface="Roboto" pitchFamily="34" charset="-120"/>
              </a:rPr>
              <a:t>Provenance</a:t>
            </a:r>
            <a:endParaRPr lang="en-US" sz="1300" dirty="0"/>
          </a:p>
        </p:txBody>
      </p:sp>
      <p:sp>
        <p:nvSpPr>
          <p:cNvPr id="18" name="Text 15"/>
          <p:cNvSpPr txBox="1"/>
          <p:nvPr/>
        </p:nvSpPr>
        <p:spPr>
          <a:xfrm>
            <a:off x="809244" y="3920947"/>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Document and maintain the provenance (origin, history, and chain of custody) of systems, system components, and associated data to ensure integrity and authenticity.</a:t>
            </a:r>
            <a:endParaRPr lang="en-US" sz="1100" dirty="0"/>
          </a:p>
        </p:txBody>
      </p:sp>
      <p:sp>
        <p:nvSpPr>
          <p:cNvPr id="19" name="Shape 16"/>
          <p:cNvSpPr/>
          <p:nvPr/>
        </p:nvSpPr>
        <p:spPr>
          <a:xfrm>
            <a:off x="571500" y="4735678"/>
            <a:ext cx="6400800" cy="1181405"/>
          </a:xfrm>
          <a:prstGeom prst="roundRect">
            <a:avLst>
              <a:gd name="adj" fmla="val 4994"/>
            </a:avLst>
          </a:prstGeom>
          <a:solidFill>
            <a:srgbClr val="FFFFFF"/>
          </a:solidFill>
          <a:ln/>
        </p:spPr>
      </p:sp>
      <p:sp>
        <p:nvSpPr>
          <p:cNvPr id="20" name="Shape 17"/>
          <p:cNvSpPr/>
          <p:nvPr/>
        </p:nvSpPr>
        <p:spPr>
          <a:xfrm>
            <a:off x="571500" y="4735678"/>
            <a:ext cx="47549" cy="1181405"/>
          </a:xfrm>
          <a:prstGeom prst="roundRect">
            <a:avLst>
              <a:gd name="adj" fmla="val 124069"/>
            </a:avLst>
          </a:prstGeom>
          <a:solidFill>
            <a:srgbClr val="0EA5E9"/>
          </a:solidFill>
          <a:ln w="12700">
            <a:solidFill>
              <a:srgbClr val="0EA5E9">
                <a:alpha val="0"/>
              </a:srgbClr>
            </a:solidFill>
            <a:prstDash val="solid"/>
          </a:ln>
        </p:spPr>
      </p:sp>
      <p:sp>
        <p:nvSpPr>
          <p:cNvPr id="21" name="Shape 18"/>
          <p:cNvSpPr/>
          <p:nvPr/>
        </p:nvSpPr>
        <p:spPr>
          <a:xfrm>
            <a:off x="809244" y="4926787"/>
            <a:ext cx="514807" cy="286207"/>
          </a:xfrm>
          <a:prstGeom prst="roundRect">
            <a:avLst>
              <a:gd name="adj" fmla="val 42599"/>
            </a:avLst>
          </a:prstGeom>
          <a:solidFill>
            <a:srgbClr val="E0F2FE"/>
          </a:solidFill>
          <a:ln w="12700">
            <a:solidFill>
              <a:srgbClr val="FFFFFF">
                <a:alpha val="0"/>
              </a:srgbClr>
            </a:solidFill>
            <a:prstDash val="solid"/>
          </a:ln>
        </p:spPr>
      </p:sp>
      <p:sp>
        <p:nvSpPr>
          <p:cNvPr id="22" name="Text 19"/>
          <p:cNvSpPr txBox="1"/>
          <p:nvPr/>
        </p:nvSpPr>
        <p:spPr>
          <a:xfrm>
            <a:off x="809244" y="4926787"/>
            <a:ext cx="57150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369A1"/>
                </a:solidFill>
                <a:latin typeface="Roboto" pitchFamily="34" charset="0"/>
                <a:ea typeface="Roboto" pitchFamily="34" charset="-122"/>
                <a:cs typeface="Roboto" pitchFamily="34" charset="-120"/>
              </a:rPr>
              <a:t>SR-5</a:t>
            </a:r>
            <a:endParaRPr lang="en-US" sz="1000" dirty="0"/>
          </a:p>
        </p:txBody>
      </p:sp>
      <p:sp>
        <p:nvSpPr>
          <p:cNvPr id="23" name="Text 20"/>
          <p:cNvSpPr txBox="1"/>
          <p:nvPr/>
        </p:nvSpPr>
        <p:spPr>
          <a:xfrm>
            <a:off x="1411834" y="4941418"/>
            <a:ext cx="3827678" cy="257861"/>
          </a:xfrm>
          <a:prstGeom prst="rect">
            <a:avLst/>
          </a:prstGeom>
          <a:noFill/>
          <a:ln/>
        </p:spPr>
        <p:txBody>
          <a:bodyPr wrap="square" lIns="0" tIns="0" rIns="0" bIns="0" rtlCol="0" anchor="ctr"/>
          <a:lstStyle/>
          <a:p>
            <a:pPr algn="l" indent="0" marL="0">
              <a:buNone/>
            </a:pPr>
            <a:r>
              <a:rPr lang="en-US" sz="1300" b="1" dirty="0">
                <a:solidFill>
                  <a:srgbClr val="0F172A"/>
                </a:solidFill>
                <a:latin typeface="Roboto" pitchFamily="34" charset="0"/>
                <a:ea typeface="Roboto" pitchFamily="34" charset="-122"/>
                <a:cs typeface="Roboto" pitchFamily="34" charset="-120"/>
              </a:rPr>
              <a:t>Acquisition Strategies, Tools, and Methods</a:t>
            </a:r>
            <a:endParaRPr lang="en-US" sz="1300" dirty="0"/>
          </a:p>
        </p:txBody>
      </p:sp>
      <p:sp>
        <p:nvSpPr>
          <p:cNvPr id="24" name="Text 21"/>
          <p:cNvSpPr txBox="1"/>
          <p:nvPr/>
        </p:nvSpPr>
        <p:spPr>
          <a:xfrm>
            <a:off x="809244" y="5284318"/>
            <a:ext cx="6048756"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Employ acquisition strategies, tools, and methods (e.g., blind buying, trusted suppliers) that reduce the risk of tampering, counterfeiting, and other supply chain threats.</a:t>
            </a:r>
            <a:endParaRPr lang="en-US" sz="1100" dirty="0"/>
          </a:p>
        </p:txBody>
      </p:sp>
      <p:sp>
        <p:nvSpPr>
          <p:cNvPr id="25" name="Shape 22"/>
          <p:cNvSpPr/>
          <p:nvPr/>
        </p:nvSpPr>
        <p:spPr>
          <a:xfrm>
            <a:off x="571500" y="6099962"/>
            <a:ext cx="6400800" cy="1390802"/>
          </a:xfrm>
          <a:prstGeom prst="roundRect">
            <a:avLst>
              <a:gd name="adj" fmla="val 3603"/>
            </a:avLst>
          </a:prstGeom>
          <a:solidFill>
            <a:srgbClr val="FFFFFF"/>
          </a:solidFill>
          <a:ln/>
        </p:spPr>
      </p:sp>
      <p:sp>
        <p:nvSpPr>
          <p:cNvPr id="26" name="Shape 23"/>
          <p:cNvSpPr/>
          <p:nvPr/>
        </p:nvSpPr>
        <p:spPr>
          <a:xfrm>
            <a:off x="571500" y="6099962"/>
            <a:ext cx="47549" cy="1390802"/>
          </a:xfrm>
          <a:prstGeom prst="roundRect">
            <a:avLst>
              <a:gd name="adj" fmla="val 105374"/>
            </a:avLst>
          </a:prstGeom>
          <a:solidFill>
            <a:srgbClr val="0EA5E9"/>
          </a:solidFill>
          <a:ln w="12700">
            <a:solidFill>
              <a:srgbClr val="0EA5E9">
                <a:alpha val="0"/>
              </a:srgbClr>
            </a:solidFill>
            <a:prstDash val="solid"/>
          </a:ln>
        </p:spPr>
      </p:sp>
      <p:sp>
        <p:nvSpPr>
          <p:cNvPr id="27" name="Shape 24"/>
          <p:cNvSpPr/>
          <p:nvPr/>
        </p:nvSpPr>
        <p:spPr>
          <a:xfrm>
            <a:off x="809244" y="6290158"/>
            <a:ext cx="590702" cy="286207"/>
          </a:xfrm>
          <a:prstGeom prst="roundRect">
            <a:avLst>
              <a:gd name="adj" fmla="val 42599"/>
            </a:avLst>
          </a:prstGeom>
          <a:solidFill>
            <a:srgbClr val="E0F2FE"/>
          </a:solidFill>
          <a:ln w="12700">
            <a:solidFill>
              <a:srgbClr val="FFFFFF">
                <a:alpha val="0"/>
              </a:srgbClr>
            </a:solidFill>
            <a:prstDash val="solid"/>
          </a:ln>
        </p:spPr>
      </p:sp>
      <p:sp>
        <p:nvSpPr>
          <p:cNvPr id="28" name="Text 25"/>
          <p:cNvSpPr txBox="1"/>
          <p:nvPr/>
        </p:nvSpPr>
        <p:spPr>
          <a:xfrm>
            <a:off x="809244" y="6290158"/>
            <a:ext cx="648310" cy="286207"/>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0369A1"/>
                </a:solidFill>
                <a:latin typeface="Roboto" pitchFamily="34" charset="0"/>
                <a:ea typeface="Roboto" pitchFamily="34" charset="-122"/>
                <a:cs typeface="Roboto" pitchFamily="34" charset="-120"/>
              </a:rPr>
              <a:t>SR-11</a:t>
            </a:r>
            <a:endParaRPr lang="en-US" sz="1000" dirty="0"/>
          </a:p>
        </p:txBody>
      </p:sp>
      <p:sp>
        <p:nvSpPr>
          <p:cNvPr id="29" name="Text 26"/>
          <p:cNvSpPr txBox="1"/>
          <p:nvPr/>
        </p:nvSpPr>
        <p:spPr>
          <a:xfrm>
            <a:off x="1491386" y="6305702"/>
            <a:ext cx="2188159" cy="257861"/>
          </a:xfrm>
          <a:prstGeom prst="rect">
            <a:avLst/>
          </a:prstGeom>
          <a:noFill/>
          <a:ln/>
        </p:spPr>
        <p:txBody>
          <a:bodyPr wrap="square" lIns="0" tIns="0" rIns="0" bIns="0" rtlCol="0" anchor="ctr"/>
          <a:lstStyle/>
          <a:p>
            <a:pPr algn="l" indent="0" marL="0">
              <a:buNone/>
            </a:pPr>
            <a:r>
              <a:rPr lang="en-US" sz="1300" b="1" dirty="0">
                <a:solidFill>
                  <a:srgbClr val="0F172A"/>
                </a:solidFill>
                <a:latin typeface="Roboto" pitchFamily="34" charset="0"/>
                <a:ea typeface="Roboto" pitchFamily="34" charset="-122"/>
                <a:cs typeface="Roboto" pitchFamily="34" charset="-120"/>
              </a:rPr>
              <a:t>Component Authenticity</a:t>
            </a:r>
            <a:endParaRPr lang="en-US" sz="1300" dirty="0"/>
          </a:p>
        </p:txBody>
      </p:sp>
      <p:sp>
        <p:nvSpPr>
          <p:cNvPr id="30" name="Text 27"/>
          <p:cNvSpPr txBox="1"/>
          <p:nvPr/>
        </p:nvSpPr>
        <p:spPr>
          <a:xfrm>
            <a:off x="809244" y="6648602"/>
            <a:ext cx="6048756"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Develop and implement anti-counterfeit policies and procedures to detect and prevent counterfeit components from entering the system; train personnel to identify counterfeit parts.</a:t>
            </a:r>
            <a:endParaRPr lang="en-US" sz="1100" dirty="0"/>
          </a:p>
        </p:txBody>
      </p:sp>
      <p:sp>
        <p:nvSpPr>
          <p:cNvPr id="31" name="Shape 28"/>
          <p:cNvSpPr/>
          <p:nvPr/>
        </p:nvSpPr>
        <p:spPr>
          <a:xfrm>
            <a:off x="7353605" y="1333195"/>
            <a:ext cx="4267505" cy="6163056"/>
          </a:xfrm>
          <a:prstGeom prst="roundRect">
            <a:avLst>
              <a:gd name="adj" fmla="val 383"/>
            </a:avLst>
          </a:prstGeom>
          <a:solidFill>
            <a:srgbClr val="FFFFFF"/>
          </a:solidFill>
          <a:ln w="12700">
            <a:solidFill>
              <a:srgbClr val="E2E8F0"/>
            </a:solidFill>
            <a:prstDash val="solid"/>
          </a:ln>
        </p:spPr>
      </p:sp>
      <p:sp>
        <p:nvSpPr>
          <p:cNvPr id="32" name="Shape 29"/>
          <p:cNvSpPr/>
          <p:nvPr/>
        </p:nvSpPr>
        <p:spPr>
          <a:xfrm>
            <a:off x="7591349" y="1971446"/>
            <a:ext cx="3791102" cy="19202"/>
          </a:xfrm>
          <a:prstGeom prst="rect">
            <a:avLst/>
          </a:prstGeom>
          <a:solidFill>
            <a:srgbClr val="38BDF8"/>
          </a:solidFill>
          <a:ln w="12700">
            <a:solidFill>
              <a:srgbClr val="38BDF8">
                <a:alpha val="0"/>
              </a:srgbClr>
            </a:solidFill>
            <a:prstDash val="solid"/>
          </a:ln>
        </p:spPr>
      </p:sp>
      <p:sp>
        <p:nvSpPr>
          <p:cNvPr id="33" name="Text 30"/>
          <p:cNvSpPr txBox="1"/>
          <p:nvPr/>
        </p:nvSpPr>
        <p:spPr>
          <a:xfrm>
            <a:off x="7925105" y="1571854"/>
            <a:ext cx="3534156"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0F172A"/>
                </a:solidFill>
                <a:latin typeface="Merriweather" pitchFamily="34" charset="0"/>
                <a:ea typeface="Merriweather" pitchFamily="34" charset="-122"/>
                <a:cs typeface="Merriweather" pitchFamily="34" charset="-120"/>
              </a:rPr>
              <a:t> Typical Artifacts &amp; Evidence </a:t>
            </a:r>
            <a:endParaRPr lang="en-US" sz="1500" dirty="0"/>
          </a:p>
        </p:txBody>
      </p:sp>
      <p:pic>
        <p:nvPicPr>
          <p:cNvPr id="34" name="Image 1" descr="preencoded.png">    </p:cNvPr>
          <p:cNvPicPr>
            <a:picLocks noChangeAspect="1"/>
          </p:cNvPicPr>
          <p:nvPr/>
        </p:nvPicPr>
        <p:blipFill>
          <a:blip r:embed="rId2"/>
          <a:srcRect l="-1282" r="-1282" t="0" b="0"/>
          <a:stretch/>
        </p:blipFill>
        <p:spPr>
          <a:xfrm>
            <a:off x="7591349" y="1619402"/>
            <a:ext cx="219456" cy="190195"/>
          </a:xfrm>
          <a:prstGeom prst="rect">
            <a:avLst/>
          </a:prstGeom>
        </p:spPr>
      </p:pic>
      <p:sp>
        <p:nvSpPr>
          <p:cNvPr id="35" name="Shape 31"/>
          <p:cNvSpPr/>
          <p:nvPr/>
        </p:nvSpPr>
        <p:spPr>
          <a:xfrm>
            <a:off x="7591349" y="2180844"/>
            <a:ext cx="3791102" cy="657454"/>
          </a:xfrm>
          <a:prstGeom prst="roundRect">
            <a:avLst>
              <a:gd name="adj" fmla="val 12094"/>
            </a:avLst>
          </a:prstGeom>
          <a:solidFill>
            <a:srgbClr val="F8FAFC"/>
          </a:solidFill>
          <a:ln w="12700">
            <a:solidFill>
              <a:srgbClr val="E2E8F0"/>
            </a:solidFill>
            <a:prstDash val="solid"/>
          </a:ln>
        </p:spPr>
      </p:sp>
      <p:sp>
        <p:nvSpPr>
          <p:cNvPr id="36" name="Shape 32"/>
          <p:cNvSpPr/>
          <p:nvPr/>
        </p:nvSpPr>
        <p:spPr>
          <a:xfrm>
            <a:off x="7715707" y="2318004"/>
            <a:ext cx="381305" cy="381305"/>
          </a:xfrm>
          <a:prstGeom prst="ellipse">
            <a:avLst/>
          </a:prstGeom>
          <a:solidFill>
            <a:srgbClr val="E0F2FE"/>
          </a:solidFill>
          <a:ln w="12700">
            <a:solidFill>
              <a:srgbClr val="FFFFFF">
                <a:alpha val="0"/>
              </a:srgbClr>
            </a:solidFill>
            <a:prstDash val="solid"/>
          </a:ln>
        </p:spPr>
      </p:sp>
      <p:pic>
        <p:nvPicPr>
          <p:cNvPr id="37" name="Image 2" descr="preencoded.png">    </p:cNvPr>
          <p:cNvPicPr>
            <a:picLocks noChangeAspect="1"/>
          </p:cNvPicPr>
          <p:nvPr/>
        </p:nvPicPr>
        <p:blipFill>
          <a:blip r:embed="rId3"/>
          <a:srcRect l="0" r="0" t="-100" b="-100"/>
          <a:stretch/>
        </p:blipFill>
        <p:spPr>
          <a:xfrm>
            <a:off x="7848295" y="2432304"/>
            <a:ext cx="114300" cy="152705"/>
          </a:xfrm>
          <a:prstGeom prst="rect">
            <a:avLst/>
          </a:prstGeom>
        </p:spPr>
      </p:pic>
      <p:sp>
        <p:nvSpPr>
          <p:cNvPr id="38" name="Text 33"/>
          <p:cNvSpPr txBox="1"/>
          <p:nvPr/>
        </p:nvSpPr>
        <p:spPr>
          <a:xfrm>
            <a:off x="8248802" y="2305202"/>
            <a:ext cx="811073"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SCRM Plan</a:t>
            </a:r>
            <a:endParaRPr lang="en-US" sz="1100" dirty="0"/>
          </a:p>
        </p:txBody>
      </p:sp>
      <p:sp>
        <p:nvSpPr>
          <p:cNvPr id="39" name="Text 34"/>
          <p:cNvSpPr txBox="1"/>
          <p:nvPr/>
        </p:nvSpPr>
        <p:spPr>
          <a:xfrm>
            <a:off x="8248802" y="2560320"/>
            <a:ext cx="320040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Document detailing supply chain risk strategy</a:t>
            </a:r>
            <a:endParaRPr lang="en-US" sz="900" dirty="0"/>
          </a:p>
        </p:txBody>
      </p:sp>
      <p:sp>
        <p:nvSpPr>
          <p:cNvPr id="40" name="Shape 35"/>
          <p:cNvSpPr/>
          <p:nvPr/>
        </p:nvSpPr>
        <p:spPr>
          <a:xfrm>
            <a:off x="7591349" y="2989174"/>
            <a:ext cx="3791102" cy="657454"/>
          </a:xfrm>
          <a:prstGeom prst="roundRect">
            <a:avLst>
              <a:gd name="adj" fmla="val 12094"/>
            </a:avLst>
          </a:prstGeom>
          <a:solidFill>
            <a:srgbClr val="F8FAFC"/>
          </a:solidFill>
          <a:ln w="12700">
            <a:solidFill>
              <a:srgbClr val="E2E8F0"/>
            </a:solidFill>
            <a:prstDash val="solid"/>
          </a:ln>
        </p:spPr>
      </p:sp>
      <p:sp>
        <p:nvSpPr>
          <p:cNvPr id="41" name="Shape 36"/>
          <p:cNvSpPr/>
          <p:nvPr/>
        </p:nvSpPr>
        <p:spPr>
          <a:xfrm>
            <a:off x="7715707" y="3126334"/>
            <a:ext cx="381305" cy="381305"/>
          </a:xfrm>
          <a:prstGeom prst="ellipse">
            <a:avLst/>
          </a:prstGeom>
          <a:solidFill>
            <a:srgbClr val="E0F2FE"/>
          </a:solidFill>
          <a:ln w="12700">
            <a:solidFill>
              <a:srgbClr val="FFFFFF">
                <a:alpha val="0"/>
              </a:srgbClr>
            </a:solidFill>
            <a:prstDash val="solid"/>
          </a:ln>
        </p:spPr>
      </p:sp>
      <p:pic>
        <p:nvPicPr>
          <p:cNvPr id="42" name="Image 3" descr="preencoded.png">    </p:cNvPr>
          <p:cNvPicPr>
            <a:picLocks noChangeAspect="1"/>
          </p:cNvPicPr>
          <p:nvPr/>
        </p:nvPicPr>
        <p:blipFill>
          <a:blip r:embed="rId4"/>
          <a:srcRect l="-33" r="-33" t="0" b="0"/>
          <a:stretch/>
        </p:blipFill>
        <p:spPr>
          <a:xfrm>
            <a:off x="7819949" y="3240634"/>
            <a:ext cx="171907" cy="152705"/>
          </a:xfrm>
          <a:prstGeom prst="rect">
            <a:avLst/>
          </a:prstGeom>
        </p:spPr>
      </p:pic>
      <p:sp>
        <p:nvSpPr>
          <p:cNvPr id="43" name="Text 37"/>
          <p:cNvSpPr txBox="1"/>
          <p:nvPr/>
        </p:nvSpPr>
        <p:spPr>
          <a:xfrm>
            <a:off x="8248802" y="3112618"/>
            <a:ext cx="562356"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SBOMs</a:t>
            </a:r>
            <a:endParaRPr lang="en-US" sz="1100" dirty="0"/>
          </a:p>
        </p:txBody>
      </p:sp>
      <p:sp>
        <p:nvSpPr>
          <p:cNvPr id="44" name="Text 38"/>
          <p:cNvSpPr txBox="1"/>
          <p:nvPr/>
        </p:nvSpPr>
        <p:spPr>
          <a:xfrm>
            <a:off x="8248802" y="336773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Software Bill of Materials (SPDX/CycloneDX)</a:t>
            </a:r>
            <a:endParaRPr lang="en-US" sz="900" dirty="0"/>
          </a:p>
        </p:txBody>
      </p:sp>
      <p:sp>
        <p:nvSpPr>
          <p:cNvPr id="45" name="Shape 39"/>
          <p:cNvSpPr/>
          <p:nvPr/>
        </p:nvSpPr>
        <p:spPr>
          <a:xfrm>
            <a:off x="7591349" y="3796589"/>
            <a:ext cx="3791102" cy="657454"/>
          </a:xfrm>
          <a:prstGeom prst="roundRect">
            <a:avLst>
              <a:gd name="adj" fmla="val 12094"/>
            </a:avLst>
          </a:prstGeom>
          <a:solidFill>
            <a:srgbClr val="F8FAFC"/>
          </a:solidFill>
          <a:ln w="12700">
            <a:solidFill>
              <a:srgbClr val="E2E8F0"/>
            </a:solidFill>
            <a:prstDash val="solid"/>
          </a:ln>
        </p:spPr>
      </p:sp>
      <p:sp>
        <p:nvSpPr>
          <p:cNvPr id="46" name="Shape 40"/>
          <p:cNvSpPr/>
          <p:nvPr/>
        </p:nvSpPr>
        <p:spPr>
          <a:xfrm>
            <a:off x="7715707" y="3933749"/>
            <a:ext cx="381305" cy="381305"/>
          </a:xfrm>
          <a:prstGeom prst="ellipse">
            <a:avLst/>
          </a:prstGeom>
          <a:solidFill>
            <a:srgbClr val="E0F2FE"/>
          </a:solidFill>
          <a:ln w="12700">
            <a:solidFill>
              <a:srgbClr val="FFFFFF">
                <a:alpha val="0"/>
              </a:srgbClr>
            </a:solidFill>
            <a:prstDash val="solid"/>
          </a:ln>
        </p:spPr>
      </p:sp>
      <p:pic>
        <p:nvPicPr>
          <p:cNvPr id="47" name="Image 4" descr="preencoded.png">    </p:cNvPr>
          <p:cNvPicPr>
            <a:picLocks noChangeAspect="1"/>
          </p:cNvPicPr>
          <p:nvPr/>
        </p:nvPicPr>
        <p:blipFill>
          <a:blip r:embed="rId5"/>
          <a:srcRect l="0" r="0" t="0" b="0"/>
          <a:stretch/>
        </p:blipFill>
        <p:spPr>
          <a:xfrm>
            <a:off x="7830007" y="4048049"/>
            <a:ext cx="152705" cy="152705"/>
          </a:xfrm>
          <a:prstGeom prst="rect">
            <a:avLst/>
          </a:prstGeom>
        </p:spPr>
      </p:pic>
      <p:sp>
        <p:nvSpPr>
          <p:cNvPr id="48" name="Text 41"/>
          <p:cNvSpPr txBox="1"/>
          <p:nvPr/>
        </p:nvSpPr>
        <p:spPr>
          <a:xfrm>
            <a:off x="8248802" y="3920033"/>
            <a:ext cx="1621231"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Supplier Attestations</a:t>
            </a:r>
            <a:endParaRPr lang="en-US" sz="1100" dirty="0"/>
          </a:p>
        </p:txBody>
      </p:sp>
      <p:sp>
        <p:nvSpPr>
          <p:cNvPr id="49" name="Text 42"/>
          <p:cNvSpPr txBox="1"/>
          <p:nvPr/>
        </p:nvSpPr>
        <p:spPr>
          <a:xfrm>
            <a:off x="8248802" y="4176065"/>
            <a:ext cx="320040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Vendor security questionnaires/certifications</a:t>
            </a:r>
            <a:endParaRPr lang="en-US" sz="900" dirty="0"/>
          </a:p>
        </p:txBody>
      </p:sp>
      <p:sp>
        <p:nvSpPr>
          <p:cNvPr id="50" name="Shape 43"/>
          <p:cNvSpPr/>
          <p:nvPr/>
        </p:nvSpPr>
        <p:spPr>
          <a:xfrm>
            <a:off x="7591349" y="4604004"/>
            <a:ext cx="3791102" cy="657454"/>
          </a:xfrm>
          <a:prstGeom prst="roundRect">
            <a:avLst>
              <a:gd name="adj" fmla="val 12094"/>
            </a:avLst>
          </a:prstGeom>
          <a:solidFill>
            <a:srgbClr val="F8FAFC"/>
          </a:solidFill>
          <a:ln w="12700">
            <a:solidFill>
              <a:srgbClr val="E2E8F0"/>
            </a:solidFill>
            <a:prstDash val="solid"/>
          </a:ln>
        </p:spPr>
      </p:sp>
      <p:sp>
        <p:nvSpPr>
          <p:cNvPr id="51" name="Shape 44"/>
          <p:cNvSpPr/>
          <p:nvPr/>
        </p:nvSpPr>
        <p:spPr>
          <a:xfrm>
            <a:off x="7715707" y="4741164"/>
            <a:ext cx="381305" cy="381305"/>
          </a:xfrm>
          <a:prstGeom prst="ellipse">
            <a:avLst/>
          </a:prstGeom>
          <a:solidFill>
            <a:srgbClr val="E0F2FE"/>
          </a:solidFill>
          <a:ln w="12700">
            <a:solidFill>
              <a:srgbClr val="FFFFFF">
                <a:alpha val="0"/>
              </a:srgbClr>
            </a:solidFill>
            <a:prstDash val="solid"/>
          </a:ln>
        </p:spPr>
      </p:sp>
      <p:pic>
        <p:nvPicPr>
          <p:cNvPr id="52" name="Image 5" descr="preencoded.png">    </p:cNvPr>
          <p:cNvPicPr>
            <a:picLocks noChangeAspect="1"/>
          </p:cNvPicPr>
          <p:nvPr/>
        </p:nvPicPr>
        <p:blipFill>
          <a:blip r:embed="rId6"/>
          <a:srcRect l="0" r="0" t="-180" b="-180"/>
          <a:stretch/>
        </p:blipFill>
        <p:spPr>
          <a:xfrm>
            <a:off x="7810805" y="4855464"/>
            <a:ext cx="190195" cy="152705"/>
          </a:xfrm>
          <a:prstGeom prst="rect">
            <a:avLst/>
          </a:prstGeom>
        </p:spPr>
      </p:pic>
      <p:sp>
        <p:nvSpPr>
          <p:cNvPr id="53" name="Text 45"/>
          <p:cNvSpPr txBox="1"/>
          <p:nvPr/>
        </p:nvSpPr>
        <p:spPr>
          <a:xfrm>
            <a:off x="8248802" y="4728362"/>
            <a:ext cx="1587398"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Provenance Records</a:t>
            </a:r>
            <a:endParaRPr lang="en-US" sz="1100" dirty="0"/>
          </a:p>
        </p:txBody>
      </p:sp>
      <p:sp>
        <p:nvSpPr>
          <p:cNvPr id="54" name="Text 46"/>
          <p:cNvSpPr txBox="1"/>
          <p:nvPr/>
        </p:nvSpPr>
        <p:spPr>
          <a:xfrm>
            <a:off x="8248802" y="4983480"/>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Chain of custody logs for critical hardware</a:t>
            </a:r>
            <a:endParaRPr lang="en-US" sz="900" dirty="0"/>
          </a:p>
        </p:txBody>
      </p:sp>
      <p:sp>
        <p:nvSpPr>
          <p:cNvPr id="55" name="Shape 47"/>
          <p:cNvSpPr/>
          <p:nvPr/>
        </p:nvSpPr>
        <p:spPr>
          <a:xfrm>
            <a:off x="7591349" y="5412334"/>
            <a:ext cx="3791102" cy="657454"/>
          </a:xfrm>
          <a:prstGeom prst="roundRect">
            <a:avLst>
              <a:gd name="adj" fmla="val 12094"/>
            </a:avLst>
          </a:prstGeom>
          <a:solidFill>
            <a:srgbClr val="F8FAFC"/>
          </a:solidFill>
          <a:ln w="12700">
            <a:solidFill>
              <a:srgbClr val="E2E8F0"/>
            </a:solidFill>
            <a:prstDash val="solid"/>
          </a:ln>
        </p:spPr>
      </p:sp>
      <p:sp>
        <p:nvSpPr>
          <p:cNvPr id="56" name="Shape 48"/>
          <p:cNvSpPr/>
          <p:nvPr/>
        </p:nvSpPr>
        <p:spPr>
          <a:xfrm>
            <a:off x="7715707" y="5549494"/>
            <a:ext cx="381305" cy="381305"/>
          </a:xfrm>
          <a:prstGeom prst="ellipse">
            <a:avLst/>
          </a:prstGeom>
          <a:solidFill>
            <a:srgbClr val="E0F2FE"/>
          </a:solidFill>
          <a:ln w="12700">
            <a:solidFill>
              <a:srgbClr val="FFFFFF">
                <a:alpha val="0"/>
              </a:srgbClr>
            </a:solidFill>
            <a:prstDash val="solid"/>
          </a:ln>
        </p:spPr>
      </p:sp>
      <p:pic>
        <p:nvPicPr>
          <p:cNvPr id="57" name="Image 6" descr="preencoded.png">    </p:cNvPr>
          <p:cNvPicPr>
            <a:picLocks noChangeAspect="1"/>
          </p:cNvPicPr>
          <p:nvPr/>
        </p:nvPicPr>
        <p:blipFill>
          <a:blip r:embed="rId7"/>
          <a:srcRect l="0" r="0" t="0" b="0"/>
          <a:stretch/>
        </p:blipFill>
        <p:spPr>
          <a:xfrm>
            <a:off x="7830007" y="5663794"/>
            <a:ext cx="152705" cy="152705"/>
          </a:xfrm>
          <a:prstGeom prst="rect">
            <a:avLst/>
          </a:prstGeom>
        </p:spPr>
      </p:pic>
      <p:sp>
        <p:nvSpPr>
          <p:cNvPr id="58" name="Text 49"/>
          <p:cNvSpPr txBox="1"/>
          <p:nvPr/>
        </p:nvSpPr>
        <p:spPr>
          <a:xfrm>
            <a:off x="8248802" y="5535778"/>
            <a:ext cx="1463040" cy="219456"/>
          </a:xfrm>
          <a:prstGeom prst="rect">
            <a:avLst/>
          </a:prstGeom>
          <a:noFill/>
          <a:ln/>
        </p:spPr>
        <p:txBody>
          <a:bodyPr wrap="square" lIns="0" tIns="0" rIns="0" bIns="0" rtlCol="0" anchor="ctr"/>
          <a:lstStyle/>
          <a:p>
            <a:pPr algn="l" indent="0" marL="0">
              <a:buNone/>
            </a:pPr>
            <a:r>
              <a:rPr lang="en-US" sz="1100" dirty="0">
                <a:solidFill>
                  <a:srgbClr val="334155"/>
                </a:solidFill>
                <a:latin typeface="Roboto" pitchFamily="34" charset="0"/>
                <a:ea typeface="Roboto" pitchFamily="34" charset="-122"/>
                <a:cs typeface="Roboto" pitchFamily="34" charset="-120"/>
              </a:rPr>
              <a:t>Inspection Reports</a:t>
            </a:r>
            <a:endParaRPr lang="en-US" sz="1100" dirty="0"/>
          </a:p>
        </p:txBody>
      </p:sp>
      <p:sp>
        <p:nvSpPr>
          <p:cNvPr id="59" name="Text 50"/>
          <p:cNvSpPr txBox="1"/>
          <p:nvPr/>
        </p:nvSpPr>
        <p:spPr>
          <a:xfrm>
            <a:off x="8248802" y="5790895"/>
            <a:ext cx="3124505"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Anti-counterfeit inspection results</a:t>
            </a:r>
            <a:endParaRPr lang="en-US" sz="900" dirty="0"/>
          </a:p>
        </p:txBody>
      </p:sp>
      <p:sp>
        <p:nvSpPr>
          <p:cNvPr id="60" name="Shape 51"/>
          <p:cNvSpPr/>
          <p:nvPr/>
        </p:nvSpPr>
        <p:spPr>
          <a:xfrm>
            <a:off x="0" y="7871155"/>
            <a:ext cx="12191695" cy="200254"/>
          </a:xfrm>
          <a:prstGeom prst="rect">
            <a:avLst/>
          </a:prstGeom>
          <a:solidFill>
            <a:srgbClr val="F1F5F9"/>
          </a:solidFill>
          <a:ln/>
        </p:spPr>
      </p:sp>
      <p:sp>
        <p:nvSpPr>
          <p:cNvPr id="61" name="Shape 52"/>
          <p:cNvSpPr/>
          <p:nvPr/>
        </p:nvSpPr>
        <p:spPr>
          <a:xfrm>
            <a:off x="0" y="7871155"/>
            <a:ext cx="12191695" cy="9144"/>
          </a:xfrm>
          <a:prstGeom prst="rect">
            <a:avLst/>
          </a:prstGeom>
          <a:solidFill>
            <a:srgbClr val="E2E8F0"/>
          </a:solidFill>
          <a:ln w="12700">
            <a:solidFill>
              <a:srgbClr val="E2E8F0">
                <a:alpha val="0"/>
              </a:srgbClr>
            </a:solidFill>
            <a:prstDash val="solid"/>
          </a:ln>
        </p:spPr>
      </p:sp>
      <p:sp>
        <p:nvSpPr>
          <p:cNvPr id="62" name="Text 53"/>
          <p:cNvSpPr txBox="1"/>
          <p:nvPr/>
        </p:nvSpPr>
        <p:spPr>
          <a:xfrm>
            <a:off x="571500" y="788121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54"/>
          <p:cNvSpPr txBox="1"/>
          <p:nvPr/>
        </p:nvSpPr>
        <p:spPr>
          <a:xfrm>
            <a:off x="11177626" y="788121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77</a:t>
            </a:r>
            <a:endParaRPr lang="en-US" sz="900" dirty="0"/>
          </a:p>
        </p:txBody>
      </p:sp>
      <p:sp>
        <p:nvSpPr>
          <p:cNvPr id="64" name="Shape 55"/>
          <p:cNvSpPr/>
          <p:nvPr/>
        </p:nvSpPr>
        <p:spPr>
          <a:xfrm>
            <a:off x="0" y="0"/>
            <a:ext cx="12191695" cy="952805"/>
          </a:xfrm>
          <a:prstGeom prst="rect">
            <a:avLst/>
          </a:prstGeom>
          <a:solidFill>
            <a:srgbClr val="0F172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65" name="Shape 56"/>
          <p:cNvSpPr/>
          <p:nvPr/>
        </p:nvSpPr>
        <p:spPr>
          <a:xfrm>
            <a:off x="0" y="914400"/>
            <a:ext cx="12191695" cy="38405"/>
          </a:xfrm>
          <a:prstGeom prst="rect">
            <a:avLst/>
          </a:prstGeom>
          <a:solidFill>
            <a:srgbClr val="38BDF8"/>
          </a:solidFill>
          <a:ln w="12700">
            <a:solidFill>
              <a:srgbClr val="FFFFFF">
                <a:alpha val="0"/>
              </a:srgbClr>
            </a:solidFill>
            <a:prstDash val="solid"/>
          </a:ln>
        </p:spPr>
      </p:sp>
      <p:sp>
        <p:nvSpPr>
          <p:cNvPr id="66" name="Text 57"/>
          <p:cNvSpPr txBox="1"/>
          <p:nvPr/>
        </p:nvSpPr>
        <p:spPr>
          <a:xfrm>
            <a:off x="571500" y="190195"/>
            <a:ext cx="933602" cy="191110"/>
          </a:xfrm>
          <a:prstGeom prst="rect">
            <a:avLst/>
          </a:prstGeom>
          <a:noFill/>
          <a:ln/>
        </p:spPr>
        <p:txBody>
          <a:bodyPr wrap="square" lIns="0" tIns="0" rIns="0" bIns="0" rtlCol="0" anchor="ctr"/>
          <a:lstStyle/>
          <a:p>
            <a:pPr algn="l" indent="0" marL="0">
              <a:buNone/>
            </a:pPr>
            <a:r>
              <a:rPr lang="en-US" sz="900" b="1" spc="90" kern="0" dirty="0">
                <a:solidFill>
                  <a:srgbClr val="FFFFFF"/>
                </a:solidFill>
                <a:latin typeface="Roboto" pitchFamily="34" charset="0"/>
                <a:ea typeface="Roboto" pitchFamily="34" charset="-122"/>
                <a:cs typeface="Roboto" pitchFamily="34" charset="-120"/>
              </a:rPr>
              <a:t>Family: SR</a:t>
            </a:r>
            <a:endParaRPr lang="en-US" sz="900" dirty="0"/>
          </a:p>
        </p:txBody>
      </p:sp>
      <p:sp>
        <p:nvSpPr>
          <p:cNvPr id="67" name="Text 58"/>
          <p:cNvSpPr txBox="1"/>
          <p:nvPr/>
        </p:nvSpPr>
        <p:spPr>
          <a:xfrm>
            <a:off x="1537106" y="190195"/>
            <a:ext cx="2255825" cy="191110"/>
          </a:xfrm>
          <a:prstGeom prst="rect">
            <a:avLst/>
          </a:prstGeom>
          <a:noFill/>
          <a:ln/>
        </p:spPr>
        <p:txBody>
          <a:bodyPr wrap="square" lIns="0" tIns="0" rIns="0" bIns="0" rtlCol="0" anchor="ctr"/>
          <a:lstStyle/>
          <a:p>
            <a:pPr algn="l" indent="0" marL="0">
              <a:buNone/>
            </a:pPr>
            <a:r>
              <a:rPr lang="en-US" sz="1000" dirty="0">
                <a:solidFill>
                  <a:srgbClr val="FFFFFF"/>
                </a:solidFill>
                <a:latin typeface="Roboto" pitchFamily="34" charset="0"/>
                <a:ea typeface="Roboto" pitchFamily="34" charset="-122"/>
                <a:cs typeface="Roboto" pitchFamily="34" charset="-120"/>
              </a:rPr>
              <a:t>Supply Chain Risk Management</a:t>
            </a:r>
            <a:endParaRPr lang="en-US" sz="1000" dirty="0"/>
          </a:p>
        </p:txBody>
      </p:sp>
      <p:sp>
        <p:nvSpPr>
          <p:cNvPr id="68" name="Text 59"/>
          <p:cNvSpPr txBox="1"/>
          <p:nvPr/>
        </p:nvSpPr>
        <p:spPr>
          <a:xfrm>
            <a:off x="571500" y="418795"/>
            <a:ext cx="3620110" cy="342900"/>
          </a:xfrm>
          <a:prstGeom prst="rect">
            <a:avLst/>
          </a:prstGeom>
          <a:noFill/>
          <a:ln/>
        </p:spPr>
        <p:txBody>
          <a:bodyPr wrap="square" lIns="0" tIns="0" rIns="0" bIns="0" rtlCol="0" anchor="ctr"/>
          <a:lstStyle/>
          <a:p>
            <a:pPr algn="l" indent="0" marL="0">
              <a:buNone/>
            </a:pPr>
            <a:r>
              <a:rPr lang="en-US" sz="2200" b="1" spc="-56" kern="0" dirty="0">
                <a:solidFill>
                  <a:srgbClr val="FFFFFF"/>
                </a:solidFill>
                <a:latin typeface="Roboto" pitchFamily="34" charset="0"/>
                <a:ea typeface="Roboto" pitchFamily="34" charset="-122"/>
                <a:cs typeface="Roboto" pitchFamily="34" charset="-120"/>
              </a:rPr>
              <a:t>Key Controls &amp; Examples</a:t>
            </a:r>
            <a:endParaRPr lang="en-US" sz="2200" dirty="0"/>
          </a:p>
        </p:txBody>
      </p:sp>
      <p:pic>
        <p:nvPicPr>
          <p:cNvPr id="69" name="Image 7" descr="preencoded.png">    </p:cNvPr>
          <p:cNvPicPr>
            <a:picLocks noChangeAspect="1"/>
          </p:cNvPicPr>
          <p:nvPr/>
        </p:nvPicPr>
        <p:blipFill>
          <a:blip r:embed="rId8">
            <a:alphaModFix amt="90000"/>
          </a:blip>
          <a:srcRect l="0" r="0" t="0" b="0"/>
          <a:stretch/>
        </p:blipFill>
        <p:spPr>
          <a:xfrm>
            <a:off x="11048695" y="243230"/>
            <a:ext cx="571500" cy="4572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87068"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06</a:t>
            </a:r>
            <a:endParaRPr lang="en-US" sz="9600" dirty="0"/>
          </a:p>
        </p:txBody>
      </p:sp>
      <p:pic>
        <p:nvPicPr>
          <p:cNvPr id="6" name="Image 0" descr="preencoded.png">    </p:cNvPr>
          <p:cNvPicPr>
            <a:picLocks noChangeAspect="1"/>
          </p:cNvPicPr>
          <p:nvPr/>
        </p:nvPicPr>
        <p:blipFill>
          <a:blip r:embed="rId1"/>
          <a:srcRect l="-5" r="-5" t="0" b="0"/>
          <a:stretch/>
        </p:blipFill>
        <p:spPr>
          <a:xfrm>
            <a:off x="9239098" y="4286707"/>
            <a:ext cx="3429000"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326234"/>
            <a:ext cx="4515307" cy="1429207"/>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Cross-Cutting Themes</a:t>
            </a:r>
            <a:endParaRPr lang="en-US" sz="4500" dirty="0"/>
          </a:p>
        </p:txBody>
      </p:sp>
      <p:sp>
        <p:nvSpPr>
          <p:cNvPr id="9" name="Shape 5"/>
          <p:cNvSpPr/>
          <p:nvPr/>
        </p:nvSpPr>
        <p:spPr>
          <a:xfrm>
            <a:off x="571500" y="405993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05993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Applying NIST 800-53 controls in modern, complex architectural environments and emerging technologies.</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Key Topics Covered</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2169871"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Cloud Computing</a:t>
            </a:r>
            <a:endParaRPr lang="en-US" sz="1500" dirty="0"/>
          </a:p>
        </p:txBody>
      </p:sp>
      <p:sp>
        <p:nvSpPr>
          <p:cNvPr id="14" name="Text 10"/>
          <p:cNvSpPr txBox="1"/>
          <p:nvPr/>
        </p:nvSpPr>
        <p:spPr>
          <a:xfrm>
            <a:off x="7114946" y="2104949"/>
            <a:ext cx="248259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Shared Responsibility &amp; Inheritance</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213055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DevSecOps</a:t>
            </a:r>
            <a:endParaRPr lang="en-US" sz="1500" dirty="0"/>
          </a:p>
        </p:txBody>
      </p:sp>
      <p:sp>
        <p:nvSpPr>
          <p:cNvPr id="17" name="Text 13"/>
          <p:cNvSpPr txBox="1"/>
          <p:nvPr/>
        </p:nvSpPr>
        <p:spPr>
          <a:xfrm>
            <a:off x="7114946" y="3152851"/>
            <a:ext cx="2437790"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CI/CD Pipeline Security Integration</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2381098"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Zero Trust Architecture</a:t>
            </a:r>
            <a:endParaRPr lang="en-US" sz="1500" dirty="0"/>
          </a:p>
        </p:txBody>
      </p:sp>
      <p:sp>
        <p:nvSpPr>
          <p:cNvPr id="20" name="Text 16"/>
          <p:cNvSpPr txBox="1"/>
          <p:nvPr/>
        </p:nvSpPr>
        <p:spPr>
          <a:xfrm>
            <a:off x="7114946" y="4200754"/>
            <a:ext cx="2381098"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Design Patterns &amp; Verification</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2188159"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Supply Chain (SCRM)</a:t>
            </a:r>
            <a:endParaRPr lang="en-US" sz="1500" dirty="0"/>
          </a:p>
        </p:txBody>
      </p:sp>
      <p:sp>
        <p:nvSpPr>
          <p:cNvPr id="23" name="Text 19"/>
          <p:cNvSpPr txBox="1"/>
          <p:nvPr/>
        </p:nvSpPr>
        <p:spPr>
          <a:xfrm>
            <a:off x="7114946" y="5248656"/>
            <a:ext cx="2073859"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Managing Third-Party Risk</a:t>
            </a:r>
            <a:endParaRPr lang="en-US" sz="1000" dirty="0"/>
          </a:p>
        </p:txBody>
      </p:sp>
      <p:sp>
        <p:nvSpPr>
          <p:cNvPr id="24" name="Shape 20"/>
          <p:cNvSpPr/>
          <p:nvPr/>
        </p:nvSpPr>
        <p:spPr>
          <a:xfrm>
            <a:off x="571500" y="1888236"/>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188823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90" r="-90" t="0" b="0"/>
          <a:stretch/>
        </p:blipFill>
        <p:spPr>
          <a:xfrm>
            <a:off x="6495898" y="1904695"/>
            <a:ext cx="381305" cy="304495"/>
          </a:xfrm>
          <a:prstGeom prst="rect">
            <a:avLst/>
          </a:prstGeom>
        </p:spPr>
      </p:pic>
      <p:pic>
        <p:nvPicPr>
          <p:cNvPr id="27" name="Image 3" descr="preencoded.png">    </p:cNvPr>
          <p:cNvPicPr>
            <a:picLocks noChangeAspect="1"/>
          </p:cNvPicPr>
          <p:nvPr/>
        </p:nvPicPr>
        <p:blipFill>
          <a:blip r:embed="rId4"/>
          <a:srcRect l="-107" r="-107" t="0" b="0"/>
          <a:stretch/>
        </p:blipFill>
        <p:spPr>
          <a:xfrm>
            <a:off x="6553505" y="2952598"/>
            <a:ext cx="267005" cy="304495"/>
          </a:xfrm>
          <a:prstGeom prst="rect">
            <a:avLst/>
          </a:prstGeom>
        </p:spPr>
      </p:pic>
      <p:pic>
        <p:nvPicPr>
          <p:cNvPr id="28" name="Image 4" descr="preencoded.png">    </p:cNvPr>
          <p:cNvPicPr>
            <a:picLocks noChangeAspect="1"/>
          </p:cNvPicPr>
          <p:nvPr/>
        </p:nvPicPr>
        <p:blipFill>
          <a:blip r:embed="rId5"/>
          <a:srcRect l="0" r="0" t="0" b="0"/>
          <a:stretch/>
        </p:blipFill>
        <p:spPr>
          <a:xfrm>
            <a:off x="6534302" y="4000500"/>
            <a:ext cx="304495" cy="304495"/>
          </a:xfrm>
          <a:prstGeom prst="rect">
            <a:avLst/>
          </a:prstGeom>
        </p:spPr>
      </p:pic>
      <p:pic>
        <p:nvPicPr>
          <p:cNvPr id="29" name="Image 5" descr="preencoded.png">    </p:cNvPr>
          <p:cNvPicPr>
            <a:picLocks noChangeAspect="1"/>
          </p:cNvPicPr>
          <p:nvPr/>
        </p:nvPicPr>
        <p:blipFill>
          <a:blip r:embed="rId6"/>
          <a:srcRect l="-90" r="-90" t="0" b="0"/>
          <a:stretch/>
        </p:blipFill>
        <p:spPr>
          <a:xfrm>
            <a:off x="6495898" y="5048402"/>
            <a:ext cx="381305" cy="30449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5991149"/>
          </a:xfrm>
          <a:prstGeom prst="rect">
            <a:avLst/>
          </a:prstGeom>
          <a:solidFill>
            <a:srgbClr val="F8FAFC"/>
          </a:solidFill>
          <a:ln w="12700">
            <a:solidFill>
              <a:srgbClr val="FFFFFF">
                <a:alpha val="0"/>
              </a:srgbClr>
            </a:solidFill>
            <a:prstDash val="solid"/>
          </a:ln>
        </p:spPr>
      </p:sp>
      <p:sp>
        <p:nvSpPr>
          <p:cNvPr id="5" name="Text 3"/>
          <p:cNvSpPr txBox="1"/>
          <p:nvPr/>
        </p:nvSpPr>
        <p:spPr>
          <a:xfrm>
            <a:off x="571500" y="1333195"/>
            <a:ext cx="9601200" cy="457200"/>
          </a:xfrm>
          <a:prstGeom prst="rect">
            <a:avLst/>
          </a:prstGeom>
          <a:noFill/>
          <a:ln/>
        </p:spPr>
        <p:txBody>
          <a:bodyPr wrap="square" lIns="0" tIns="0" rIns="0" bIns="0" rtlCol="0" anchor="t"/>
          <a:lstStyle/>
          <a:p>
            <a:pPr algn="l" indent="0" marL="0">
              <a:buNone/>
            </a:pPr>
            <a:r>
              <a:rPr lang="en-US" sz="1200" dirty="0">
                <a:solidFill>
                  <a:srgbClr val="475569"/>
                </a:solidFill>
                <a:latin typeface="Roboto" pitchFamily="34" charset="0"/>
                <a:ea typeface="Roboto" pitchFamily="34" charset="-122"/>
                <a:cs typeface="Roboto" pitchFamily="34" charset="-120"/>
              </a:rPr>
              <a:t>In cloud environments, control responsibility varies by service model (IaaS, PaaS, SaaS). Security practitioners must map provider controls, customer responsibilities, and shared duties to ensure full coverage.</a:t>
            </a:r>
            <a:endParaRPr lang="en-US" sz="1200" dirty="0"/>
          </a:p>
        </p:txBody>
      </p:sp>
      <p:sp>
        <p:nvSpPr>
          <p:cNvPr id="6" name="Shape 4"/>
          <p:cNvSpPr/>
          <p:nvPr/>
        </p:nvSpPr>
        <p:spPr>
          <a:xfrm>
            <a:off x="571500" y="1981505"/>
            <a:ext cx="11048695" cy="4772254"/>
          </a:xfrm>
          <a:prstGeom prst="roundRect">
            <a:avLst>
              <a:gd name="adj" fmla="val 459"/>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7" name="Shape 5"/>
          <p:cNvSpPr/>
          <p:nvPr/>
        </p:nvSpPr>
        <p:spPr>
          <a:xfrm>
            <a:off x="800100" y="2210105"/>
            <a:ext cx="2009851" cy="495605"/>
          </a:xfrm>
          <a:prstGeom prst="rect">
            <a:avLst/>
          </a:prstGeom>
          <a:solidFill>
            <a:srgbClr val="E2E8F0"/>
          </a:solidFill>
          <a:ln/>
        </p:spPr>
      </p:sp>
      <p:sp>
        <p:nvSpPr>
          <p:cNvPr id="8" name="Shape 6"/>
          <p:cNvSpPr/>
          <p:nvPr/>
        </p:nvSpPr>
        <p:spPr>
          <a:xfrm>
            <a:off x="800100" y="2686507"/>
            <a:ext cx="2009851" cy="19202"/>
          </a:xfrm>
          <a:prstGeom prst="rect">
            <a:avLst/>
          </a:prstGeom>
          <a:solidFill>
            <a:srgbClr val="E2E8F0"/>
          </a:solidFill>
          <a:ln w="12700">
            <a:solidFill>
              <a:srgbClr val="E2E8F0">
                <a:alpha val="0"/>
              </a:srgbClr>
            </a:solidFill>
            <a:prstDash val="solid"/>
          </a:ln>
        </p:spPr>
      </p:sp>
      <p:sp>
        <p:nvSpPr>
          <p:cNvPr id="9" name="Text 7"/>
          <p:cNvSpPr txBox="1"/>
          <p:nvPr/>
        </p:nvSpPr>
        <p:spPr>
          <a:xfrm>
            <a:off x="800100" y="2210105"/>
            <a:ext cx="2086661" cy="342900"/>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E293B"/>
                </a:solidFill>
                <a:latin typeface="Roboto" pitchFamily="34" charset="0"/>
                <a:ea typeface="Roboto" pitchFamily="34" charset="-122"/>
                <a:cs typeface="Roboto" pitchFamily="34" charset="-120"/>
              </a:rPr>
              <a:t>Control Family</a:t>
            </a:r>
            <a:endParaRPr lang="en-US" sz="1000" dirty="0"/>
          </a:p>
        </p:txBody>
      </p:sp>
      <p:sp>
        <p:nvSpPr>
          <p:cNvPr id="10" name="Shape 8"/>
          <p:cNvSpPr/>
          <p:nvPr/>
        </p:nvSpPr>
        <p:spPr>
          <a:xfrm>
            <a:off x="2805379" y="2210105"/>
            <a:ext cx="1609344" cy="495605"/>
          </a:xfrm>
          <a:prstGeom prst="rect">
            <a:avLst/>
          </a:prstGeom>
          <a:solidFill>
            <a:srgbClr val="F1F5F9"/>
          </a:solidFill>
          <a:ln/>
        </p:spPr>
      </p:sp>
      <p:sp>
        <p:nvSpPr>
          <p:cNvPr id="11" name="Shape 9"/>
          <p:cNvSpPr/>
          <p:nvPr/>
        </p:nvSpPr>
        <p:spPr>
          <a:xfrm>
            <a:off x="2805379" y="2686507"/>
            <a:ext cx="1609344" cy="19202"/>
          </a:xfrm>
          <a:prstGeom prst="rect">
            <a:avLst/>
          </a:prstGeom>
          <a:solidFill>
            <a:srgbClr val="E2E8F0"/>
          </a:solidFill>
          <a:ln w="12700">
            <a:solidFill>
              <a:srgbClr val="E2E8F0">
                <a:alpha val="0"/>
              </a:srgbClr>
            </a:solidFill>
            <a:prstDash val="solid"/>
          </a:ln>
        </p:spPr>
      </p:sp>
      <p:sp>
        <p:nvSpPr>
          <p:cNvPr id="12" name="Text 10"/>
          <p:cNvSpPr txBox="1"/>
          <p:nvPr/>
        </p:nvSpPr>
        <p:spPr>
          <a:xfrm>
            <a:off x="2773375" y="2210105"/>
            <a:ext cx="1674266"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1E293B"/>
                </a:solidFill>
                <a:latin typeface="Roboto" pitchFamily="34" charset="0"/>
                <a:ea typeface="Roboto" pitchFamily="34" charset="-122"/>
                <a:cs typeface="Roboto" pitchFamily="34" charset="-120"/>
              </a:rPr>
              <a:t>SaaS</a:t>
            </a:r>
            <a:endParaRPr lang="en-US" sz="1000" dirty="0"/>
          </a:p>
        </p:txBody>
      </p:sp>
      <p:sp>
        <p:nvSpPr>
          <p:cNvPr id="13" name="Shape 11"/>
          <p:cNvSpPr/>
          <p:nvPr/>
        </p:nvSpPr>
        <p:spPr>
          <a:xfrm>
            <a:off x="4411066" y="2210105"/>
            <a:ext cx="1476756" cy="495605"/>
          </a:xfrm>
          <a:prstGeom prst="rect">
            <a:avLst/>
          </a:prstGeom>
          <a:solidFill>
            <a:srgbClr val="F1F5F9"/>
          </a:solidFill>
          <a:ln/>
        </p:spPr>
      </p:sp>
      <p:sp>
        <p:nvSpPr>
          <p:cNvPr id="14" name="Shape 12"/>
          <p:cNvSpPr/>
          <p:nvPr/>
        </p:nvSpPr>
        <p:spPr>
          <a:xfrm>
            <a:off x="4411066" y="2686507"/>
            <a:ext cx="1476756" cy="19202"/>
          </a:xfrm>
          <a:prstGeom prst="rect">
            <a:avLst/>
          </a:prstGeom>
          <a:solidFill>
            <a:srgbClr val="E2E8F0"/>
          </a:solidFill>
          <a:ln w="12700">
            <a:solidFill>
              <a:srgbClr val="E2E8F0">
                <a:alpha val="0"/>
              </a:srgbClr>
            </a:solidFill>
            <a:prstDash val="solid"/>
          </a:ln>
        </p:spPr>
      </p:sp>
      <p:sp>
        <p:nvSpPr>
          <p:cNvPr id="15" name="Text 13"/>
          <p:cNvSpPr txBox="1"/>
          <p:nvPr/>
        </p:nvSpPr>
        <p:spPr>
          <a:xfrm>
            <a:off x="4380890" y="2210105"/>
            <a:ext cx="1536192"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1E293B"/>
                </a:solidFill>
                <a:latin typeface="Roboto" pitchFamily="34" charset="0"/>
                <a:ea typeface="Roboto" pitchFamily="34" charset="-122"/>
                <a:cs typeface="Roboto" pitchFamily="34" charset="-120"/>
              </a:rPr>
              <a:t>PaaS</a:t>
            </a:r>
            <a:endParaRPr lang="en-US" sz="1000" dirty="0"/>
          </a:p>
        </p:txBody>
      </p:sp>
      <p:sp>
        <p:nvSpPr>
          <p:cNvPr id="16" name="Shape 14"/>
          <p:cNvSpPr/>
          <p:nvPr/>
        </p:nvSpPr>
        <p:spPr>
          <a:xfrm>
            <a:off x="5880506" y="2210105"/>
            <a:ext cx="1476756" cy="495605"/>
          </a:xfrm>
          <a:prstGeom prst="rect">
            <a:avLst/>
          </a:prstGeom>
          <a:solidFill>
            <a:srgbClr val="F1F5F9"/>
          </a:solidFill>
          <a:ln/>
        </p:spPr>
      </p:sp>
      <p:sp>
        <p:nvSpPr>
          <p:cNvPr id="17" name="Shape 15"/>
          <p:cNvSpPr/>
          <p:nvPr/>
        </p:nvSpPr>
        <p:spPr>
          <a:xfrm>
            <a:off x="5880506" y="2686507"/>
            <a:ext cx="1476756" cy="19202"/>
          </a:xfrm>
          <a:prstGeom prst="rect">
            <a:avLst/>
          </a:prstGeom>
          <a:solidFill>
            <a:srgbClr val="E2E8F0"/>
          </a:solidFill>
          <a:ln w="12700">
            <a:solidFill>
              <a:srgbClr val="E2E8F0">
                <a:alpha val="0"/>
              </a:srgbClr>
            </a:solidFill>
            <a:prstDash val="solid"/>
          </a:ln>
        </p:spPr>
      </p:sp>
      <p:sp>
        <p:nvSpPr>
          <p:cNvPr id="18" name="Text 16"/>
          <p:cNvSpPr txBox="1"/>
          <p:nvPr/>
        </p:nvSpPr>
        <p:spPr>
          <a:xfrm>
            <a:off x="5851246" y="2210105"/>
            <a:ext cx="1536192"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1E293B"/>
                </a:solidFill>
                <a:latin typeface="Roboto" pitchFamily="34" charset="0"/>
                <a:ea typeface="Roboto" pitchFamily="34" charset="-122"/>
                <a:cs typeface="Roboto" pitchFamily="34" charset="-120"/>
              </a:rPr>
              <a:t>IaaS</a:t>
            </a:r>
            <a:endParaRPr lang="en-US" sz="1000" dirty="0"/>
          </a:p>
        </p:txBody>
      </p:sp>
      <p:sp>
        <p:nvSpPr>
          <p:cNvPr id="19" name="Shape 17"/>
          <p:cNvSpPr/>
          <p:nvPr/>
        </p:nvSpPr>
        <p:spPr>
          <a:xfrm>
            <a:off x="7349947" y="2210105"/>
            <a:ext cx="1476756" cy="495605"/>
          </a:xfrm>
          <a:prstGeom prst="rect">
            <a:avLst/>
          </a:prstGeom>
          <a:solidFill>
            <a:srgbClr val="F1F5F9"/>
          </a:solidFill>
          <a:ln/>
        </p:spPr>
      </p:sp>
      <p:sp>
        <p:nvSpPr>
          <p:cNvPr id="20" name="Shape 18"/>
          <p:cNvSpPr/>
          <p:nvPr/>
        </p:nvSpPr>
        <p:spPr>
          <a:xfrm>
            <a:off x="7349947" y="2686507"/>
            <a:ext cx="1476756" cy="19202"/>
          </a:xfrm>
          <a:prstGeom prst="rect">
            <a:avLst/>
          </a:prstGeom>
          <a:solidFill>
            <a:srgbClr val="E2E8F0"/>
          </a:solidFill>
          <a:ln w="12700">
            <a:solidFill>
              <a:srgbClr val="E2E8F0">
                <a:alpha val="0"/>
              </a:srgbClr>
            </a:solidFill>
            <a:prstDash val="solid"/>
          </a:ln>
        </p:spPr>
      </p:sp>
      <p:sp>
        <p:nvSpPr>
          <p:cNvPr id="21" name="Text 19"/>
          <p:cNvSpPr txBox="1"/>
          <p:nvPr/>
        </p:nvSpPr>
        <p:spPr>
          <a:xfrm>
            <a:off x="7320686" y="2210105"/>
            <a:ext cx="1536192" cy="342900"/>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1000" b="1" dirty="0">
                <a:solidFill>
                  <a:srgbClr val="1E293B"/>
                </a:solidFill>
                <a:latin typeface="Roboto" pitchFamily="34" charset="0"/>
                <a:ea typeface="Roboto" pitchFamily="34" charset="-122"/>
                <a:cs typeface="Roboto" pitchFamily="34" charset="-120"/>
              </a:rPr>
              <a:t>On-Prem</a:t>
            </a:r>
            <a:endParaRPr lang="en-US" sz="1000" dirty="0"/>
          </a:p>
        </p:txBody>
      </p:sp>
      <p:sp>
        <p:nvSpPr>
          <p:cNvPr id="22" name="Text 20"/>
          <p:cNvSpPr txBox="1"/>
          <p:nvPr/>
        </p:nvSpPr>
        <p:spPr>
          <a:xfrm>
            <a:off x="1181405" y="2701138"/>
            <a:ext cx="1705356" cy="486461"/>
          </a:xfrm>
          <a:prstGeom prst="rect">
            <a:avLst/>
          </a:prstGeom>
          <a:solidFill>
            <a:srgbClr val="F8FAFC"/>
          </a:solidFill>
          <a:ln w="12700">
            <a:solidFill>
              <a:srgbClr val="E2E8F0"/>
            </a:solidFill>
          </a:ln>
        </p:spPr>
        <p:txBody>
          <a:bodyPr wrap="square" lIns="0" tIns="0" rIns="0" bIns="0" rtlCol="0" anchor="ctr"/>
          <a:lstStyle/>
          <a:p>
            <a:pPr algn="l" indent="0" marL="0">
              <a:buNone/>
            </a:pPr>
            <a:r>
              <a:rPr lang="en-US" sz="1200" dirty="0">
                <a:solidFill>
                  <a:srgbClr val="334155"/>
                </a:solidFill>
                <a:latin typeface="Roboto" pitchFamily="34" charset="0"/>
                <a:ea typeface="Roboto" pitchFamily="34" charset="-122"/>
                <a:cs typeface="Roboto" pitchFamily="34" charset="-120"/>
              </a:rPr>
              <a:t>Identity (AC, IA)</a:t>
            </a:r>
            <a:endParaRPr lang="en-US" sz="1200" dirty="0"/>
          </a:p>
        </p:txBody>
      </p:sp>
      <p:pic>
        <p:nvPicPr>
          <p:cNvPr id="23" name="Image 0" descr="preencoded.png">    </p:cNvPr>
          <p:cNvPicPr>
            <a:picLocks noChangeAspect="1"/>
          </p:cNvPicPr>
          <p:nvPr/>
        </p:nvPicPr>
        <p:blipFill>
          <a:blip r:embed="rId1"/>
          <a:srcRect l="-33" r="-33" t="0" b="0"/>
          <a:stretch/>
        </p:blipFill>
        <p:spPr>
          <a:xfrm>
            <a:off x="933602" y="2853842"/>
            <a:ext cx="171907" cy="152705"/>
          </a:xfrm>
          <a:prstGeom prst="rect">
            <a:avLst/>
          </a:prstGeom>
        </p:spPr>
      </p:pic>
      <p:sp>
        <p:nvSpPr>
          <p:cNvPr id="24" name="Shape 21"/>
          <p:cNvSpPr/>
          <p:nvPr/>
        </p:nvSpPr>
        <p:spPr>
          <a:xfrm>
            <a:off x="2805379" y="3177540"/>
            <a:ext cx="1609344" cy="9144"/>
          </a:xfrm>
          <a:prstGeom prst="rect">
            <a:avLst/>
          </a:prstGeom>
          <a:solidFill>
            <a:srgbClr val="E2E8F0"/>
          </a:solidFill>
          <a:ln w="12700">
            <a:solidFill>
              <a:srgbClr val="E2E8F0">
                <a:alpha val="0"/>
              </a:srgbClr>
            </a:solidFill>
            <a:prstDash val="solid"/>
          </a:ln>
        </p:spPr>
      </p:sp>
      <p:sp>
        <p:nvSpPr>
          <p:cNvPr id="25" name="Text 22"/>
          <p:cNvSpPr txBox="1"/>
          <p:nvPr/>
        </p:nvSpPr>
        <p:spPr>
          <a:xfrm>
            <a:off x="2773375" y="2701138"/>
            <a:ext cx="1674266"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Shared</a:t>
            </a:r>
            <a:endParaRPr lang="en-US" sz="1200" dirty="0"/>
          </a:p>
        </p:txBody>
      </p:sp>
      <p:sp>
        <p:nvSpPr>
          <p:cNvPr id="26" name="Shape 23"/>
          <p:cNvSpPr/>
          <p:nvPr/>
        </p:nvSpPr>
        <p:spPr>
          <a:xfrm>
            <a:off x="4411066" y="3177540"/>
            <a:ext cx="1476756" cy="9144"/>
          </a:xfrm>
          <a:prstGeom prst="rect">
            <a:avLst/>
          </a:prstGeom>
          <a:solidFill>
            <a:srgbClr val="E2E8F0"/>
          </a:solidFill>
          <a:ln w="12700">
            <a:solidFill>
              <a:srgbClr val="E2E8F0">
                <a:alpha val="0"/>
              </a:srgbClr>
            </a:solidFill>
            <a:prstDash val="solid"/>
          </a:ln>
        </p:spPr>
      </p:sp>
      <p:sp>
        <p:nvSpPr>
          <p:cNvPr id="27" name="Text 24"/>
          <p:cNvSpPr txBox="1"/>
          <p:nvPr/>
        </p:nvSpPr>
        <p:spPr>
          <a:xfrm>
            <a:off x="4380890" y="2701138"/>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Shared</a:t>
            </a:r>
            <a:endParaRPr lang="en-US" sz="1200" dirty="0"/>
          </a:p>
        </p:txBody>
      </p:sp>
      <p:sp>
        <p:nvSpPr>
          <p:cNvPr id="28" name="Shape 25"/>
          <p:cNvSpPr/>
          <p:nvPr/>
        </p:nvSpPr>
        <p:spPr>
          <a:xfrm>
            <a:off x="5880506" y="3177540"/>
            <a:ext cx="1476756" cy="9144"/>
          </a:xfrm>
          <a:prstGeom prst="rect">
            <a:avLst/>
          </a:prstGeom>
          <a:solidFill>
            <a:srgbClr val="E2E8F0"/>
          </a:solidFill>
          <a:ln w="12700">
            <a:solidFill>
              <a:srgbClr val="E2E8F0">
                <a:alpha val="0"/>
              </a:srgbClr>
            </a:solidFill>
            <a:prstDash val="solid"/>
          </a:ln>
        </p:spPr>
      </p:sp>
      <p:sp>
        <p:nvSpPr>
          <p:cNvPr id="29" name="Text 26"/>
          <p:cNvSpPr txBox="1"/>
          <p:nvPr/>
        </p:nvSpPr>
        <p:spPr>
          <a:xfrm>
            <a:off x="5851246" y="2701138"/>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30" name="Shape 27"/>
          <p:cNvSpPr/>
          <p:nvPr/>
        </p:nvSpPr>
        <p:spPr>
          <a:xfrm>
            <a:off x="7349947" y="3177540"/>
            <a:ext cx="1476756" cy="9144"/>
          </a:xfrm>
          <a:prstGeom prst="rect">
            <a:avLst/>
          </a:prstGeom>
          <a:solidFill>
            <a:srgbClr val="E2E8F0"/>
          </a:solidFill>
          <a:ln w="12700">
            <a:solidFill>
              <a:srgbClr val="E2E8F0">
                <a:alpha val="0"/>
              </a:srgbClr>
            </a:solidFill>
            <a:prstDash val="solid"/>
          </a:ln>
        </p:spPr>
      </p:sp>
      <p:sp>
        <p:nvSpPr>
          <p:cNvPr id="31" name="Text 28"/>
          <p:cNvSpPr txBox="1"/>
          <p:nvPr/>
        </p:nvSpPr>
        <p:spPr>
          <a:xfrm>
            <a:off x="7320686" y="2701138"/>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32" name="Text 29"/>
          <p:cNvSpPr txBox="1"/>
          <p:nvPr/>
        </p:nvSpPr>
        <p:spPr>
          <a:xfrm>
            <a:off x="1143000" y="3187598"/>
            <a:ext cx="1743761" cy="486461"/>
          </a:xfrm>
          <a:prstGeom prst="rect">
            <a:avLst/>
          </a:prstGeom>
          <a:solidFill>
            <a:srgbClr val="F8FAFC"/>
          </a:solidFill>
          <a:ln w="12700">
            <a:solidFill>
              <a:srgbClr val="E2E8F0"/>
            </a:solidFill>
          </a:ln>
        </p:spPr>
        <p:txBody>
          <a:bodyPr wrap="square" lIns="0" tIns="0" rIns="0" bIns="0" rtlCol="0" anchor="ctr"/>
          <a:lstStyle/>
          <a:p>
            <a:pPr algn="l" indent="0" marL="0">
              <a:buNone/>
            </a:pPr>
            <a:r>
              <a:rPr lang="en-US" sz="1200" dirty="0">
                <a:solidFill>
                  <a:srgbClr val="334155"/>
                </a:solidFill>
                <a:latin typeface="Roboto" pitchFamily="34" charset="0"/>
                <a:ea typeface="Roboto" pitchFamily="34" charset="-122"/>
                <a:cs typeface="Roboto" pitchFamily="34" charset="-120"/>
              </a:rPr>
              <a:t>Data (SC, MP)</a:t>
            </a:r>
            <a:endParaRPr lang="en-US" sz="1200" dirty="0"/>
          </a:p>
        </p:txBody>
      </p:sp>
      <p:pic>
        <p:nvPicPr>
          <p:cNvPr id="33" name="Image 1" descr="preencoded.png">    </p:cNvPr>
          <p:cNvPicPr>
            <a:picLocks noChangeAspect="1"/>
          </p:cNvPicPr>
          <p:nvPr/>
        </p:nvPicPr>
        <p:blipFill>
          <a:blip r:embed="rId2"/>
          <a:srcRect l="0" r="0" t="-43" b="-43"/>
          <a:stretch/>
        </p:blipFill>
        <p:spPr>
          <a:xfrm>
            <a:off x="933602" y="3339389"/>
            <a:ext cx="133502" cy="152705"/>
          </a:xfrm>
          <a:prstGeom prst="rect">
            <a:avLst/>
          </a:prstGeom>
        </p:spPr>
      </p:pic>
      <p:sp>
        <p:nvSpPr>
          <p:cNvPr id="34" name="Shape 30"/>
          <p:cNvSpPr/>
          <p:nvPr/>
        </p:nvSpPr>
        <p:spPr>
          <a:xfrm>
            <a:off x="2805379" y="3664001"/>
            <a:ext cx="1609344" cy="9144"/>
          </a:xfrm>
          <a:prstGeom prst="rect">
            <a:avLst/>
          </a:prstGeom>
          <a:solidFill>
            <a:srgbClr val="E2E8F0"/>
          </a:solidFill>
          <a:ln w="12700">
            <a:solidFill>
              <a:srgbClr val="E2E8F0">
                <a:alpha val="0"/>
              </a:srgbClr>
            </a:solidFill>
            <a:prstDash val="solid"/>
          </a:ln>
        </p:spPr>
      </p:sp>
      <p:sp>
        <p:nvSpPr>
          <p:cNvPr id="35" name="Text 31"/>
          <p:cNvSpPr txBox="1"/>
          <p:nvPr/>
        </p:nvSpPr>
        <p:spPr>
          <a:xfrm>
            <a:off x="2773375" y="3187598"/>
            <a:ext cx="1674266"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36" name="Shape 32"/>
          <p:cNvSpPr/>
          <p:nvPr/>
        </p:nvSpPr>
        <p:spPr>
          <a:xfrm>
            <a:off x="4411066" y="3664001"/>
            <a:ext cx="1476756" cy="9144"/>
          </a:xfrm>
          <a:prstGeom prst="rect">
            <a:avLst/>
          </a:prstGeom>
          <a:solidFill>
            <a:srgbClr val="E2E8F0"/>
          </a:solidFill>
          <a:ln w="12700">
            <a:solidFill>
              <a:srgbClr val="E2E8F0">
                <a:alpha val="0"/>
              </a:srgbClr>
            </a:solidFill>
            <a:prstDash val="solid"/>
          </a:ln>
        </p:spPr>
      </p:sp>
      <p:sp>
        <p:nvSpPr>
          <p:cNvPr id="37" name="Text 33"/>
          <p:cNvSpPr txBox="1"/>
          <p:nvPr/>
        </p:nvSpPr>
        <p:spPr>
          <a:xfrm>
            <a:off x="4380890" y="3187598"/>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38" name="Shape 34"/>
          <p:cNvSpPr/>
          <p:nvPr/>
        </p:nvSpPr>
        <p:spPr>
          <a:xfrm>
            <a:off x="5880506" y="3664001"/>
            <a:ext cx="1476756" cy="9144"/>
          </a:xfrm>
          <a:prstGeom prst="rect">
            <a:avLst/>
          </a:prstGeom>
          <a:solidFill>
            <a:srgbClr val="E2E8F0"/>
          </a:solidFill>
          <a:ln w="12700">
            <a:solidFill>
              <a:srgbClr val="E2E8F0">
                <a:alpha val="0"/>
              </a:srgbClr>
            </a:solidFill>
            <a:prstDash val="solid"/>
          </a:ln>
        </p:spPr>
      </p:sp>
      <p:sp>
        <p:nvSpPr>
          <p:cNvPr id="39" name="Text 35"/>
          <p:cNvSpPr txBox="1"/>
          <p:nvPr/>
        </p:nvSpPr>
        <p:spPr>
          <a:xfrm>
            <a:off x="5851246" y="3187598"/>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40" name="Shape 36"/>
          <p:cNvSpPr/>
          <p:nvPr/>
        </p:nvSpPr>
        <p:spPr>
          <a:xfrm>
            <a:off x="7349947" y="3664001"/>
            <a:ext cx="1476756" cy="9144"/>
          </a:xfrm>
          <a:prstGeom prst="rect">
            <a:avLst/>
          </a:prstGeom>
          <a:solidFill>
            <a:srgbClr val="E2E8F0"/>
          </a:solidFill>
          <a:ln w="12700">
            <a:solidFill>
              <a:srgbClr val="E2E8F0">
                <a:alpha val="0"/>
              </a:srgbClr>
            </a:solidFill>
            <a:prstDash val="solid"/>
          </a:ln>
        </p:spPr>
      </p:sp>
      <p:sp>
        <p:nvSpPr>
          <p:cNvPr id="41" name="Text 37"/>
          <p:cNvSpPr txBox="1"/>
          <p:nvPr/>
        </p:nvSpPr>
        <p:spPr>
          <a:xfrm>
            <a:off x="7320686" y="3187598"/>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42" name="Text 38"/>
          <p:cNvSpPr txBox="1"/>
          <p:nvPr/>
        </p:nvSpPr>
        <p:spPr>
          <a:xfrm>
            <a:off x="1200607" y="3673145"/>
            <a:ext cx="1686154" cy="695858"/>
          </a:xfrm>
          <a:prstGeom prst="rect">
            <a:avLst/>
          </a:prstGeom>
          <a:solidFill>
            <a:srgbClr val="F8FAFC"/>
          </a:solidFill>
          <a:ln w="12700">
            <a:solidFill>
              <a:srgbClr val="E2E8F0"/>
            </a:solidFill>
          </a:ln>
        </p:spPr>
        <p:txBody>
          <a:bodyPr wrap="square" lIns="0" tIns="0" rIns="0" bIns="0" rtlCol="0" anchor="ctr"/>
          <a:lstStyle/>
          <a:p>
            <a:pPr algn="l" indent="0" marL="0">
              <a:buNone/>
            </a:pPr>
            <a:r>
              <a:rPr lang="en-US" sz="1200" dirty="0">
                <a:solidFill>
                  <a:srgbClr val="334155"/>
                </a:solidFill>
                <a:latin typeface="Roboto" pitchFamily="34" charset="0"/>
                <a:ea typeface="Roboto" pitchFamily="34" charset="-122"/>
                <a:cs typeface="Roboto" pitchFamily="34" charset="-120"/>
              </a:rPr>
              <a:t>App/Runtime (SI, CM)</a:t>
            </a:r>
            <a:endParaRPr lang="en-US" sz="1200" dirty="0"/>
          </a:p>
        </p:txBody>
      </p:sp>
      <p:pic>
        <p:nvPicPr>
          <p:cNvPr id="43" name="Image 2" descr="preencoded.png">    </p:cNvPr>
          <p:cNvPicPr>
            <a:picLocks noChangeAspect="1"/>
          </p:cNvPicPr>
          <p:nvPr/>
        </p:nvPicPr>
        <p:blipFill>
          <a:blip r:embed="rId3"/>
          <a:srcRect l="0" r="0" t="-180" b="-180"/>
          <a:stretch/>
        </p:blipFill>
        <p:spPr>
          <a:xfrm>
            <a:off x="933602" y="3815791"/>
            <a:ext cx="190195" cy="152705"/>
          </a:xfrm>
          <a:prstGeom prst="rect">
            <a:avLst/>
          </a:prstGeom>
        </p:spPr>
      </p:pic>
      <p:sp>
        <p:nvSpPr>
          <p:cNvPr id="44" name="Shape 39"/>
          <p:cNvSpPr/>
          <p:nvPr/>
        </p:nvSpPr>
        <p:spPr>
          <a:xfrm>
            <a:off x="2805379" y="4358945"/>
            <a:ext cx="1609344" cy="9144"/>
          </a:xfrm>
          <a:prstGeom prst="rect">
            <a:avLst/>
          </a:prstGeom>
          <a:solidFill>
            <a:srgbClr val="E2E8F0"/>
          </a:solidFill>
          <a:ln w="12700">
            <a:solidFill>
              <a:srgbClr val="E2E8F0">
                <a:alpha val="0"/>
              </a:srgbClr>
            </a:solidFill>
            <a:prstDash val="solid"/>
          </a:ln>
        </p:spPr>
      </p:sp>
      <p:sp>
        <p:nvSpPr>
          <p:cNvPr id="45" name="Text 40"/>
          <p:cNvSpPr txBox="1"/>
          <p:nvPr/>
        </p:nvSpPr>
        <p:spPr>
          <a:xfrm>
            <a:off x="2773375" y="3673145"/>
            <a:ext cx="1674266" cy="572414"/>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Provider</a:t>
            </a:r>
            <a:endParaRPr lang="en-US" sz="1200" dirty="0"/>
          </a:p>
        </p:txBody>
      </p:sp>
      <p:sp>
        <p:nvSpPr>
          <p:cNvPr id="46" name="Shape 41"/>
          <p:cNvSpPr/>
          <p:nvPr/>
        </p:nvSpPr>
        <p:spPr>
          <a:xfrm>
            <a:off x="4411066" y="4358945"/>
            <a:ext cx="1476756" cy="9144"/>
          </a:xfrm>
          <a:prstGeom prst="rect">
            <a:avLst/>
          </a:prstGeom>
          <a:solidFill>
            <a:srgbClr val="E2E8F0"/>
          </a:solidFill>
          <a:ln w="12700">
            <a:solidFill>
              <a:srgbClr val="E2E8F0">
                <a:alpha val="0"/>
              </a:srgbClr>
            </a:solidFill>
            <a:prstDash val="solid"/>
          </a:ln>
        </p:spPr>
      </p:sp>
      <p:sp>
        <p:nvSpPr>
          <p:cNvPr id="47" name="Text 42"/>
          <p:cNvSpPr txBox="1"/>
          <p:nvPr/>
        </p:nvSpPr>
        <p:spPr>
          <a:xfrm>
            <a:off x="4380890" y="3673145"/>
            <a:ext cx="1536192" cy="572414"/>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Shared</a:t>
            </a:r>
            <a:endParaRPr lang="en-US" sz="1200" dirty="0"/>
          </a:p>
        </p:txBody>
      </p:sp>
      <p:sp>
        <p:nvSpPr>
          <p:cNvPr id="48" name="Shape 43"/>
          <p:cNvSpPr/>
          <p:nvPr/>
        </p:nvSpPr>
        <p:spPr>
          <a:xfrm>
            <a:off x="5880506" y="4358945"/>
            <a:ext cx="1476756" cy="9144"/>
          </a:xfrm>
          <a:prstGeom prst="rect">
            <a:avLst/>
          </a:prstGeom>
          <a:solidFill>
            <a:srgbClr val="E2E8F0"/>
          </a:solidFill>
          <a:ln w="12700">
            <a:solidFill>
              <a:srgbClr val="E2E8F0">
                <a:alpha val="0"/>
              </a:srgbClr>
            </a:solidFill>
            <a:prstDash val="solid"/>
          </a:ln>
        </p:spPr>
      </p:sp>
      <p:sp>
        <p:nvSpPr>
          <p:cNvPr id="49" name="Text 44"/>
          <p:cNvSpPr txBox="1"/>
          <p:nvPr/>
        </p:nvSpPr>
        <p:spPr>
          <a:xfrm>
            <a:off x="5851246" y="3673145"/>
            <a:ext cx="1536192" cy="572414"/>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50" name="Shape 45"/>
          <p:cNvSpPr/>
          <p:nvPr/>
        </p:nvSpPr>
        <p:spPr>
          <a:xfrm>
            <a:off x="7349947" y="4358945"/>
            <a:ext cx="1476756" cy="9144"/>
          </a:xfrm>
          <a:prstGeom prst="rect">
            <a:avLst/>
          </a:prstGeom>
          <a:solidFill>
            <a:srgbClr val="E2E8F0"/>
          </a:solidFill>
          <a:ln w="12700">
            <a:solidFill>
              <a:srgbClr val="E2E8F0">
                <a:alpha val="0"/>
              </a:srgbClr>
            </a:solidFill>
            <a:prstDash val="solid"/>
          </a:ln>
        </p:spPr>
      </p:sp>
      <p:sp>
        <p:nvSpPr>
          <p:cNvPr id="51" name="Text 46"/>
          <p:cNvSpPr txBox="1"/>
          <p:nvPr/>
        </p:nvSpPr>
        <p:spPr>
          <a:xfrm>
            <a:off x="7320686" y="3673145"/>
            <a:ext cx="1536192" cy="572414"/>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52" name="Text 47"/>
          <p:cNvSpPr txBox="1"/>
          <p:nvPr/>
        </p:nvSpPr>
        <p:spPr>
          <a:xfrm>
            <a:off x="1200607" y="4368089"/>
            <a:ext cx="1686154" cy="486461"/>
          </a:xfrm>
          <a:prstGeom prst="rect">
            <a:avLst/>
          </a:prstGeom>
          <a:solidFill>
            <a:srgbClr val="F8FAFC"/>
          </a:solidFill>
          <a:ln w="12700">
            <a:solidFill>
              <a:srgbClr val="E2E8F0"/>
            </a:solidFill>
          </a:ln>
        </p:spPr>
        <p:txBody>
          <a:bodyPr wrap="square" lIns="0" tIns="0" rIns="0" bIns="0" rtlCol="0" anchor="ctr"/>
          <a:lstStyle/>
          <a:p>
            <a:pPr algn="l" indent="0" marL="0">
              <a:buNone/>
            </a:pPr>
            <a:r>
              <a:rPr lang="en-US" sz="1200" dirty="0">
                <a:solidFill>
                  <a:srgbClr val="334155"/>
                </a:solidFill>
                <a:latin typeface="Roboto" pitchFamily="34" charset="0"/>
                <a:ea typeface="Roboto" pitchFamily="34" charset="-122"/>
                <a:cs typeface="Roboto" pitchFamily="34" charset="-120"/>
              </a:rPr>
              <a:t>Network/OS (SC, AC)</a:t>
            </a:r>
            <a:endParaRPr lang="en-US" sz="1200" dirty="0"/>
          </a:p>
        </p:txBody>
      </p:sp>
      <p:pic>
        <p:nvPicPr>
          <p:cNvPr id="53" name="Image 3" descr="preencoded.png">    </p:cNvPr>
          <p:cNvPicPr>
            <a:picLocks noChangeAspect="1"/>
          </p:cNvPicPr>
          <p:nvPr/>
        </p:nvPicPr>
        <p:blipFill>
          <a:blip r:embed="rId4"/>
          <a:srcRect l="0" r="0" t="-180" b="-180"/>
          <a:stretch/>
        </p:blipFill>
        <p:spPr>
          <a:xfrm>
            <a:off x="933602" y="4520794"/>
            <a:ext cx="190195" cy="152705"/>
          </a:xfrm>
          <a:prstGeom prst="rect">
            <a:avLst/>
          </a:prstGeom>
        </p:spPr>
      </p:pic>
      <p:sp>
        <p:nvSpPr>
          <p:cNvPr id="54" name="Shape 48"/>
          <p:cNvSpPr/>
          <p:nvPr/>
        </p:nvSpPr>
        <p:spPr>
          <a:xfrm>
            <a:off x="2805379" y="4844491"/>
            <a:ext cx="1609344" cy="9144"/>
          </a:xfrm>
          <a:prstGeom prst="rect">
            <a:avLst/>
          </a:prstGeom>
          <a:solidFill>
            <a:srgbClr val="E2E8F0"/>
          </a:solidFill>
          <a:ln w="12700">
            <a:solidFill>
              <a:srgbClr val="E2E8F0">
                <a:alpha val="0"/>
              </a:srgbClr>
            </a:solidFill>
            <a:prstDash val="solid"/>
          </a:ln>
        </p:spPr>
      </p:sp>
      <p:sp>
        <p:nvSpPr>
          <p:cNvPr id="55" name="Text 49"/>
          <p:cNvSpPr txBox="1"/>
          <p:nvPr/>
        </p:nvSpPr>
        <p:spPr>
          <a:xfrm>
            <a:off x="2773375" y="4368089"/>
            <a:ext cx="1674266"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Provider</a:t>
            </a:r>
            <a:endParaRPr lang="en-US" sz="1200" dirty="0"/>
          </a:p>
        </p:txBody>
      </p:sp>
      <p:sp>
        <p:nvSpPr>
          <p:cNvPr id="56" name="Shape 50"/>
          <p:cNvSpPr/>
          <p:nvPr/>
        </p:nvSpPr>
        <p:spPr>
          <a:xfrm>
            <a:off x="4411066" y="4844491"/>
            <a:ext cx="1476756" cy="9144"/>
          </a:xfrm>
          <a:prstGeom prst="rect">
            <a:avLst/>
          </a:prstGeom>
          <a:solidFill>
            <a:srgbClr val="E2E8F0"/>
          </a:solidFill>
          <a:ln w="12700">
            <a:solidFill>
              <a:srgbClr val="E2E8F0">
                <a:alpha val="0"/>
              </a:srgbClr>
            </a:solidFill>
            <a:prstDash val="solid"/>
          </a:ln>
        </p:spPr>
      </p:sp>
      <p:sp>
        <p:nvSpPr>
          <p:cNvPr id="57" name="Text 51"/>
          <p:cNvSpPr txBox="1"/>
          <p:nvPr/>
        </p:nvSpPr>
        <p:spPr>
          <a:xfrm>
            <a:off x="4380890" y="4368089"/>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Provider</a:t>
            </a:r>
            <a:endParaRPr lang="en-US" sz="1200" dirty="0"/>
          </a:p>
        </p:txBody>
      </p:sp>
      <p:sp>
        <p:nvSpPr>
          <p:cNvPr id="58" name="Shape 52"/>
          <p:cNvSpPr/>
          <p:nvPr/>
        </p:nvSpPr>
        <p:spPr>
          <a:xfrm>
            <a:off x="5880506" y="4844491"/>
            <a:ext cx="1476756" cy="9144"/>
          </a:xfrm>
          <a:prstGeom prst="rect">
            <a:avLst/>
          </a:prstGeom>
          <a:solidFill>
            <a:srgbClr val="E2E8F0"/>
          </a:solidFill>
          <a:ln w="12700">
            <a:solidFill>
              <a:srgbClr val="E2E8F0">
                <a:alpha val="0"/>
              </a:srgbClr>
            </a:solidFill>
            <a:prstDash val="solid"/>
          </a:ln>
        </p:spPr>
      </p:sp>
      <p:sp>
        <p:nvSpPr>
          <p:cNvPr id="59" name="Text 53"/>
          <p:cNvSpPr txBox="1"/>
          <p:nvPr/>
        </p:nvSpPr>
        <p:spPr>
          <a:xfrm>
            <a:off x="5851246" y="4368089"/>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60" name="Shape 54"/>
          <p:cNvSpPr/>
          <p:nvPr/>
        </p:nvSpPr>
        <p:spPr>
          <a:xfrm>
            <a:off x="7349947" y="4844491"/>
            <a:ext cx="1476756" cy="9144"/>
          </a:xfrm>
          <a:prstGeom prst="rect">
            <a:avLst/>
          </a:prstGeom>
          <a:solidFill>
            <a:srgbClr val="E2E8F0"/>
          </a:solidFill>
          <a:ln w="12700">
            <a:solidFill>
              <a:srgbClr val="E2E8F0">
                <a:alpha val="0"/>
              </a:srgbClr>
            </a:solidFill>
            <a:prstDash val="solid"/>
          </a:ln>
        </p:spPr>
      </p:sp>
      <p:sp>
        <p:nvSpPr>
          <p:cNvPr id="61" name="Text 55"/>
          <p:cNvSpPr txBox="1"/>
          <p:nvPr/>
        </p:nvSpPr>
        <p:spPr>
          <a:xfrm>
            <a:off x="7320686" y="4368089"/>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62" name="Text 56"/>
          <p:cNvSpPr txBox="1"/>
          <p:nvPr/>
        </p:nvSpPr>
        <p:spPr>
          <a:xfrm>
            <a:off x="1162202" y="4853635"/>
            <a:ext cx="1724558" cy="486461"/>
          </a:xfrm>
          <a:prstGeom prst="rect">
            <a:avLst/>
          </a:prstGeom>
          <a:solidFill>
            <a:srgbClr val="F8FAFC"/>
          </a:solidFill>
          <a:ln w="12700">
            <a:solidFill>
              <a:srgbClr val="E2E8F0"/>
            </a:solidFill>
          </a:ln>
        </p:spPr>
        <p:txBody>
          <a:bodyPr wrap="square" lIns="0" tIns="0" rIns="0" bIns="0" rtlCol="0" anchor="ctr"/>
          <a:lstStyle/>
          <a:p>
            <a:pPr algn="l" indent="0" marL="0">
              <a:buNone/>
            </a:pPr>
            <a:r>
              <a:rPr lang="en-US" sz="1200" dirty="0">
                <a:solidFill>
                  <a:srgbClr val="334155"/>
                </a:solidFill>
                <a:latin typeface="Roboto" pitchFamily="34" charset="0"/>
                <a:ea typeface="Roboto" pitchFamily="34" charset="-122"/>
                <a:cs typeface="Roboto" pitchFamily="34" charset="-120"/>
              </a:rPr>
              <a:t>Physical (PE, MA)</a:t>
            </a:r>
            <a:endParaRPr lang="en-US" sz="1200" dirty="0"/>
          </a:p>
        </p:txBody>
      </p:sp>
      <p:pic>
        <p:nvPicPr>
          <p:cNvPr id="63" name="Image 4" descr="preencoded.png">    </p:cNvPr>
          <p:cNvPicPr>
            <a:picLocks noChangeAspect="1"/>
          </p:cNvPicPr>
          <p:nvPr/>
        </p:nvPicPr>
        <p:blipFill>
          <a:blip r:embed="rId5"/>
          <a:srcRect l="0" r="0" t="0" b="0"/>
          <a:stretch/>
        </p:blipFill>
        <p:spPr>
          <a:xfrm>
            <a:off x="933602" y="5006340"/>
            <a:ext cx="152705" cy="152705"/>
          </a:xfrm>
          <a:prstGeom prst="rect">
            <a:avLst/>
          </a:prstGeom>
        </p:spPr>
      </p:pic>
      <p:sp>
        <p:nvSpPr>
          <p:cNvPr id="64" name="Shape 57"/>
          <p:cNvSpPr/>
          <p:nvPr/>
        </p:nvSpPr>
        <p:spPr>
          <a:xfrm>
            <a:off x="2805379" y="5330038"/>
            <a:ext cx="1609344" cy="9144"/>
          </a:xfrm>
          <a:prstGeom prst="rect">
            <a:avLst/>
          </a:prstGeom>
          <a:solidFill>
            <a:srgbClr val="E2E8F0"/>
          </a:solidFill>
          <a:ln w="12700">
            <a:solidFill>
              <a:srgbClr val="E2E8F0">
                <a:alpha val="0"/>
              </a:srgbClr>
            </a:solidFill>
            <a:prstDash val="solid"/>
          </a:ln>
        </p:spPr>
      </p:sp>
      <p:sp>
        <p:nvSpPr>
          <p:cNvPr id="65" name="Text 58"/>
          <p:cNvSpPr txBox="1"/>
          <p:nvPr/>
        </p:nvSpPr>
        <p:spPr>
          <a:xfrm>
            <a:off x="2773375" y="4853635"/>
            <a:ext cx="1674266"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Provider</a:t>
            </a:r>
            <a:endParaRPr lang="en-US" sz="1200" dirty="0"/>
          </a:p>
        </p:txBody>
      </p:sp>
      <p:sp>
        <p:nvSpPr>
          <p:cNvPr id="66" name="Shape 59"/>
          <p:cNvSpPr/>
          <p:nvPr/>
        </p:nvSpPr>
        <p:spPr>
          <a:xfrm>
            <a:off x="4411066" y="5330038"/>
            <a:ext cx="1476756" cy="9144"/>
          </a:xfrm>
          <a:prstGeom prst="rect">
            <a:avLst/>
          </a:prstGeom>
          <a:solidFill>
            <a:srgbClr val="E2E8F0"/>
          </a:solidFill>
          <a:ln w="12700">
            <a:solidFill>
              <a:srgbClr val="E2E8F0">
                <a:alpha val="0"/>
              </a:srgbClr>
            </a:solidFill>
            <a:prstDash val="solid"/>
          </a:ln>
        </p:spPr>
      </p:sp>
      <p:sp>
        <p:nvSpPr>
          <p:cNvPr id="67" name="Text 60"/>
          <p:cNvSpPr txBox="1"/>
          <p:nvPr/>
        </p:nvSpPr>
        <p:spPr>
          <a:xfrm>
            <a:off x="4380890" y="4853635"/>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Provider</a:t>
            </a:r>
            <a:endParaRPr lang="en-US" sz="1200" dirty="0"/>
          </a:p>
        </p:txBody>
      </p:sp>
      <p:sp>
        <p:nvSpPr>
          <p:cNvPr id="68" name="Shape 61"/>
          <p:cNvSpPr/>
          <p:nvPr/>
        </p:nvSpPr>
        <p:spPr>
          <a:xfrm>
            <a:off x="5880506" y="5330038"/>
            <a:ext cx="1476756" cy="9144"/>
          </a:xfrm>
          <a:prstGeom prst="rect">
            <a:avLst/>
          </a:prstGeom>
          <a:solidFill>
            <a:srgbClr val="E2E8F0"/>
          </a:solidFill>
          <a:ln w="12700">
            <a:solidFill>
              <a:srgbClr val="E2E8F0">
                <a:alpha val="0"/>
              </a:srgbClr>
            </a:solidFill>
            <a:prstDash val="solid"/>
          </a:ln>
        </p:spPr>
      </p:sp>
      <p:sp>
        <p:nvSpPr>
          <p:cNvPr id="69" name="Text 62"/>
          <p:cNvSpPr txBox="1"/>
          <p:nvPr/>
        </p:nvSpPr>
        <p:spPr>
          <a:xfrm>
            <a:off x="5851246" y="4853635"/>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Provider</a:t>
            </a:r>
            <a:endParaRPr lang="en-US" sz="1200" dirty="0"/>
          </a:p>
        </p:txBody>
      </p:sp>
      <p:sp>
        <p:nvSpPr>
          <p:cNvPr id="70" name="Shape 63"/>
          <p:cNvSpPr/>
          <p:nvPr/>
        </p:nvSpPr>
        <p:spPr>
          <a:xfrm>
            <a:off x="7349947" y="5330038"/>
            <a:ext cx="1476756" cy="9144"/>
          </a:xfrm>
          <a:prstGeom prst="rect">
            <a:avLst/>
          </a:prstGeom>
          <a:solidFill>
            <a:srgbClr val="E2E8F0"/>
          </a:solidFill>
          <a:ln w="12700">
            <a:solidFill>
              <a:srgbClr val="E2E8F0">
                <a:alpha val="0"/>
              </a:srgbClr>
            </a:solidFill>
            <a:prstDash val="solid"/>
          </a:ln>
        </p:spPr>
      </p:sp>
      <p:sp>
        <p:nvSpPr>
          <p:cNvPr id="71" name="Text 64"/>
          <p:cNvSpPr txBox="1"/>
          <p:nvPr/>
        </p:nvSpPr>
        <p:spPr>
          <a:xfrm>
            <a:off x="7320686" y="4853635"/>
            <a:ext cx="1536192" cy="363017"/>
          </a:xfrm>
          <a:prstGeom prst="rect">
            <a:avLst/>
          </a:prstGeom>
          <a:solidFill>
            <a:srgbClr val="FFFFFF">
              <a:alpha val="0"/>
            </a:srgbClr>
          </a:solidFill>
          <a:ln>
            <a:solidFill>
              <a:srgbClr val="FFFFFF">
                <a:alpha val="0"/>
              </a:srgbClr>
            </a:solid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Customer</a:t>
            </a:r>
            <a:endParaRPr lang="en-US" sz="1200" dirty="0"/>
          </a:p>
        </p:txBody>
      </p:sp>
      <p:sp>
        <p:nvSpPr>
          <p:cNvPr id="72" name="Shape 65"/>
          <p:cNvSpPr/>
          <p:nvPr/>
        </p:nvSpPr>
        <p:spPr>
          <a:xfrm>
            <a:off x="800100" y="5340096"/>
            <a:ext cx="2009851" cy="476402"/>
          </a:xfrm>
          <a:prstGeom prst="rect">
            <a:avLst/>
          </a:prstGeom>
          <a:solidFill>
            <a:srgbClr val="F8FAFC"/>
          </a:solidFill>
          <a:ln/>
        </p:spPr>
      </p:sp>
      <p:sp>
        <p:nvSpPr>
          <p:cNvPr id="73" name="Shape 66"/>
          <p:cNvSpPr/>
          <p:nvPr/>
        </p:nvSpPr>
        <p:spPr>
          <a:xfrm>
            <a:off x="2800807" y="5340096"/>
            <a:ext cx="9144" cy="476402"/>
          </a:xfrm>
          <a:prstGeom prst="rect">
            <a:avLst/>
          </a:prstGeom>
          <a:solidFill>
            <a:srgbClr val="E2E8F0"/>
          </a:solidFill>
          <a:ln w="12700">
            <a:solidFill>
              <a:srgbClr val="E2E8F0">
                <a:alpha val="0"/>
              </a:srgbClr>
            </a:solidFill>
            <a:prstDash val="solid"/>
          </a:ln>
        </p:spPr>
      </p:sp>
      <p:sp>
        <p:nvSpPr>
          <p:cNvPr id="74" name="Text 67"/>
          <p:cNvSpPr txBox="1"/>
          <p:nvPr/>
        </p:nvSpPr>
        <p:spPr>
          <a:xfrm>
            <a:off x="1162202" y="5340096"/>
            <a:ext cx="1581912" cy="47640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200" dirty="0">
                <a:solidFill>
                  <a:srgbClr val="334155"/>
                </a:solidFill>
                <a:latin typeface="Roboto" pitchFamily="34" charset="0"/>
                <a:ea typeface="Roboto" pitchFamily="34" charset="-122"/>
                <a:cs typeface="Roboto" pitchFamily="34" charset="-120"/>
              </a:rPr>
              <a:t>Inheritance Type</a:t>
            </a:r>
            <a:endParaRPr lang="en-US" sz="1200" dirty="0"/>
          </a:p>
        </p:txBody>
      </p:sp>
      <p:pic>
        <p:nvPicPr>
          <p:cNvPr id="75" name="Image 5" descr="preencoded.png">    </p:cNvPr>
          <p:cNvPicPr>
            <a:picLocks noChangeAspect="1"/>
          </p:cNvPicPr>
          <p:nvPr/>
        </p:nvPicPr>
        <p:blipFill>
          <a:blip r:embed="rId6"/>
          <a:srcRect l="0" r="0" t="0" b="0"/>
          <a:stretch/>
        </p:blipFill>
        <p:spPr>
          <a:xfrm>
            <a:off x="933602" y="5491886"/>
            <a:ext cx="152705" cy="152705"/>
          </a:xfrm>
          <a:prstGeom prst="rect">
            <a:avLst/>
          </a:prstGeom>
        </p:spPr>
      </p:pic>
      <p:sp>
        <p:nvSpPr>
          <p:cNvPr id="76" name="Text 68"/>
          <p:cNvSpPr txBox="1"/>
          <p:nvPr/>
        </p:nvSpPr>
        <p:spPr>
          <a:xfrm>
            <a:off x="2773375" y="5340096"/>
            <a:ext cx="1674266" cy="476402"/>
          </a:xfrm>
          <a:prstGeom prst="rect">
            <a:avLst/>
          </a:prstGeom>
          <a:no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Full/Hybrid</a:t>
            </a:r>
            <a:endParaRPr lang="en-US" sz="1200" dirty="0"/>
          </a:p>
        </p:txBody>
      </p:sp>
      <p:sp>
        <p:nvSpPr>
          <p:cNvPr id="77" name="Text 69"/>
          <p:cNvSpPr txBox="1"/>
          <p:nvPr/>
        </p:nvSpPr>
        <p:spPr>
          <a:xfrm>
            <a:off x="4380890" y="5340096"/>
            <a:ext cx="1536192" cy="476402"/>
          </a:xfrm>
          <a:prstGeom prst="rect">
            <a:avLst/>
          </a:prstGeom>
          <a:no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Hybrid</a:t>
            </a:r>
            <a:endParaRPr lang="en-US" sz="1200" dirty="0"/>
          </a:p>
        </p:txBody>
      </p:sp>
      <p:sp>
        <p:nvSpPr>
          <p:cNvPr id="78" name="Text 70"/>
          <p:cNvSpPr txBox="1"/>
          <p:nvPr/>
        </p:nvSpPr>
        <p:spPr>
          <a:xfrm>
            <a:off x="5851246" y="5340096"/>
            <a:ext cx="1536192" cy="476402"/>
          </a:xfrm>
          <a:prstGeom prst="rect">
            <a:avLst/>
          </a:prstGeom>
          <a:no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Partial</a:t>
            </a:r>
            <a:endParaRPr lang="en-US" sz="1200" dirty="0"/>
          </a:p>
        </p:txBody>
      </p:sp>
      <p:sp>
        <p:nvSpPr>
          <p:cNvPr id="79" name="Text 71"/>
          <p:cNvSpPr txBox="1"/>
          <p:nvPr/>
        </p:nvSpPr>
        <p:spPr>
          <a:xfrm>
            <a:off x="7320686" y="5340096"/>
            <a:ext cx="1536192" cy="476402"/>
          </a:xfrm>
          <a:prstGeom prst="rect">
            <a:avLst/>
          </a:prstGeom>
          <a:noFill/>
          <a:ln/>
        </p:spPr>
        <p:txBody>
          <a:bodyPr wrap="square" lIns="0" tIns="0" rIns="0" bIns="0" rtlCol="0" anchor="t"/>
          <a:lstStyle/>
          <a:p>
            <a:pPr algn="ctr" indent="0" marL="0">
              <a:buNone/>
            </a:pPr>
            <a:r>
              <a:rPr lang="en-US" sz="900" b="1" dirty="0">
                <a:solidFill>
                  <a:srgbClr val="FFFFFF"/>
                </a:solidFill>
                <a:latin typeface="Roboto" pitchFamily="34" charset="0"/>
                <a:ea typeface="Roboto" pitchFamily="34" charset="-122"/>
                <a:cs typeface="Roboto" pitchFamily="34" charset="-120"/>
              </a:rPr>
              <a:t>None</a:t>
            </a:r>
            <a:endParaRPr lang="en-US" sz="1200" dirty="0"/>
          </a:p>
        </p:txBody>
      </p:sp>
      <p:sp>
        <p:nvSpPr>
          <p:cNvPr id="80" name="Shape 72"/>
          <p:cNvSpPr/>
          <p:nvPr/>
        </p:nvSpPr>
        <p:spPr>
          <a:xfrm>
            <a:off x="2479853" y="5999378"/>
            <a:ext cx="114300" cy="114300"/>
          </a:xfrm>
          <a:prstGeom prst="ellipse">
            <a:avLst/>
          </a:prstGeom>
          <a:solidFill>
            <a:srgbClr val="3B82F6"/>
          </a:solidFill>
          <a:ln w="12700">
            <a:solidFill>
              <a:srgbClr val="FFFFFF">
                <a:alpha val="0"/>
              </a:srgbClr>
            </a:solidFill>
            <a:prstDash val="solid"/>
          </a:ln>
        </p:spPr>
      </p:sp>
      <p:sp>
        <p:nvSpPr>
          <p:cNvPr id="81" name="Shape 73"/>
          <p:cNvSpPr/>
          <p:nvPr/>
        </p:nvSpPr>
        <p:spPr>
          <a:xfrm>
            <a:off x="4172407" y="5999378"/>
            <a:ext cx="114300" cy="114300"/>
          </a:xfrm>
          <a:prstGeom prst="ellipse">
            <a:avLst/>
          </a:prstGeom>
          <a:solidFill>
            <a:srgbClr val="10B981"/>
          </a:solidFill>
          <a:ln w="12700">
            <a:solidFill>
              <a:srgbClr val="FFFFFF">
                <a:alpha val="0"/>
              </a:srgbClr>
            </a:solidFill>
            <a:prstDash val="solid"/>
          </a:ln>
        </p:spPr>
      </p:sp>
      <p:sp>
        <p:nvSpPr>
          <p:cNvPr id="82" name="Shape 74"/>
          <p:cNvSpPr/>
          <p:nvPr/>
        </p:nvSpPr>
        <p:spPr>
          <a:xfrm>
            <a:off x="5950915" y="5999378"/>
            <a:ext cx="114300" cy="114300"/>
          </a:xfrm>
          <a:prstGeom prst="ellipse">
            <a:avLst/>
          </a:prstGeom>
          <a:solidFill>
            <a:srgbClr val="F59E0B"/>
          </a:solidFill>
          <a:ln w="12700">
            <a:solidFill>
              <a:srgbClr val="FFFFFF">
                <a:alpha val="0"/>
              </a:srgbClr>
            </a:solidFill>
            <a:prstDash val="solid"/>
          </a:ln>
        </p:spPr>
      </p:sp>
      <p:sp>
        <p:nvSpPr>
          <p:cNvPr id="83" name="Shape 75"/>
          <p:cNvSpPr/>
          <p:nvPr/>
        </p:nvSpPr>
        <p:spPr>
          <a:xfrm>
            <a:off x="7569403" y="5999378"/>
            <a:ext cx="114300" cy="114300"/>
          </a:xfrm>
          <a:prstGeom prst="ellipse">
            <a:avLst/>
          </a:prstGeom>
          <a:solidFill>
            <a:srgbClr val="6366F1"/>
          </a:solidFill>
          <a:ln w="12700">
            <a:solidFill>
              <a:srgbClr val="FFFFFF">
                <a:alpha val="0"/>
              </a:srgbClr>
            </a:solidFill>
            <a:prstDash val="solid"/>
          </a:ln>
        </p:spPr>
      </p:sp>
      <p:sp>
        <p:nvSpPr>
          <p:cNvPr id="84" name="Shape 76"/>
          <p:cNvSpPr/>
          <p:nvPr/>
        </p:nvSpPr>
        <p:spPr>
          <a:xfrm>
            <a:off x="9010498" y="2210105"/>
            <a:ext cx="2381098" cy="4315054"/>
          </a:xfrm>
          <a:prstGeom prst="rect">
            <a:avLst/>
          </a:prstGeom>
          <a:solidFill>
            <a:srgbClr val="F8FAFC"/>
          </a:solidFill>
          <a:ln/>
        </p:spPr>
      </p:sp>
      <p:sp>
        <p:nvSpPr>
          <p:cNvPr id="85" name="Shape 77"/>
          <p:cNvSpPr/>
          <p:nvPr/>
        </p:nvSpPr>
        <p:spPr>
          <a:xfrm>
            <a:off x="9010498" y="2210105"/>
            <a:ext cx="9144" cy="4315054"/>
          </a:xfrm>
          <a:prstGeom prst="rect">
            <a:avLst/>
          </a:prstGeom>
          <a:solidFill>
            <a:srgbClr val="E2E8F0"/>
          </a:solidFill>
          <a:ln w="12700">
            <a:solidFill>
              <a:srgbClr val="E2E8F0">
                <a:alpha val="0"/>
              </a:srgbClr>
            </a:solidFill>
            <a:prstDash val="solid"/>
          </a:ln>
        </p:spPr>
      </p:sp>
      <p:sp>
        <p:nvSpPr>
          <p:cNvPr id="86" name="Shape 78"/>
          <p:cNvSpPr/>
          <p:nvPr/>
        </p:nvSpPr>
        <p:spPr>
          <a:xfrm>
            <a:off x="9210751" y="2210105"/>
            <a:ext cx="2180844" cy="952805"/>
          </a:xfrm>
          <a:prstGeom prst="roundRect">
            <a:avLst>
              <a:gd name="adj" fmla="val 7678"/>
            </a:avLst>
          </a:prstGeom>
          <a:solidFill>
            <a:srgbClr val="FFFFFF"/>
          </a:solidFill>
          <a:ln w="12700">
            <a:solidFill>
              <a:srgbClr val="E2E8F0"/>
            </a:solidFill>
            <a:prstDash val="solid"/>
          </a:ln>
        </p:spPr>
      </p:sp>
      <p:sp>
        <p:nvSpPr>
          <p:cNvPr id="87" name="Text 79"/>
          <p:cNvSpPr txBox="1"/>
          <p:nvPr/>
        </p:nvSpPr>
        <p:spPr>
          <a:xfrm>
            <a:off x="9295790" y="2333549"/>
            <a:ext cx="2011680" cy="210312"/>
          </a:xfrm>
          <a:prstGeom prst="rect">
            <a:avLst/>
          </a:prstGeom>
          <a:no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SaaS (Software)</a:t>
            </a:r>
            <a:endParaRPr lang="en-US" sz="1000" dirty="0"/>
          </a:p>
        </p:txBody>
      </p:sp>
      <p:sp>
        <p:nvSpPr>
          <p:cNvPr id="88" name="Shape 80"/>
          <p:cNvSpPr/>
          <p:nvPr/>
        </p:nvSpPr>
        <p:spPr>
          <a:xfrm>
            <a:off x="9334195" y="2616098"/>
            <a:ext cx="200254" cy="75895"/>
          </a:xfrm>
          <a:prstGeom prst="roundRect">
            <a:avLst>
              <a:gd name="adj" fmla="val 602411"/>
            </a:avLst>
          </a:prstGeom>
          <a:solidFill>
            <a:srgbClr val="10B981"/>
          </a:solidFill>
          <a:ln w="12700">
            <a:solidFill>
              <a:srgbClr val="FFFFFF">
                <a:alpha val="0"/>
              </a:srgbClr>
            </a:solidFill>
            <a:prstDash val="solid"/>
          </a:ln>
        </p:spPr>
      </p:sp>
      <p:pic>
        <p:nvPicPr>
          <p:cNvPr id="89" name="Image 6" descr="preencoded.png">    </p:cNvPr>
          <p:cNvPicPr>
            <a:picLocks noChangeAspect="1"/>
          </p:cNvPicPr>
          <p:nvPr/>
        </p:nvPicPr>
        <p:blipFill>
          <a:blip r:embed="rId7"/>
          <a:srcRect l="-201" r="-201" t="0" b="0"/>
          <a:stretch/>
        </p:blipFill>
        <p:spPr>
          <a:xfrm>
            <a:off x="9528048" y="2616098"/>
            <a:ext cx="1740103" cy="75895"/>
          </a:xfrm>
          <a:prstGeom prst="rect">
            <a:avLst/>
          </a:prstGeom>
        </p:spPr>
      </p:pic>
      <p:sp>
        <p:nvSpPr>
          <p:cNvPr id="90" name="Text 81"/>
          <p:cNvSpPr txBox="1"/>
          <p:nvPr/>
        </p:nvSpPr>
        <p:spPr>
          <a:xfrm>
            <a:off x="9296705" y="2730398"/>
            <a:ext cx="2009851" cy="305410"/>
          </a:xfrm>
          <a:prstGeom prst="rect">
            <a:avLst/>
          </a:prstGeom>
          <a:noFill/>
          <a:ln/>
        </p:spPr>
        <p:txBody>
          <a:bodyPr wrap="square" lIns="0" tIns="0" rIns="0" bIns="0" rtlCol="0" anchor="t"/>
          <a:lstStyle/>
          <a:p>
            <a:pPr algn="ctr" indent="0" marL="0">
              <a:buNone/>
            </a:pPr>
            <a:r>
              <a:rPr lang="en-US" sz="900" dirty="0">
                <a:solidFill>
                  <a:srgbClr val="6B7280"/>
                </a:solidFill>
                <a:latin typeface="Roboto" pitchFamily="34" charset="0"/>
                <a:ea typeface="Roboto" pitchFamily="34" charset="-122"/>
                <a:cs typeface="Roboto" pitchFamily="34" charset="-120"/>
              </a:rPr>
              <a:t>Maximum Inheritance</a:t>
            </a:r>
            <a:pPr algn="ctr" indent="0" marL="0">
              <a:buNone/>
            </a:pPr>
            <a:endParaRPr lang="en-US" sz="900" dirty="0"/>
          </a:p>
          <a:p>
            <a:pPr algn="ctr" indent="0" marL="0">
              <a:buNone/>
            </a:pPr>
            <a:r>
              <a:rPr lang="en-US" sz="900" dirty="0">
                <a:solidFill>
                  <a:srgbClr val="6B7280"/>
                </a:solidFill>
                <a:latin typeface="Roboto" pitchFamily="34" charset="0"/>
                <a:ea typeface="Roboto" pitchFamily="34" charset="-122"/>
                <a:cs typeface="Roboto" pitchFamily="34" charset="-120"/>
              </a:rPr>
              <a:t>(e.g., Microsoft 365)</a:t>
            </a:r>
            <a:endParaRPr lang="en-US" sz="900" dirty="0"/>
          </a:p>
        </p:txBody>
      </p:sp>
      <p:sp>
        <p:nvSpPr>
          <p:cNvPr id="91" name="Shape 82"/>
          <p:cNvSpPr/>
          <p:nvPr/>
        </p:nvSpPr>
        <p:spPr>
          <a:xfrm>
            <a:off x="9210751" y="3272638"/>
            <a:ext cx="2180844" cy="952805"/>
          </a:xfrm>
          <a:prstGeom prst="roundRect">
            <a:avLst>
              <a:gd name="adj" fmla="val 7678"/>
            </a:avLst>
          </a:prstGeom>
          <a:solidFill>
            <a:srgbClr val="FFFFFF"/>
          </a:solidFill>
          <a:ln w="12700">
            <a:solidFill>
              <a:srgbClr val="E2E8F0"/>
            </a:solidFill>
            <a:prstDash val="solid"/>
          </a:ln>
        </p:spPr>
      </p:sp>
      <p:sp>
        <p:nvSpPr>
          <p:cNvPr id="92" name="Text 83"/>
          <p:cNvSpPr txBox="1"/>
          <p:nvPr/>
        </p:nvSpPr>
        <p:spPr>
          <a:xfrm>
            <a:off x="9295790" y="3396996"/>
            <a:ext cx="2011680" cy="210312"/>
          </a:xfrm>
          <a:prstGeom prst="rect">
            <a:avLst/>
          </a:prstGeom>
          <a:no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PaaS (Platform)</a:t>
            </a:r>
            <a:endParaRPr lang="en-US" sz="1000" dirty="0"/>
          </a:p>
        </p:txBody>
      </p:sp>
      <p:pic>
        <p:nvPicPr>
          <p:cNvPr id="93" name="Image 7" descr="preencoded.png">    </p:cNvPr>
          <p:cNvPicPr>
            <a:picLocks noChangeAspect="1"/>
          </p:cNvPicPr>
          <p:nvPr/>
        </p:nvPicPr>
        <p:blipFill>
          <a:blip r:embed="rId8"/>
          <a:srcRect l="-219" r="-219" t="0" b="0"/>
          <a:stretch/>
        </p:blipFill>
        <p:spPr>
          <a:xfrm>
            <a:off x="9334195" y="3678631"/>
            <a:ext cx="773582" cy="75895"/>
          </a:xfrm>
          <a:prstGeom prst="rect">
            <a:avLst/>
          </a:prstGeom>
        </p:spPr>
      </p:pic>
      <p:pic>
        <p:nvPicPr>
          <p:cNvPr id="94" name="Image 8" descr="preencoded.png">    </p:cNvPr>
          <p:cNvPicPr>
            <a:picLocks noChangeAspect="1"/>
          </p:cNvPicPr>
          <p:nvPr/>
        </p:nvPicPr>
        <p:blipFill>
          <a:blip r:embed="rId9"/>
          <a:srcRect l="-212" r="-212" t="0" b="0"/>
          <a:stretch/>
        </p:blipFill>
        <p:spPr>
          <a:xfrm>
            <a:off x="10107778" y="3678631"/>
            <a:ext cx="1160374" cy="75895"/>
          </a:xfrm>
          <a:prstGeom prst="rect">
            <a:avLst/>
          </a:prstGeom>
        </p:spPr>
      </p:pic>
      <p:sp>
        <p:nvSpPr>
          <p:cNvPr id="95" name="Text 84"/>
          <p:cNvSpPr txBox="1"/>
          <p:nvPr/>
        </p:nvSpPr>
        <p:spPr>
          <a:xfrm>
            <a:off x="9296705" y="3792931"/>
            <a:ext cx="2009851" cy="305410"/>
          </a:xfrm>
          <a:prstGeom prst="rect">
            <a:avLst/>
          </a:prstGeom>
          <a:noFill/>
          <a:ln/>
        </p:spPr>
        <p:txBody>
          <a:bodyPr wrap="square" lIns="0" tIns="0" rIns="0" bIns="0" rtlCol="0" anchor="t"/>
          <a:lstStyle/>
          <a:p>
            <a:pPr algn="ctr" indent="0" marL="0">
              <a:buNone/>
            </a:pPr>
            <a:r>
              <a:rPr lang="en-US" sz="900" dirty="0">
                <a:solidFill>
                  <a:srgbClr val="6B7280"/>
                </a:solidFill>
                <a:latin typeface="Roboto" pitchFamily="34" charset="0"/>
                <a:ea typeface="Roboto" pitchFamily="34" charset="-122"/>
                <a:cs typeface="Roboto" pitchFamily="34" charset="-120"/>
              </a:rPr>
              <a:t>Balanced Control</a:t>
            </a:r>
            <a:pPr algn="ctr" indent="0" marL="0">
              <a:buNone/>
            </a:pPr>
            <a:endParaRPr lang="en-US" sz="900" dirty="0"/>
          </a:p>
          <a:p>
            <a:pPr algn="ctr" indent="0" marL="0">
              <a:buNone/>
            </a:pPr>
            <a:r>
              <a:rPr lang="en-US" sz="900" dirty="0">
                <a:solidFill>
                  <a:srgbClr val="6B7280"/>
                </a:solidFill>
                <a:latin typeface="Roboto" pitchFamily="34" charset="0"/>
                <a:ea typeface="Roboto" pitchFamily="34" charset="-122"/>
                <a:cs typeface="Roboto" pitchFamily="34" charset="-120"/>
              </a:rPr>
              <a:t>(e.g., AWS RDS)</a:t>
            </a:r>
            <a:endParaRPr lang="en-US" sz="900" dirty="0"/>
          </a:p>
        </p:txBody>
      </p:sp>
      <p:sp>
        <p:nvSpPr>
          <p:cNvPr id="96" name="Shape 85"/>
          <p:cNvSpPr/>
          <p:nvPr/>
        </p:nvSpPr>
        <p:spPr>
          <a:xfrm>
            <a:off x="9210751" y="4336085"/>
            <a:ext cx="2180844" cy="952805"/>
          </a:xfrm>
          <a:prstGeom prst="roundRect">
            <a:avLst>
              <a:gd name="adj" fmla="val 7678"/>
            </a:avLst>
          </a:prstGeom>
          <a:solidFill>
            <a:srgbClr val="FFFFFF"/>
          </a:solidFill>
          <a:ln w="12700">
            <a:solidFill>
              <a:srgbClr val="E2E8F0"/>
            </a:solidFill>
            <a:prstDash val="solid"/>
          </a:ln>
        </p:spPr>
      </p:sp>
      <p:sp>
        <p:nvSpPr>
          <p:cNvPr id="97" name="Text 86"/>
          <p:cNvSpPr txBox="1"/>
          <p:nvPr/>
        </p:nvSpPr>
        <p:spPr>
          <a:xfrm>
            <a:off x="9295790" y="4459529"/>
            <a:ext cx="2011680" cy="210312"/>
          </a:xfrm>
          <a:prstGeom prst="rect">
            <a:avLst/>
          </a:prstGeom>
          <a:no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IaaS (Infrastructure)</a:t>
            </a:r>
            <a:endParaRPr lang="en-US" sz="1000" dirty="0"/>
          </a:p>
        </p:txBody>
      </p:sp>
      <p:pic>
        <p:nvPicPr>
          <p:cNvPr id="98" name="Image 9" descr="preencoded.png">    </p:cNvPr>
          <p:cNvPicPr>
            <a:picLocks noChangeAspect="1"/>
          </p:cNvPicPr>
          <p:nvPr/>
        </p:nvPicPr>
        <p:blipFill>
          <a:blip r:embed="rId10"/>
          <a:srcRect l="-213" r="-213" t="0" b="0"/>
          <a:stretch/>
        </p:blipFill>
        <p:spPr>
          <a:xfrm>
            <a:off x="9334195" y="4742078"/>
            <a:ext cx="1547165" cy="75895"/>
          </a:xfrm>
          <a:prstGeom prst="rect">
            <a:avLst/>
          </a:prstGeom>
        </p:spPr>
      </p:pic>
      <p:pic>
        <p:nvPicPr>
          <p:cNvPr id="99" name="Image 10" descr="preencoded.png">    </p:cNvPr>
          <p:cNvPicPr>
            <a:picLocks noChangeAspect="1"/>
          </p:cNvPicPr>
          <p:nvPr/>
        </p:nvPicPr>
        <p:blipFill>
          <a:blip r:embed="rId11"/>
          <a:srcRect l="-219" r="-219" t="0" b="0"/>
          <a:stretch/>
        </p:blipFill>
        <p:spPr>
          <a:xfrm>
            <a:off x="10881360" y="4742078"/>
            <a:ext cx="386791" cy="75895"/>
          </a:xfrm>
          <a:prstGeom prst="rect">
            <a:avLst/>
          </a:prstGeom>
        </p:spPr>
      </p:pic>
      <p:sp>
        <p:nvSpPr>
          <p:cNvPr id="100" name="Text 87"/>
          <p:cNvSpPr txBox="1"/>
          <p:nvPr/>
        </p:nvSpPr>
        <p:spPr>
          <a:xfrm>
            <a:off x="9296705" y="4856378"/>
            <a:ext cx="2009851" cy="305410"/>
          </a:xfrm>
          <a:prstGeom prst="rect">
            <a:avLst/>
          </a:prstGeom>
          <a:noFill/>
          <a:ln/>
        </p:spPr>
        <p:txBody>
          <a:bodyPr wrap="square" lIns="0" tIns="0" rIns="0" bIns="0" rtlCol="0" anchor="t"/>
          <a:lstStyle/>
          <a:p>
            <a:pPr algn="ctr" indent="0" marL="0">
              <a:buNone/>
            </a:pPr>
            <a:r>
              <a:rPr lang="en-US" sz="900" dirty="0">
                <a:solidFill>
                  <a:srgbClr val="6B7280"/>
                </a:solidFill>
                <a:latin typeface="Roboto" pitchFamily="34" charset="0"/>
                <a:ea typeface="Roboto" pitchFamily="34" charset="-122"/>
                <a:cs typeface="Roboto" pitchFamily="34" charset="-120"/>
              </a:rPr>
              <a:t>Maximum Control</a:t>
            </a:r>
            <a:pPr algn="ctr" indent="0" marL="0">
              <a:buNone/>
            </a:pPr>
            <a:endParaRPr lang="en-US" sz="900" dirty="0"/>
          </a:p>
          <a:p>
            <a:pPr algn="ctr" indent="0" marL="0">
              <a:buNone/>
            </a:pPr>
            <a:r>
              <a:rPr lang="en-US" sz="900" dirty="0">
                <a:solidFill>
                  <a:srgbClr val="6B7280"/>
                </a:solidFill>
                <a:latin typeface="Roboto" pitchFamily="34" charset="0"/>
                <a:ea typeface="Roboto" pitchFamily="34" charset="-122"/>
                <a:cs typeface="Roboto" pitchFamily="34" charset="-120"/>
              </a:rPr>
              <a:t>(e.g., Azure VMs)</a:t>
            </a:r>
            <a:endParaRPr lang="en-US" sz="900" dirty="0"/>
          </a:p>
        </p:txBody>
      </p:sp>
      <p:sp>
        <p:nvSpPr>
          <p:cNvPr id="101" name="Shape 88"/>
          <p:cNvSpPr/>
          <p:nvPr/>
        </p:nvSpPr>
        <p:spPr>
          <a:xfrm>
            <a:off x="9210751" y="5475427"/>
            <a:ext cx="2180844" cy="1047902"/>
          </a:xfrm>
          <a:prstGeom prst="roundRect">
            <a:avLst>
              <a:gd name="adj" fmla="val 3173"/>
            </a:avLst>
          </a:prstGeom>
          <a:solidFill>
            <a:srgbClr val="EFF6FF"/>
          </a:solidFill>
          <a:ln w="12700">
            <a:solidFill>
              <a:srgbClr val="DBEAFE"/>
            </a:solidFill>
            <a:prstDash val="solid"/>
          </a:ln>
        </p:spPr>
      </p:sp>
      <p:sp>
        <p:nvSpPr>
          <p:cNvPr id="102" name="Text 89"/>
          <p:cNvSpPr txBox="1"/>
          <p:nvPr/>
        </p:nvSpPr>
        <p:spPr>
          <a:xfrm>
            <a:off x="9485986" y="5598871"/>
            <a:ext cx="1859890" cy="152705"/>
          </a:xfrm>
          <a:prstGeom prst="rect">
            <a:avLst/>
          </a:prstGeom>
          <a:no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 FedRAMP Tip:</a:t>
            </a:r>
            <a:endParaRPr lang="en-US" sz="900" dirty="0"/>
          </a:p>
        </p:txBody>
      </p:sp>
      <p:pic>
        <p:nvPicPr>
          <p:cNvPr id="103" name="Image 11" descr="preencoded.png">    </p:cNvPr>
          <p:cNvPicPr>
            <a:picLocks noChangeAspect="1"/>
          </p:cNvPicPr>
          <p:nvPr/>
        </p:nvPicPr>
        <p:blipFill>
          <a:blip r:embed="rId12"/>
          <a:srcRect l="-133" r="-133" t="0" b="0"/>
          <a:stretch/>
        </p:blipFill>
        <p:spPr>
          <a:xfrm>
            <a:off x="9334195" y="5613502"/>
            <a:ext cx="85954" cy="114300"/>
          </a:xfrm>
          <a:prstGeom prst="rect">
            <a:avLst/>
          </a:prstGeom>
        </p:spPr>
      </p:pic>
      <p:sp>
        <p:nvSpPr>
          <p:cNvPr id="104" name="Text 90"/>
          <p:cNvSpPr txBox="1"/>
          <p:nvPr/>
        </p:nvSpPr>
        <p:spPr>
          <a:xfrm>
            <a:off x="9334195" y="5789981"/>
            <a:ext cx="2009851" cy="609905"/>
          </a:xfrm>
          <a:prstGeom prst="rect">
            <a:avLst/>
          </a:prstGeom>
          <a:noFill/>
          <a:ln/>
        </p:spPr>
        <p:txBody>
          <a:bodyPr wrap="square" lIns="0" tIns="0" rIns="0" bIns="0" rtlCol="0" anchor="t"/>
          <a:lstStyle/>
          <a:p>
            <a:pPr algn="l" indent="0" marL="0">
              <a:buNone/>
            </a:pPr>
            <a:r>
              <a:rPr lang="en-US" sz="900" dirty="0">
                <a:solidFill>
                  <a:srgbClr val="1D4ED8"/>
                </a:solidFill>
                <a:latin typeface="Roboto" pitchFamily="34" charset="0"/>
                <a:ea typeface="Roboto" pitchFamily="34" charset="-122"/>
                <a:cs typeface="Roboto" pitchFamily="34" charset="-120"/>
              </a:rPr>
              <a:t>Always request the CSP's "Control Implementation Summary" (CIS) or "Customer Responsibility Matrix" (CRM) to map controls accurately.</a:t>
            </a:r>
            <a:endParaRPr lang="en-US" sz="900" dirty="0"/>
          </a:p>
        </p:txBody>
      </p:sp>
      <p:sp>
        <p:nvSpPr>
          <p:cNvPr id="105" name="Shape 91"/>
          <p:cNvSpPr/>
          <p:nvPr/>
        </p:nvSpPr>
        <p:spPr>
          <a:xfrm>
            <a:off x="0" y="7037222"/>
            <a:ext cx="12191695" cy="200254"/>
          </a:xfrm>
          <a:prstGeom prst="rect">
            <a:avLst/>
          </a:prstGeom>
          <a:solidFill>
            <a:srgbClr val="F1F5F9"/>
          </a:solidFill>
          <a:ln/>
        </p:spPr>
      </p:sp>
      <p:sp>
        <p:nvSpPr>
          <p:cNvPr id="106" name="Shape 92"/>
          <p:cNvSpPr/>
          <p:nvPr/>
        </p:nvSpPr>
        <p:spPr>
          <a:xfrm>
            <a:off x="0" y="7037222"/>
            <a:ext cx="12191695" cy="9144"/>
          </a:xfrm>
          <a:prstGeom prst="rect">
            <a:avLst/>
          </a:prstGeom>
          <a:solidFill>
            <a:srgbClr val="E2E8F0"/>
          </a:solidFill>
          <a:ln w="12700">
            <a:solidFill>
              <a:srgbClr val="E2E8F0">
                <a:alpha val="0"/>
              </a:srgbClr>
            </a:solidFill>
            <a:prstDash val="solid"/>
          </a:ln>
        </p:spPr>
      </p:sp>
      <p:sp>
        <p:nvSpPr>
          <p:cNvPr id="107" name="Text 93"/>
          <p:cNvSpPr txBox="1"/>
          <p:nvPr/>
        </p:nvSpPr>
        <p:spPr>
          <a:xfrm>
            <a:off x="571500" y="704728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108" name="Text 94"/>
          <p:cNvSpPr txBox="1"/>
          <p:nvPr/>
        </p:nvSpPr>
        <p:spPr>
          <a:xfrm>
            <a:off x="11177626" y="704728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79</a:t>
            </a:r>
            <a:endParaRPr lang="en-US" sz="900" dirty="0"/>
          </a:p>
        </p:txBody>
      </p:sp>
      <p:sp>
        <p:nvSpPr>
          <p:cNvPr id="109" name="Shape 95"/>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110" name="Shape 96"/>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111" name="Image 12" descr="preencoded.png">    </p:cNvPr>
          <p:cNvPicPr>
            <a:picLocks noChangeAspect="1"/>
          </p:cNvPicPr>
          <p:nvPr/>
        </p:nvPicPr>
        <p:blipFill>
          <a:blip r:embed="rId13"/>
          <a:srcRect l="0" r="0" t="-180" b="-180"/>
          <a:stretch/>
        </p:blipFill>
        <p:spPr>
          <a:xfrm>
            <a:off x="571500" y="237744"/>
            <a:ext cx="190195" cy="152705"/>
          </a:xfrm>
          <a:prstGeom prst="rect">
            <a:avLst/>
          </a:prstGeom>
        </p:spPr>
      </p:pic>
      <p:sp>
        <p:nvSpPr>
          <p:cNvPr id="112" name="Text 97"/>
          <p:cNvSpPr txBox="1"/>
          <p:nvPr/>
        </p:nvSpPr>
        <p:spPr>
          <a:xfrm>
            <a:off x="838505" y="237744"/>
            <a:ext cx="169895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Cross-Cutting Themes</a:t>
            </a:r>
            <a:endParaRPr lang="en-US" sz="900" dirty="0"/>
          </a:p>
        </p:txBody>
      </p:sp>
      <p:sp>
        <p:nvSpPr>
          <p:cNvPr id="113" name="Text 98"/>
          <p:cNvSpPr txBox="1"/>
          <p:nvPr/>
        </p:nvSpPr>
        <p:spPr>
          <a:xfrm>
            <a:off x="571500" y="428854"/>
            <a:ext cx="720638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Cloud Shared Responsibility Model</a:t>
            </a:r>
            <a:endParaRPr lang="en-US" sz="2700" dirty="0"/>
          </a:p>
        </p:txBody>
      </p:sp>
      <p:pic>
        <p:nvPicPr>
          <p:cNvPr id="114" name="Image 13" descr="preencoded.png">    </p:cNvPr>
          <p:cNvPicPr>
            <a:picLocks noChangeAspect="1"/>
          </p:cNvPicPr>
          <p:nvPr/>
        </p:nvPicPr>
        <p:blipFill>
          <a:blip r:embed="rId14">
            <a:alphaModFix amt="80000"/>
          </a:blip>
          <a:srcRect l="-44" r="-44" t="0" b="0"/>
          <a:stretch/>
        </p:blipFill>
        <p:spPr>
          <a:xfrm>
            <a:off x="11106302" y="290779"/>
            <a:ext cx="514807" cy="457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6172200"/>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blip>
          <a:srcRect l="0" r="0" t="-1" b="-1"/>
          <a:stretch/>
        </p:blipFill>
        <p:spPr>
          <a:xfrm>
            <a:off x="0" y="1143000"/>
            <a:ext cx="12191695" cy="6172200"/>
          </a:xfrm>
          <a:prstGeom prst="rect">
            <a:avLst/>
          </a:prstGeom>
        </p:spPr>
      </p:pic>
      <p:pic>
        <p:nvPicPr>
          <p:cNvPr id="6" name="Image 1" descr="preencoded.png">    </p:cNvPr>
          <p:cNvPicPr>
            <a:picLocks noChangeAspect="1"/>
          </p:cNvPicPr>
          <p:nvPr/>
        </p:nvPicPr>
        <p:blipFill>
          <a:blip r:embed="rId2"/>
          <a:srcRect l="0" r="0" t="-4" b="-4"/>
          <a:stretch/>
        </p:blipFill>
        <p:spPr>
          <a:xfrm>
            <a:off x="571500" y="1524305"/>
            <a:ext cx="4415638" cy="5410505"/>
          </a:xfrm>
          <a:prstGeom prst="rect">
            <a:avLst/>
          </a:prstGeom>
        </p:spPr>
      </p:pic>
      <p:sp>
        <p:nvSpPr>
          <p:cNvPr id="7" name="Text 3"/>
          <p:cNvSpPr txBox="1"/>
          <p:nvPr/>
        </p:nvSpPr>
        <p:spPr>
          <a:xfrm>
            <a:off x="714146" y="1919326"/>
            <a:ext cx="4134002" cy="267005"/>
          </a:xfrm>
          <a:prstGeom prst="rect">
            <a:avLst/>
          </a:prstGeom>
          <a:noFill/>
          <a:ln/>
        </p:spPr>
        <p:txBody>
          <a:bodyPr wrap="square" lIns="0" tIns="0" rIns="0" bIns="0" rtlCol="0" anchor="ctr"/>
          <a:lstStyle/>
          <a:p>
            <a:pPr algn="ctr" indent="0" marL="0">
              <a:buNone/>
            </a:pPr>
            <a:r>
              <a:rPr lang="en-US" sz="1500" b="1" spc="75" kern="0" dirty="0">
                <a:solidFill>
                  <a:srgbClr val="1E3A8A"/>
                </a:solidFill>
                <a:latin typeface="Roboto" pitchFamily="34" charset="0"/>
                <a:ea typeface="Roboto" pitchFamily="34" charset="-122"/>
                <a:cs typeface="Roboto" pitchFamily="34" charset="-120"/>
              </a:rPr>
              <a:t>The Assurance Triad</a:t>
            </a:r>
            <a:endParaRPr lang="en-US" sz="1500" dirty="0"/>
          </a:p>
        </p:txBody>
      </p:sp>
      <p:sp>
        <p:nvSpPr>
          <p:cNvPr id="8" name="Shape 4"/>
          <p:cNvSpPr/>
          <p:nvPr/>
        </p:nvSpPr>
        <p:spPr>
          <a:xfrm>
            <a:off x="969264" y="2414930"/>
            <a:ext cx="3619195" cy="895198"/>
          </a:xfrm>
          <a:prstGeom prst="roundRect">
            <a:avLst>
              <a:gd name="adj" fmla="val 8693"/>
            </a:avLst>
          </a:prstGeom>
          <a:solidFill>
            <a:srgbClr val="F0F9FF"/>
          </a:solidFill>
          <a:ln w="25400">
            <a:solidFill>
              <a:srgbClr val="3B82F6"/>
            </a:solidFill>
            <a:prstDash val="solid"/>
          </a:ln>
        </p:spPr>
      </p:sp>
      <p:sp>
        <p:nvSpPr>
          <p:cNvPr id="9" name="Shape 5"/>
          <p:cNvSpPr/>
          <p:nvPr/>
        </p:nvSpPr>
        <p:spPr>
          <a:xfrm>
            <a:off x="1227125" y="2624328"/>
            <a:ext cx="476402" cy="476402"/>
          </a:xfrm>
          <a:prstGeom prst="ellipse">
            <a:avLst/>
          </a:prstGeom>
          <a:solidFill>
            <a:srgbClr val="3B82F6"/>
          </a:solidFill>
          <a:ln w="12700">
            <a:solidFill>
              <a:srgbClr val="FFFFFF">
                <a:alpha val="0"/>
              </a:srgbClr>
            </a:solidFill>
            <a:prstDash val="solid"/>
          </a:ln>
        </p:spPr>
      </p:sp>
      <p:pic>
        <p:nvPicPr>
          <p:cNvPr id="10" name="Image 2" descr="preencoded.png">    </p:cNvPr>
          <p:cNvPicPr>
            <a:picLocks noChangeAspect="1"/>
          </p:cNvPicPr>
          <p:nvPr/>
        </p:nvPicPr>
        <p:blipFill>
          <a:blip r:embed="rId3"/>
          <a:srcRect l="0" r="0" t="0" b="0"/>
          <a:stretch/>
        </p:blipFill>
        <p:spPr>
          <a:xfrm>
            <a:off x="1369771" y="2766974"/>
            <a:ext cx="190195" cy="190195"/>
          </a:xfrm>
          <a:prstGeom prst="rect">
            <a:avLst/>
          </a:prstGeom>
        </p:spPr>
      </p:pic>
      <p:sp>
        <p:nvSpPr>
          <p:cNvPr id="11" name="Text 6"/>
          <p:cNvSpPr txBox="1"/>
          <p:nvPr/>
        </p:nvSpPr>
        <p:spPr>
          <a:xfrm>
            <a:off x="1893722" y="2576779"/>
            <a:ext cx="2536546"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Implemented Correctly</a:t>
            </a:r>
            <a:endParaRPr lang="en-US" sz="1200" dirty="0"/>
          </a:p>
        </p:txBody>
      </p:sp>
      <p:sp>
        <p:nvSpPr>
          <p:cNvPr id="12" name="Text 7"/>
          <p:cNvSpPr txBox="1"/>
          <p:nvPr/>
        </p:nvSpPr>
        <p:spPr>
          <a:xfrm>
            <a:off x="1893722" y="2842870"/>
            <a:ext cx="2514600"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Does the control configuration match the specification?</a:t>
            </a:r>
            <a:endParaRPr lang="en-US" sz="900" dirty="0"/>
          </a:p>
        </p:txBody>
      </p:sp>
      <p:pic>
        <p:nvPicPr>
          <p:cNvPr id="13" name="Image 3" descr="preencoded.png">    </p:cNvPr>
          <p:cNvPicPr>
            <a:picLocks noChangeAspect="1"/>
          </p:cNvPicPr>
          <p:nvPr/>
        </p:nvPicPr>
        <p:blipFill>
          <a:blip r:embed="rId4"/>
          <a:srcRect l="-481" r="-481" t="0" b="0"/>
          <a:stretch/>
        </p:blipFill>
        <p:spPr>
          <a:xfrm>
            <a:off x="1464869" y="3053182"/>
            <a:ext cx="19202" cy="237744"/>
          </a:xfrm>
          <a:prstGeom prst="rect">
            <a:avLst/>
          </a:prstGeom>
        </p:spPr>
      </p:pic>
      <p:sp>
        <p:nvSpPr>
          <p:cNvPr id="14" name="Shape 8"/>
          <p:cNvSpPr/>
          <p:nvPr/>
        </p:nvSpPr>
        <p:spPr>
          <a:xfrm>
            <a:off x="969264" y="3547872"/>
            <a:ext cx="3619195" cy="800100"/>
          </a:xfrm>
          <a:prstGeom prst="roundRect">
            <a:avLst>
              <a:gd name="adj" fmla="val 10884"/>
            </a:avLst>
          </a:prstGeom>
          <a:solidFill>
            <a:srgbClr val="F0F9FF"/>
          </a:solidFill>
          <a:ln w="25400">
            <a:solidFill>
              <a:srgbClr val="3B82F6"/>
            </a:solidFill>
            <a:prstDash val="solid"/>
          </a:ln>
        </p:spPr>
      </p:sp>
      <p:sp>
        <p:nvSpPr>
          <p:cNvPr id="15" name="Shape 9"/>
          <p:cNvSpPr/>
          <p:nvPr/>
        </p:nvSpPr>
        <p:spPr>
          <a:xfrm>
            <a:off x="1227125" y="3709721"/>
            <a:ext cx="476402" cy="476402"/>
          </a:xfrm>
          <a:prstGeom prst="ellipse">
            <a:avLst/>
          </a:prstGeom>
          <a:solidFill>
            <a:srgbClr val="3B82F6"/>
          </a:solidFill>
          <a:ln w="12700">
            <a:solidFill>
              <a:srgbClr val="FFFFFF">
                <a:alpha val="0"/>
              </a:srgbClr>
            </a:solidFill>
            <a:prstDash val="solid"/>
          </a:ln>
        </p:spPr>
      </p:sp>
      <p:pic>
        <p:nvPicPr>
          <p:cNvPr id="16" name="Image 4" descr="preencoded.png">    </p:cNvPr>
          <p:cNvPicPr>
            <a:picLocks noChangeAspect="1"/>
          </p:cNvPicPr>
          <p:nvPr/>
        </p:nvPicPr>
        <p:blipFill>
          <a:blip r:embed="rId5"/>
          <a:srcRect l="0" r="0" t="0" b="0"/>
          <a:stretch/>
        </p:blipFill>
        <p:spPr>
          <a:xfrm>
            <a:off x="1345997" y="3853282"/>
            <a:ext cx="237744" cy="190195"/>
          </a:xfrm>
          <a:prstGeom prst="rect">
            <a:avLst/>
          </a:prstGeom>
        </p:spPr>
      </p:pic>
      <p:sp>
        <p:nvSpPr>
          <p:cNvPr id="17" name="Text 10"/>
          <p:cNvSpPr txBox="1"/>
          <p:nvPr/>
        </p:nvSpPr>
        <p:spPr>
          <a:xfrm>
            <a:off x="1893722" y="3738982"/>
            <a:ext cx="2308860"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Operating as Intended</a:t>
            </a:r>
            <a:endParaRPr lang="en-US" sz="1200" dirty="0"/>
          </a:p>
        </p:txBody>
      </p:sp>
      <p:sp>
        <p:nvSpPr>
          <p:cNvPr id="18" name="Text 11"/>
          <p:cNvSpPr txBox="1"/>
          <p:nvPr/>
        </p:nvSpPr>
        <p:spPr>
          <a:xfrm>
            <a:off x="1893722" y="4005072"/>
            <a:ext cx="264170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Is the control functioning reliably over time?</a:t>
            </a:r>
            <a:endParaRPr lang="en-US" sz="900" dirty="0"/>
          </a:p>
        </p:txBody>
      </p:sp>
      <p:pic>
        <p:nvPicPr>
          <p:cNvPr id="19" name="Image 5" descr="preencoded.png">    </p:cNvPr>
          <p:cNvPicPr>
            <a:picLocks noChangeAspect="1"/>
          </p:cNvPicPr>
          <p:nvPr/>
        </p:nvPicPr>
        <p:blipFill>
          <a:blip r:embed="rId6"/>
          <a:srcRect l="-481" r="-481" t="0" b="0"/>
          <a:stretch/>
        </p:blipFill>
        <p:spPr>
          <a:xfrm>
            <a:off x="1464869" y="4186123"/>
            <a:ext cx="19202" cy="237744"/>
          </a:xfrm>
          <a:prstGeom prst="rect">
            <a:avLst/>
          </a:prstGeom>
        </p:spPr>
      </p:pic>
      <p:sp>
        <p:nvSpPr>
          <p:cNvPr id="20" name="Shape 12"/>
          <p:cNvSpPr/>
          <p:nvPr/>
        </p:nvSpPr>
        <p:spPr>
          <a:xfrm>
            <a:off x="969264" y="4586630"/>
            <a:ext cx="3619195" cy="800100"/>
          </a:xfrm>
          <a:prstGeom prst="roundRect">
            <a:avLst>
              <a:gd name="adj" fmla="val 10884"/>
            </a:avLst>
          </a:prstGeom>
          <a:solidFill>
            <a:srgbClr val="F0F9FF"/>
          </a:solidFill>
          <a:ln w="25400">
            <a:solidFill>
              <a:srgbClr val="3B82F6"/>
            </a:solidFill>
            <a:prstDash val="solid"/>
          </a:ln>
        </p:spPr>
      </p:sp>
      <p:sp>
        <p:nvSpPr>
          <p:cNvPr id="21" name="Shape 13"/>
          <p:cNvSpPr/>
          <p:nvPr/>
        </p:nvSpPr>
        <p:spPr>
          <a:xfrm>
            <a:off x="1227125" y="4748479"/>
            <a:ext cx="476402" cy="476402"/>
          </a:xfrm>
          <a:prstGeom prst="ellipse">
            <a:avLst/>
          </a:prstGeom>
          <a:solidFill>
            <a:srgbClr val="3B82F6"/>
          </a:solidFill>
          <a:ln w="12700">
            <a:solidFill>
              <a:srgbClr val="FFFFFF">
                <a:alpha val="0"/>
              </a:srgbClr>
            </a:solidFill>
            <a:prstDash val="solid"/>
          </a:ln>
        </p:spPr>
      </p:sp>
      <p:pic>
        <p:nvPicPr>
          <p:cNvPr id="22" name="Image 6" descr="preencoded.png">    </p:cNvPr>
          <p:cNvPicPr>
            <a:picLocks noChangeAspect="1"/>
          </p:cNvPicPr>
          <p:nvPr/>
        </p:nvPicPr>
        <p:blipFill>
          <a:blip r:embed="rId7"/>
          <a:srcRect l="0" r="0" t="0" b="0"/>
          <a:stretch/>
        </p:blipFill>
        <p:spPr>
          <a:xfrm>
            <a:off x="1369771" y="4891126"/>
            <a:ext cx="190195" cy="190195"/>
          </a:xfrm>
          <a:prstGeom prst="rect">
            <a:avLst/>
          </a:prstGeom>
        </p:spPr>
      </p:pic>
      <p:sp>
        <p:nvSpPr>
          <p:cNvPr id="23" name="Text 14"/>
          <p:cNvSpPr txBox="1"/>
          <p:nvPr/>
        </p:nvSpPr>
        <p:spPr>
          <a:xfrm>
            <a:off x="1893722" y="4776826"/>
            <a:ext cx="244693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Producing Desired Outcome</a:t>
            </a:r>
            <a:endParaRPr lang="en-US" sz="1200" dirty="0"/>
          </a:p>
        </p:txBody>
      </p:sp>
      <p:sp>
        <p:nvSpPr>
          <p:cNvPr id="24" name="Text 15"/>
          <p:cNvSpPr txBox="1"/>
          <p:nvPr/>
        </p:nvSpPr>
        <p:spPr>
          <a:xfrm>
            <a:off x="1893722" y="5043830"/>
            <a:ext cx="2505456"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Does it actually mitigate the specific risk?</a:t>
            </a:r>
            <a:endParaRPr lang="en-US" sz="900" dirty="0"/>
          </a:p>
        </p:txBody>
      </p:sp>
      <p:sp>
        <p:nvSpPr>
          <p:cNvPr id="25" name="Shape 16"/>
          <p:cNvSpPr/>
          <p:nvPr/>
        </p:nvSpPr>
        <p:spPr>
          <a:xfrm>
            <a:off x="771754" y="5624474"/>
            <a:ext cx="4019702" cy="914400"/>
          </a:xfrm>
          <a:prstGeom prst="roundRect">
            <a:avLst>
              <a:gd name="adj" fmla="val 12500"/>
            </a:avLst>
          </a:prstGeom>
          <a:solidFill>
            <a:srgbClr val="1E3A8A"/>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26" name="Text 17"/>
          <p:cNvSpPr txBox="1"/>
          <p:nvPr/>
        </p:nvSpPr>
        <p:spPr>
          <a:xfrm>
            <a:off x="1095451" y="5814670"/>
            <a:ext cx="3372307" cy="305410"/>
          </a:xfrm>
          <a:prstGeom prst="rect">
            <a:avLst/>
          </a:prstGeom>
          <a:noFill/>
          <a:ln/>
        </p:spPr>
        <p:txBody>
          <a:bodyPr wrap="square" lIns="0" tIns="0" rIns="0" bIns="0" rtlCol="0" anchor="ctr"/>
          <a:lstStyle/>
          <a:p>
            <a:pPr algn="ctr" indent="0" marL="0">
              <a:buNone/>
            </a:pPr>
            <a:r>
              <a:rPr lang="en-US" sz="1800" b="1" dirty="0">
                <a:solidFill>
                  <a:srgbClr val="FFFFFF"/>
                </a:solidFill>
                <a:latin typeface="Roboto" pitchFamily="34" charset="0"/>
                <a:ea typeface="Roboto" pitchFamily="34" charset="-122"/>
                <a:cs typeface="Roboto" pitchFamily="34" charset="-120"/>
              </a:rPr>
              <a:t> Confidence</a:t>
            </a:r>
            <a:endParaRPr lang="en-US" sz="1800" dirty="0"/>
          </a:p>
        </p:txBody>
      </p:sp>
      <p:pic>
        <p:nvPicPr>
          <p:cNvPr id="27" name="Image 7" descr="preencoded.png">    </p:cNvPr>
          <p:cNvPicPr>
            <a:picLocks noChangeAspect="1"/>
          </p:cNvPicPr>
          <p:nvPr/>
        </p:nvPicPr>
        <p:blipFill>
          <a:blip r:embed="rId8"/>
          <a:srcRect l="-57" r="-57" t="0" b="0"/>
          <a:stretch/>
        </p:blipFill>
        <p:spPr>
          <a:xfrm>
            <a:off x="2028139" y="5843930"/>
            <a:ext cx="200254" cy="228600"/>
          </a:xfrm>
          <a:prstGeom prst="rect">
            <a:avLst/>
          </a:prstGeom>
        </p:spPr>
      </p:pic>
      <p:sp>
        <p:nvSpPr>
          <p:cNvPr id="28" name="Text 18"/>
          <p:cNvSpPr txBox="1"/>
          <p:nvPr/>
        </p:nvSpPr>
        <p:spPr>
          <a:xfrm>
            <a:off x="1095451" y="6157570"/>
            <a:ext cx="3372307" cy="191110"/>
          </a:xfrm>
          <a:prstGeom prst="rect">
            <a:avLst/>
          </a:prstGeom>
          <a:noFill/>
          <a:ln/>
        </p:spPr>
        <p:txBody>
          <a:bodyPr wrap="square" lIns="0" tIns="0" rIns="0" bIns="0" rtlCol="0" anchor="ctr"/>
          <a:lstStyle/>
          <a:p>
            <a:pPr algn="ctr" indent="0" marL="0">
              <a:buNone/>
            </a:pPr>
            <a:r>
              <a:rPr lang="en-US" sz="1000" dirty="0">
                <a:solidFill>
                  <a:srgbClr val="BFDBFE"/>
                </a:solidFill>
                <a:latin typeface="Roboto" pitchFamily="34" charset="0"/>
                <a:ea typeface="Roboto" pitchFamily="34" charset="-122"/>
                <a:cs typeface="Roboto" pitchFamily="34" charset="-120"/>
              </a:rPr>
              <a:t>(Assurance)</a:t>
            </a:r>
            <a:endParaRPr lang="en-US" sz="1000" dirty="0"/>
          </a:p>
        </p:txBody>
      </p:sp>
      <p:pic>
        <p:nvPicPr>
          <p:cNvPr id="29" name="Image 8" descr="preencoded.png">    </p:cNvPr>
          <p:cNvPicPr>
            <a:picLocks noChangeAspect="1"/>
          </p:cNvPicPr>
          <p:nvPr/>
        </p:nvPicPr>
        <p:blipFill>
          <a:blip r:embed="rId9"/>
          <a:srcRect l="0" r="0" t="-18" b="-18"/>
          <a:stretch/>
        </p:blipFill>
        <p:spPr>
          <a:xfrm>
            <a:off x="5463540" y="1524305"/>
            <a:ext cx="6156655" cy="1543507"/>
          </a:xfrm>
          <a:prstGeom prst="rect">
            <a:avLst/>
          </a:prstGeom>
        </p:spPr>
      </p:pic>
      <p:sp>
        <p:nvSpPr>
          <p:cNvPr id="30" name="Text 19"/>
          <p:cNvSpPr txBox="1"/>
          <p:nvPr/>
        </p:nvSpPr>
        <p:spPr>
          <a:xfrm>
            <a:off x="5739689" y="1752905"/>
            <a:ext cx="5772607"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ui-serif" pitchFamily="34" charset="0"/>
                <a:ea typeface="ui-serif" pitchFamily="34" charset="-122"/>
                <a:cs typeface="ui-serif" pitchFamily="34" charset="-120"/>
              </a:rPr>
              <a:t>Assurance Defined</a:t>
            </a:r>
            <a:endParaRPr lang="en-US" sz="1300" dirty="0"/>
          </a:p>
        </p:txBody>
      </p:sp>
      <p:sp>
        <p:nvSpPr>
          <p:cNvPr id="31" name="Text 20"/>
          <p:cNvSpPr txBox="1"/>
          <p:nvPr/>
        </p:nvSpPr>
        <p:spPr>
          <a:xfrm>
            <a:off x="5739689" y="2095805"/>
            <a:ext cx="5734202" cy="743407"/>
          </a:xfrm>
          <a:prstGeom prst="rect">
            <a:avLst/>
          </a:prstGeom>
          <a:noFill/>
          <a:ln/>
        </p:spPr>
        <p:txBody>
          <a:bodyPr wrap="square" lIns="0" tIns="0" rIns="0" bIns="0" rtlCol="0" anchor="t"/>
          <a:lstStyle/>
          <a:p>
            <a:pPr algn="l" indent="0" marL="0">
              <a:buNone/>
            </a:pPr>
            <a:r>
              <a:rPr lang="en-US" sz="1200" dirty="0">
                <a:solidFill>
                  <a:srgbClr val="4B5563"/>
                </a:solidFill>
                <a:latin typeface="Roboto" pitchFamily="34" charset="0"/>
                <a:ea typeface="Roboto" pitchFamily="34" charset="-122"/>
                <a:cs typeface="Roboto" pitchFamily="34" charset="-120"/>
              </a:rPr>
              <a:t> The measure of confidence that the security functionality implemented in an information system is effective. Rev 5 emphasizes that </a:t>
            </a:r>
            <a:pPr algn="l" indent="0" marL="0">
              <a:buNone/>
            </a:pPr>
            <a:r>
              <a:rPr lang="en-US" sz="1200" b="1" dirty="0">
                <a:solidFill>
                  <a:srgbClr val="4B5563"/>
                </a:solidFill>
                <a:latin typeface="Roboto" pitchFamily="34" charset="0"/>
                <a:ea typeface="Roboto" pitchFamily="34" charset="-122"/>
                <a:cs typeface="Roboto" pitchFamily="34" charset="-120"/>
              </a:rPr>
              <a:t>functionality alone is insufficient</a:t>
            </a:r>
            <a:pPr algn="l" indent="0" marL="0">
              <a:buNone/>
            </a:pPr>
            <a:r>
              <a:rPr lang="en-US" sz="1200" dirty="0">
                <a:solidFill>
                  <a:srgbClr val="4B5563"/>
                </a:solidFill>
                <a:latin typeface="Roboto" pitchFamily="34" charset="0"/>
                <a:ea typeface="Roboto" pitchFamily="34" charset="-122"/>
                <a:cs typeface="Roboto" pitchFamily="34" charset="-120"/>
              </a:rPr>
              <a:t> without evidence of assurance. </a:t>
            </a:r>
            <a:endParaRPr lang="en-US" sz="1200" dirty="0"/>
          </a:p>
        </p:txBody>
      </p:sp>
      <p:sp>
        <p:nvSpPr>
          <p:cNvPr id="32" name="Text 21"/>
          <p:cNvSpPr txBox="1"/>
          <p:nvPr/>
        </p:nvSpPr>
        <p:spPr>
          <a:xfrm>
            <a:off x="5730545" y="3353105"/>
            <a:ext cx="6010351"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 Functionality vs. Assurance </a:t>
            </a:r>
            <a:endParaRPr lang="en-US" sz="1200" dirty="0"/>
          </a:p>
        </p:txBody>
      </p:sp>
      <p:pic>
        <p:nvPicPr>
          <p:cNvPr id="33" name="Image 9" descr="preencoded.png">    </p:cNvPr>
          <p:cNvPicPr>
            <a:picLocks noChangeAspect="1"/>
          </p:cNvPicPr>
          <p:nvPr/>
        </p:nvPicPr>
        <p:blipFill>
          <a:blip r:embed="rId10"/>
          <a:srcRect l="0" r="0" t="-180" b="-180"/>
          <a:stretch/>
        </p:blipFill>
        <p:spPr>
          <a:xfrm>
            <a:off x="5463540" y="3390595"/>
            <a:ext cx="190195" cy="152705"/>
          </a:xfrm>
          <a:prstGeom prst="rect">
            <a:avLst/>
          </a:prstGeom>
        </p:spPr>
      </p:pic>
      <p:graphicFrame>
        <p:nvGraphicFramePr>
          <p:cNvPr id="9" name="Table 0"/>
          <p:cNvGraphicFramePr>
            <a:graphicFrameLocks noGrp="1"/>
          </p:cNvGraphicFramePr>
          <p:nvPr>
            <p:extLst>
              <p:ext uri="{D42A27DB-BD31-4B8C-83A1-F6EECF244321}">
                <p14:modId xmlns:p14="http://schemas.microsoft.com/office/powerpoint/2010/main" val="1579011935"/>
              </p:ext>
            </p:extLst>
          </p:nvPr>
        </p:nvGraphicFramePr>
        <p:xfrm>
          <a:off x="5463540" y="3696005"/>
          <a:ext cx="6163056" cy="2019910"/>
        </p:xfrm>
        <a:graphic>
          <a:graphicData uri="http://schemas.openxmlformats.org/drawingml/2006/table">
            <a:tbl>
              <a:tblPr/>
              <a:tblGrid>
                <a:gridCol w="3078785"/>
                <a:gridCol w="3078785"/>
              </a:tblGrid>
              <a:tr h="673303">
                <a:tc>
                  <a:txBody>
                    <a:bodyPr/>
                    <a:lstStyle/>
                    <a:p>
                      <a:pPr algn="l" indent="0" marL="0">
                        <a:buNone/>
                      </a:pPr>
                      <a:r>
                        <a:rPr lang="en-US" sz="1200" b="1" dirty="0">
                          <a:solidFill>
                            <a:srgbClr val="475569"/>
                          </a:solidFill>
                          <a:latin typeface="Roboto" pitchFamily="34" charset="0"/>
                          <a:ea typeface="Roboto" pitchFamily="34" charset="-122"/>
                          <a:cs typeface="Roboto" pitchFamily="34" charset="-120"/>
                        </a:rPr>
                        <a:t>Functionality (What)</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19050" cap="flat" cmpd="sng" algn="ctr">
                      <a:solidFill>
                        <a:srgbClr val="E2E8F0"/>
                      </a:solidFill>
                      <a:prstDash val="solid"/>
                      <a:round/>
                      <a:headEnd type="none" w="med" len="med"/>
                      <a:tailEnd type="none" w="med" len="med"/>
                    </a:lnB>
                    <a:solidFill>
                      <a:srgbClr val="F1F5F9"/>
                    </a:solidFill>
                  </a:tcPr>
                </a:tc>
                <a:tc>
                  <a:txBody>
                    <a:bodyPr/>
                    <a:lstStyle/>
                    <a:p>
                      <a:pPr algn="l" indent="0" marL="0">
                        <a:buNone/>
                      </a:pPr>
                      <a:r>
                        <a:rPr lang="en-US" sz="1200" b="1" dirty="0">
                          <a:solidFill>
                            <a:srgbClr val="475569"/>
                          </a:solidFill>
                          <a:latin typeface="Roboto" pitchFamily="34" charset="0"/>
                          <a:ea typeface="Roboto" pitchFamily="34" charset="-122"/>
                          <a:cs typeface="Roboto" pitchFamily="34" charset="-120"/>
                        </a:rPr>
                        <a:t>Assurance (How Well)</a:t>
                      </a:r>
                      <a:endParaRPr lang="en-US" sz="1200" dirty="0">
                        <a:latin typeface="Roboto" charset="0"/>
                        <a:ea typeface="Roboto" charset="0"/>
                        <a:cs typeface="Roboto" charset="0"/>
                      </a:endParaRPr>
                    </a:p>
                  </a:txBody>
                  <a:tcPr marL="190195" marR="190195" marT="114300" marB="114300" anchor="ctr">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19050" cap="flat" cmpd="sng" algn="ctr">
                      <a:solidFill>
                        <a:srgbClr val="E2E8F0"/>
                      </a:solidFill>
                      <a:prstDash val="solid"/>
                      <a:round/>
                      <a:headEnd type="none" w="med" len="med"/>
                      <a:tailEnd type="none" w="med" len="med"/>
                    </a:lnB>
                    <a:solidFill>
                      <a:srgbClr val="F1F5F9"/>
                    </a:solidFill>
                  </a:tcPr>
                </a:tc>
              </a:tr>
              <a:tr h="673303">
                <a:tc>
                  <a:txBody>
                    <a:bodyPr/>
                    <a:lstStyle/>
                    <a:p>
                      <a:pPr indent="0" marL="0">
                        <a:buNone/>
                      </a:pPr>
                      <a:r>
                        <a:rPr lang="en-US" sz="1200" b="1" dirty="0">
                          <a:solidFill>
                            <a:srgbClr val="1D4ED8"/>
                          </a:solidFill>
                          <a:latin typeface="Roboto" pitchFamily="34" charset="0"/>
                          <a:ea typeface="Roboto" pitchFamily="34" charset="-122"/>
                          <a:cs typeface="Roboto" pitchFamily="34" charset="-120"/>
                        </a:rPr>
                        <a:t>Capabilities</a:t>
                      </a:r>
                      <a:pPr indent="0" marL="0">
                        <a:spcAft>
                          <a:spcPts val="300"/>
                        </a:spcAft>
                        <a:buNone/>
                      </a:pPr>
                      <a:endParaRPr lang="en-US" sz="1200" dirty="0"/>
                    </a:p>
                    <a:p>
                      <a:pPr indent="0" marL="0">
                        <a:buNone/>
                      </a:pPr>
                      <a:r>
                        <a:rPr lang="en-US" sz="1050" dirty="0">
                          <a:solidFill>
                            <a:srgbClr val="334155"/>
                          </a:solidFill>
                          <a:latin typeface="Roboto" pitchFamily="34" charset="0"/>
                          <a:ea typeface="Roboto" pitchFamily="34" charset="-122"/>
                          <a:cs typeface="Roboto" pitchFamily="34" charset="-120"/>
                        </a:rPr>
                        <a:t>Encryption, MFA, Logging</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200" b="1" dirty="0">
                          <a:solidFill>
                            <a:srgbClr val="047857"/>
                          </a:solidFill>
                          <a:latin typeface="Roboto" pitchFamily="34" charset="0"/>
                          <a:ea typeface="Roboto" pitchFamily="34" charset="-122"/>
                          <a:cs typeface="Roboto" pitchFamily="34" charset="-120"/>
                        </a:rPr>
                        <a:t>Evidence</a:t>
                      </a:r>
                      <a:pPr indent="0" marL="0">
                        <a:spcAft>
                          <a:spcPts val="300"/>
                        </a:spcAft>
                        <a:buNone/>
                      </a:pPr>
                      <a:endParaRPr lang="en-US" sz="1200" dirty="0"/>
                    </a:p>
                    <a:p>
                      <a:pPr indent="0" marL="0">
                        <a:buNone/>
                      </a:pPr>
                      <a:r>
                        <a:rPr lang="en-US" sz="1050" dirty="0">
                          <a:solidFill>
                            <a:srgbClr val="334155"/>
                          </a:solidFill>
                          <a:latin typeface="Roboto" pitchFamily="34" charset="0"/>
                          <a:ea typeface="Roboto" pitchFamily="34" charset="-122"/>
                          <a:cs typeface="Roboto" pitchFamily="34" charset="-120"/>
                        </a:rPr>
                        <a:t>Design analysis, testing logs, code review</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r>
              <a:tr h="673303">
                <a:tc>
                  <a:txBody>
                    <a:bodyPr/>
                    <a:lstStyle/>
                    <a:p>
                      <a:pPr indent="0" marL="0">
                        <a:buNone/>
                      </a:pPr>
                      <a:r>
                        <a:rPr lang="en-US" sz="1200" b="1" dirty="0">
                          <a:solidFill>
                            <a:srgbClr val="1D4ED8"/>
                          </a:solidFill>
                          <a:latin typeface="Roboto" pitchFamily="34" charset="0"/>
                          <a:ea typeface="Roboto" pitchFamily="34" charset="-122"/>
                          <a:cs typeface="Roboto" pitchFamily="34" charset="-120"/>
                        </a:rPr>
                        <a:t>Focus</a:t>
                      </a:r>
                      <a:pPr indent="0" marL="0">
                        <a:spcAft>
                          <a:spcPts val="300"/>
                        </a:spcAft>
                        <a:buNone/>
                      </a:pPr>
                      <a:endParaRPr lang="en-US" sz="1200" dirty="0"/>
                    </a:p>
                    <a:p>
                      <a:pPr indent="0" marL="0">
                        <a:buNone/>
                      </a:pPr>
                      <a:r>
                        <a:rPr lang="en-US" sz="1050" dirty="0">
                          <a:solidFill>
                            <a:srgbClr val="334155"/>
                          </a:solidFill>
                          <a:latin typeface="Roboto" pitchFamily="34" charset="0"/>
                          <a:ea typeface="Roboto" pitchFamily="34" charset="-122"/>
                          <a:cs typeface="Roboto" pitchFamily="34" charset="-120"/>
                        </a:rPr>
                        <a:t>Security features present</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c>
                  <a:txBody>
                    <a:bodyPr/>
                    <a:lstStyle/>
                    <a:p>
                      <a:pPr indent="0" marL="0">
                        <a:buNone/>
                      </a:pPr>
                      <a:r>
                        <a:rPr lang="en-US" sz="1200" b="1" dirty="0">
                          <a:solidFill>
                            <a:srgbClr val="047857"/>
                          </a:solidFill>
                          <a:latin typeface="Roboto" pitchFamily="34" charset="0"/>
                          <a:ea typeface="Roboto" pitchFamily="34" charset="-122"/>
                          <a:cs typeface="Roboto" pitchFamily="34" charset="-120"/>
                        </a:rPr>
                        <a:t>Focus</a:t>
                      </a:r>
                      <a:pPr indent="0" marL="0">
                        <a:spcAft>
                          <a:spcPts val="300"/>
                        </a:spcAft>
                        <a:buNone/>
                      </a:pPr>
                      <a:endParaRPr lang="en-US" sz="1200" dirty="0"/>
                    </a:p>
                    <a:p>
                      <a:pPr indent="0" marL="0">
                        <a:buNone/>
                      </a:pPr>
                      <a:r>
                        <a:rPr lang="en-US" sz="1050" dirty="0">
                          <a:solidFill>
                            <a:srgbClr val="334155"/>
                          </a:solidFill>
                          <a:latin typeface="Roboto" pitchFamily="34" charset="0"/>
                          <a:ea typeface="Roboto" pitchFamily="34" charset="-122"/>
                          <a:cs typeface="Roboto" pitchFamily="34" charset="-120"/>
                        </a:rPr>
                        <a:t>Correctness and efficacy</a:t>
                      </a:r>
                      <a:endParaRPr lang="en-US" sz="1200" dirty="0"/>
                    </a:p>
                  </a:txBody>
                  <a:tcPr marL="190195" marR="190195" marT="152705" marB="152705" anchor="t">
                    <a:lnL w="0" cap="flat" cmpd="sng" algn="ctr">
                      <a:solidFill>
                        <a:srgbClr val="E2E8F0"/>
                      </a:solidFill>
                      <a:prstDash val="solid"/>
                      <a:round/>
                      <a:headEnd type="none" w="med" len="med"/>
                      <a:tailEnd type="none" w="med" len="med"/>
                    </a:lnL>
                    <a:lnR w="0" cap="flat" cmpd="sng" algn="ctr">
                      <a:solidFill>
                        <a:srgbClr val="E2E8F0"/>
                      </a:solidFill>
                      <a:prstDash val="solid"/>
                      <a:round/>
                      <a:headEnd type="none" w="med" len="med"/>
                      <a:tailEnd type="none" w="med" len="med"/>
                    </a:lnR>
                    <a:lnT w="0" cap="flat" cmpd="sng" algn="ctr">
                      <a:solidFill>
                        <a:srgbClr val="E2E8F0"/>
                      </a:solidFill>
                      <a:prstDash val="solid"/>
                      <a:round/>
                      <a:headEnd type="none" w="med" len="med"/>
                      <a:tailEnd type="none" w="med" len="med"/>
                    </a:lnT>
                    <a:lnB w="9525" cap="flat" cmpd="sng" algn="ctr">
                      <a:solidFill>
                        <a:srgbClr val="E2E8F0"/>
                      </a:solidFill>
                      <a:prstDash val="solid"/>
                      <a:round/>
                      <a:headEnd type="none" w="med" len="med"/>
                      <a:tailEnd type="none" w="med" len="med"/>
                    </a:lnB>
                    <a:solidFill>
                      <a:srgbClr val="FFFFFF"/>
                    </a:solidFill>
                  </a:tcPr>
                </a:tc>
              </a:tr>
            </a:tbl>
          </a:graphicData>
        </a:graphic>
      </p:graphicFrame>
      <p:sp>
        <p:nvSpPr>
          <p:cNvPr id="35" name="Shape 22"/>
          <p:cNvSpPr/>
          <p:nvPr/>
        </p:nvSpPr>
        <p:spPr>
          <a:xfrm>
            <a:off x="5463540" y="6001207"/>
            <a:ext cx="6163056" cy="933602"/>
          </a:xfrm>
          <a:prstGeom prst="roundRect">
            <a:avLst>
              <a:gd name="adj" fmla="val 7995"/>
            </a:avLst>
          </a:prstGeom>
          <a:solidFill>
            <a:srgbClr val="EFF6FF"/>
          </a:solidFill>
          <a:ln w="12700">
            <a:solidFill>
              <a:srgbClr val="BFDBFE"/>
            </a:solidFill>
            <a:prstDash val="solid"/>
          </a:ln>
        </p:spPr>
      </p:sp>
      <p:pic>
        <p:nvPicPr>
          <p:cNvPr id="36" name="Image 10" descr="preencoded.png">    </p:cNvPr>
          <p:cNvPicPr>
            <a:picLocks noChangeAspect="1"/>
          </p:cNvPicPr>
          <p:nvPr/>
        </p:nvPicPr>
        <p:blipFill>
          <a:blip r:embed="rId11"/>
          <a:srcRect l="0" r="0" t="0" b="0"/>
          <a:stretch/>
        </p:blipFill>
        <p:spPr>
          <a:xfrm>
            <a:off x="5625389" y="6200546"/>
            <a:ext cx="171907" cy="171907"/>
          </a:xfrm>
          <a:prstGeom prst="rect">
            <a:avLst/>
          </a:prstGeom>
        </p:spPr>
      </p:pic>
      <p:sp>
        <p:nvSpPr>
          <p:cNvPr id="37" name="Text 23"/>
          <p:cNvSpPr txBox="1"/>
          <p:nvPr/>
        </p:nvSpPr>
        <p:spPr>
          <a:xfrm>
            <a:off x="5911596" y="6163056"/>
            <a:ext cx="5667451"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Role of SP 800-53A</a:t>
            </a:r>
            <a:endParaRPr lang="en-US" sz="1000" dirty="0"/>
          </a:p>
        </p:txBody>
      </p:sp>
      <p:sp>
        <p:nvSpPr>
          <p:cNvPr id="38" name="Text 24"/>
          <p:cNvSpPr txBox="1"/>
          <p:nvPr/>
        </p:nvSpPr>
        <p:spPr>
          <a:xfrm>
            <a:off x="5911596" y="6391656"/>
            <a:ext cx="5629961" cy="381305"/>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Assessment procedures (Examine, Interview, Test) provide the factual evidence required to build the assurance case shown in the diagram.</a:t>
            </a:r>
            <a:endParaRPr lang="en-US" sz="1000" dirty="0"/>
          </a:p>
        </p:txBody>
      </p:sp>
      <p:sp>
        <p:nvSpPr>
          <p:cNvPr id="39" name="Shape 25"/>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40" name="Shape 26"/>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41" name="Image 11" descr="preencoded.png">    </p:cNvPr>
          <p:cNvPicPr>
            <a:picLocks noChangeAspect="1"/>
          </p:cNvPicPr>
          <p:nvPr/>
        </p:nvPicPr>
        <p:blipFill>
          <a:blip r:embed="rId12"/>
          <a:srcRect l="0" r="0" t="0" b="0"/>
          <a:stretch/>
        </p:blipFill>
        <p:spPr>
          <a:xfrm>
            <a:off x="571500" y="286207"/>
            <a:ext cx="152705" cy="152705"/>
          </a:xfrm>
          <a:prstGeom prst="rect">
            <a:avLst/>
          </a:prstGeom>
        </p:spPr>
      </p:pic>
      <p:sp>
        <p:nvSpPr>
          <p:cNvPr id="42" name="Text 27"/>
          <p:cNvSpPr txBox="1"/>
          <p:nvPr/>
        </p:nvSpPr>
        <p:spPr>
          <a:xfrm>
            <a:off x="800100" y="286207"/>
            <a:ext cx="2124151"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Introduction &amp; Foundation</a:t>
            </a:r>
            <a:endParaRPr lang="en-US" sz="900" dirty="0"/>
          </a:p>
        </p:txBody>
      </p:sp>
      <p:sp>
        <p:nvSpPr>
          <p:cNvPr id="43" name="Text 28"/>
          <p:cNvSpPr txBox="1"/>
          <p:nvPr/>
        </p:nvSpPr>
        <p:spPr>
          <a:xfrm>
            <a:off x="571500" y="476402"/>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Assurance and Trustworthiness</a:t>
            </a:r>
            <a:endParaRPr lang="en-US" sz="2700" dirty="0"/>
          </a:p>
        </p:txBody>
      </p:sp>
      <p:sp>
        <p:nvSpPr>
          <p:cNvPr id="44" name="Text 29"/>
          <p:cNvSpPr txBox="1"/>
          <p:nvPr/>
        </p:nvSpPr>
        <p:spPr>
          <a:xfrm>
            <a:off x="10099548" y="362102"/>
            <a:ext cx="1530706"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a:t>
            </a:r>
            <a:endParaRPr lang="en-US" sz="1000" dirty="0"/>
          </a:p>
        </p:txBody>
      </p:sp>
      <p:sp>
        <p:nvSpPr>
          <p:cNvPr id="45" name="Text 30"/>
          <p:cNvSpPr txBox="1"/>
          <p:nvPr/>
        </p:nvSpPr>
        <p:spPr>
          <a:xfrm>
            <a:off x="10099548" y="552298"/>
            <a:ext cx="1530706"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Concept Overview</a:t>
            </a:r>
            <a:endParaRPr lang="en-US" sz="1200" dirty="0"/>
          </a:p>
        </p:txBody>
      </p:sp>
      <p:sp>
        <p:nvSpPr>
          <p:cNvPr id="46" name="Shape 31"/>
          <p:cNvSpPr/>
          <p:nvPr/>
        </p:nvSpPr>
        <p:spPr>
          <a:xfrm>
            <a:off x="0" y="7315200"/>
            <a:ext cx="12191695" cy="200254"/>
          </a:xfrm>
          <a:prstGeom prst="rect">
            <a:avLst/>
          </a:prstGeom>
          <a:solidFill>
            <a:srgbClr val="F1F5F9"/>
          </a:solidFill>
          <a:ln/>
        </p:spPr>
      </p:sp>
      <p:sp>
        <p:nvSpPr>
          <p:cNvPr id="47" name="Shape 32"/>
          <p:cNvSpPr/>
          <p:nvPr/>
        </p:nvSpPr>
        <p:spPr>
          <a:xfrm>
            <a:off x="0" y="7315200"/>
            <a:ext cx="12191695" cy="9144"/>
          </a:xfrm>
          <a:prstGeom prst="rect">
            <a:avLst/>
          </a:prstGeom>
          <a:solidFill>
            <a:srgbClr val="E2E8F0"/>
          </a:solidFill>
          <a:ln w="12700">
            <a:solidFill>
              <a:srgbClr val="E2E8F0">
                <a:alpha val="0"/>
              </a:srgbClr>
            </a:solidFill>
            <a:prstDash val="solid"/>
          </a:ln>
        </p:spPr>
      </p:sp>
      <p:sp>
        <p:nvSpPr>
          <p:cNvPr id="48" name="Text 33"/>
          <p:cNvSpPr txBox="1"/>
          <p:nvPr/>
        </p:nvSpPr>
        <p:spPr>
          <a:xfrm>
            <a:off x="571500" y="732434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9" name="Text 34"/>
          <p:cNvSpPr txBox="1"/>
          <p:nvPr/>
        </p:nvSpPr>
        <p:spPr>
          <a:xfrm>
            <a:off x="11246206" y="7324344"/>
            <a:ext cx="457200"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a:t>
            </a:r>
            <a:endParaRPr lang="en-US" sz="9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180" b="-180"/>
          <a:stretch/>
        </p:blipFill>
        <p:spPr>
          <a:xfrm>
            <a:off x="571500" y="286207"/>
            <a:ext cx="190195" cy="152705"/>
          </a:xfrm>
          <a:prstGeom prst="rect">
            <a:avLst/>
          </a:prstGeom>
        </p:spPr>
      </p:pic>
      <p:sp>
        <p:nvSpPr>
          <p:cNvPr id="7" name="Text 4"/>
          <p:cNvSpPr txBox="1"/>
          <p:nvPr/>
        </p:nvSpPr>
        <p:spPr>
          <a:xfrm>
            <a:off x="838505" y="286207"/>
            <a:ext cx="118140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Modern Themes</a:t>
            </a:r>
            <a:endParaRPr lang="en-US" sz="900" dirty="0"/>
          </a:p>
        </p:txBody>
      </p:sp>
      <p:sp>
        <p:nvSpPr>
          <p:cNvPr id="8" name="Text 5"/>
          <p:cNvSpPr txBox="1"/>
          <p:nvPr/>
        </p:nvSpPr>
        <p:spPr>
          <a:xfrm>
            <a:off x="571500" y="476402"/>
            <a:ext cx="5080406"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Cloud: Control Examples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sp>
        <p:nvSpPr>
          <p:cNvPr id="10" name="Shape 6"/>
          <p:cNvSpPr/>
          <p:nvPr/>
        </p:nvSpPr>
        <p:spPr>
          <a:xfrm>
            <a:off x="0" y="1143000"/>
            <a:ext cx="12191695" cy="6715354"/>
          </a:xfrm>
          <a:prstGeom prst="rect">
            <a:avLst/>
          </a:prstGeom>
          <a:solidFill>
            <a:srgbClr val="F8FAFC"/>
          </a:solidFill>
          <a:ln w="12700">
            <a:solidFill>
              <a:srgbClr val="FFFFFF">
                <a:alpha val="0"/>
              </a:srgbClr>
            </a:solidFill>
            <a:prstDash val="solid"/>
          </a:ln>
        </p:spPr>
      </p:sp>
      <p:sp>
        <p:nvSpPr>
          <p:cNvPr id="11" name="Shape 7"/>
          <p:cNvSpPr/>
          <p:nvPr/>
        </p:nvSpPr>
        <p:spPr>
          <a:xfrm>
            <a:off x="571500" y="1943100"/>
            <a:ext cx="5333695" cy="19202"/>
          </a:xfrm>
          <a:prstGeom prst="rect">
            <a:avLst/>
          </a:prstGeom>
          <a:solidFill>
            <a:srgbClr val="E2E8F0"/>
          </a:solidFill>
          <a:ln w="12700">
            <a:solidFill>
              <a:srgbClr val="E2E8F0">
                <a:alpha val="0"/>
              </a:srgbClr>
            </a:solidFill>
            <a:prstDash val="solid"/>
          </a:ln>
        </p:spPr>
      </p:sp>
      <p:pic>
        <p:nvPicPr>
          <p:cNvPr id="12" name="Image 2" descr="preencoded.png">    </p:cNvPr>
          <p:cNvPicPr>
            <a:picLocks noChangeAspect="1"/>
          </p:cNvPicPr>
          <p:nvPr/>
        </p:nvPicPr>
        <p:blipFill>
          <a:blip r:embed="rId3"/>
          <a:srcRect l="0" r="0" t="0" b="0"/>
          <a:stretch/>
        </p:blipFill>
        <p:spPr>
          <a:xfrm>
            <a:off x="571500" y="1579169"/>
            <a:ext cx="209398" cy="209398"/>
          </a:xfrm>
          <a:prstGeom prst="rect">
            <a:avLst/>
          </a:prstGeom>
        </p:spPr>
      </p:pic>
      <p:sp>
        <p:nvSpPr>
          <p:cNvPr id="13" name="Text 8"/>
          <p:cNvSpPr txBox="1"/>
          <p:nvPr/>
        </p:nvSpPr>
        <p:spPr>
          <a:xfrm>
            <a:off x="895198" y="1524305"/>
            <a:ext cx="2290572"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Identity &amp; Protection</a:t>
            </a:r>
            <a:endParaRPr lang="en-US" sz="1600" dirty="0"/>
          </a:p>
        </p:txBody>
      </p:sp>
      <p:sp>
        <p:nvSpPr>
          <p:cNvPr id="14" name="Shape 9"/>
          <p:cNvSpPr/>
          <p:nvPr/>
        </p:nvSpPr>
        <p:spPr>
          <a:xfrm>
            <a:off x="571500" y="2148840"/>
            <a:ext cx="5333695" cy="2572207"/>
          </a:xfrm>
          <a:prstGeom prst="roundRect">
            <a:avLst>
              <a:gd name="adj" fmla="val 1053"/>
            </a:avLst>
          </a:prstGeom>
          <a:solidFill>
            <a:srgbClr val="FFFFFF"/>
          </a:solidFill>
          <a:ln/>
          <a:effectLst>
            <a:outerShdw sx="100000" sy="100000" kx="0" ky="0" algn="bl" rotWithShape="0" blurRad="63500" dist="38100" dir="16200000">
              <a:srgbClr val="000000">
                <a:alpha val="10000"/>
              </a:srgbClr>
            </a:outerShdw>
          </a:effectLst>
        </p:spPr>
      </p:sp>
      <p:sp>
        <p:nvSpPr>
          <p:cNvPr id="15" name="Shape 10"/>
          <p:cNvSpPr/>
          <p:nvPr/>
        </p:nvSpPr>
        <p:spPr>
          <a:xfrm>
            <a:off x="571500" y="2148840"/>
            <a:ext cx="47549" cy="2572207"/>
          </a:xfrm>
          <a:prstGeom prst="roundRect">
            <a:avLst>
              <a:gd name="adj" fmla="val 56980"/>
            </a:avLst>
          </a:prstGeom>
          <a:solidFill>
            <a:srgbClr val="000000"/>
          </a:solidFill>
          <a:ln w="12700">
            <a:solidFill>
              <a:srgbClr val="000000">
                <a:alpha val="0"/>
              </a:srgbClr>
            </a:solidFill>
            <a:prstDash val="solid"/>
          </a:ln>
        </p:spPr>
      </p:sp>
      <p:sp>
        <p:nvSpPr>
          <p:cNvPr id="16" name="Text 11"/>
          <p:cNvSpPr txBox="1"/>
          <p:nvPr/>
        </p:nvSpPr>
        <p:spPr>
          <a:xfrm>
            <a:off x="809244" y="2339035"/>
            <a:ext cx="2573122" cy="257861"/>
          </a:xfrm>
          <a:prstGeom prst="rect">
            <a:avLst/>
          </a:prstGeom>
          <a:noFill/>
          <a:ln/>
        </p:spPr>
        <p:txBody>
          <a:bodyPr wrap="square" lIns="0" tIns="0" rIns="0" bIns="0" rtlCol="0" anchor="ctr"/>
          <a:lstStyle/>
          <a:p>
            <a:pPr algn="l" indent="0" marL="0">
              <a:buNone/>
            </a:pPr>
            <a:r>
              <a:rPr lang="en-US" sz="1300" b="1" dirty="0">
                <a:solidFill>
                  <a:srgbClr val="4338CA"/>
                </a:solidFill>
                <a:latin typeface="Roboto" pitchFamily="34" charset="0"/>
                <a:ea typeface="Roboto" pitchFamily="34" charset="-122"/>
                <a:cs typeface="Roboto" pitchFamily="34" charset="-120"/>
              </a:rPr>
              <a:t>AC-2: Account Management</a:t>
            </a:r>
            <a:endParaRPr lang="en-US" sz="1300" dirty="0"/>
          </a:p>
        </p:txBody>
      </p:sp>
      <p:sp>
        <p:nvSpPr>
          <p:cNvPr id="17" name="Text 12"/>
          <p:cNvSpPr txBox="1"/>
          <p:nvPr/>
        </p:nvSpPr>
        <p:spPr>
          <a:xfrm>
            <a:off x="809244" y="2628900"/>
            <a:ext cx="2249424" cy="210312"/>
          </a:xfrm>
          <a:prstGeom prst="rect">
            <a:avLst/>
          </a:prstGeom>
          <a:noFill/>
          <a:ln/>
        </p:spPr>
        <p:txBody>
          <a:bodyPr wrap="square" lIns="0" tIns="0" rIns="0" bIns="0" rtlCol="0" anchor="ctr"/>
          <a:lstStyle/>
          <a:p>
            <a:pPr algn="l" indent="0" marL="0">
              <a:buNone/>
            </a:pPr>
            <a:r>
              <a:rPr lang="en-US" sz="1000" spc="54" kern="0" dirty="0">
                <a:solidFill>
                  <a:srgbClr val="64748B"/>
                </a:solidFill>
                <a:latin typeface="Roboto" pitchFamily="34" charset="0"/>
                <a:ea typeface="Roboto" pitchFamily="34" charset="-122"/>
                <a:cs typeface="Roboto" pitchFamily="34" charset="-120"/>
              </a:rPr>
              <a:t>Access Control Family</a:t>
            </a:r>
            <a:endParaRPr lang="en-US" sz="1000" dirty="0"/>
          </a:p>
        </p:txBody>
      </p:sp>
      <p:sp>
        <p:nvSpPr>
          <p:cNvPr id="18" name="Shape 13"/>
          <p:cNvSpPr/>
          <p:nvPr/>
        </p:nvSpPr>
        <p:spPr>
          <a:xfrm>
            <a:off x="4361688" y="2339035"/>
            <a:ext cx="1362456" cy="200254"/>
          </a:xfrm>
          <a:prstGeom prst="roundRect">
            <a:avLst>
              <a:gd name="adj" fmla="val 260926"/>
            </a:avLst>
          </a:prstGeom>
          <a:solidFill>
            <a:srgbClr val="E0E7FF"/>
          </a:solidFill>
          <a:ln w="12700">
            <a:solidFill>
              <a:srgbClr val="FFFFFF">
                <a:alpha val="0"/>
              </a:srgbClr>
            </a:solidFill>
            <a:prstDash val="solid"/>
          </a:ln>
        </p:spPr>
      </p:sp>
      <p:sp>
        <p:nvSpPr>
          <p:cNvPr id="19" name="Text 14"/>
          <p:cNvSpPr txBox="1"/>
          <p:nvPr/>
        </p:nvSpPr>
        <p:spPr>
          <a:xfrm>
            <a:off x="4361688" y="2339035"/>
            <a:ext cx="144383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4338CA"/>
                </a:solidFill>
                <a:latin typeface="Roboto" pitchFamily="34" charset="0"/>
                <a:ea typeface="Roboto" pitchFamily="34" charset="-122"/>
                <a:cs typeface="Roboto" pitchFamily="34" charset="-120"/>
              </a:rPr>
              <a:t>Identity-as-a-Service</a:t>
            </a:r>
            <a:endParaRPr lang="en-US" sz="800" dirty="0"/>
          </a:p>
        </p:txBody>
      </p:sp>
      <p:sp>
        <p:nvSpPr>
          <p:cNvPr id="20" name="Text 15"/>
          <p:cNvSpPr txBox="1"/>
          <p:nvPr/>
        </p:nvSpPr>
        <p:spPr>
          <a:xfrm>
            <a:off x="809244" y="2948940"/>
            <a:ext cx="4981651" cy="381305"/>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Manage system accounts, including establishing, activating, modifying, reviewing, disabling, and removing accounts.</a:t>
            </a:r>
            <a:endParaRPr lang="en-US" sz="1000" dirty="0"/>
          </a:p>
        </p:txBody>
      </p:sp>
      <p:sp>
        <p:nvSpPr>
          <p:cNvPr id="21" name="Shape 16"/>
          <p:cNvSpPr/>
          <p:nvPr/>
        </p:nvSpPr>
        <p:spPr>
          <a:xfrm>
            <a:off x="809244" y="3482950"/>
            <a:ext cx="4905756" cy="1047902"/>
          </a:xfrm>
          <a:prstGeom prst="roundRect">
            <a:avLst>
              <a:gd name="adj" fmla="val 4760"/>
            </a:avLst>
          </a:prstGeom>
          <a:solidFill>
            <a:srgbClr val="F1F5F9"/>
          </a:solidFill>
          <a:ln w="12700">
            <a:solidFill>
              <a:srgbClr val="FFFFFF">
                <a:alpha val="0"/>
              </a:srgbClr>
            </a:solidFill>
            <a:prstDash val="solid"/>
          </a:ln>
        </p:spPr>
      </p:sp>
      <p:sp>
        <p:nvSpPr>
          <p:cNvPr id="22" name="Text 17"/>
          <p:cNvSpPr txBox="1"/>
          <p:nvPr/>
        </p:nvSpPr>
        <p:spPr>
          <a:xfrm>
            <a:off x="1104595" y="3597250"/>
            <a:ext cx="4610405" cy="191110"/>
          </a:xfrm>
          <a:prstGeom prst="rect">
            <a:avLst/>
          </a:prstGeom>
          <a:noFill/>
          <a:ln/>
        </p:spPr>
        <p:txBody>
          <a:bodyPr wrap="square" lIns="0" tIns="0" rIns="0" bIns="0" rtlCol="0" anchor="ctr"/>
          <a:lstStyle/>
          <a:p>
            <a:pPr algn="l" indent="0" marL="0">
              <a:buNone/>
            </a:pPr>
            <a:r>
              <a:rPr lang="en-US" sz="900" b="1" dirty="0">
                <a:solidFill>
                  <a:srgbClr val="475569"/>
                </a:solidFill>
                <a:latin typeface="Roboto" pitchFamily="34" charset="0"/>
                <a:ea typeface="Roboto" pitchFamily="34" charset="-122"/>
                <a:cs typeface="Roboto" pitchFamily="34" charset="-120"/>
              </a:rPr>
              <a:t> Cloud Implementation </a:t>
            </a:r>
            <a:endParaRPr lang="en-US" sz="900" dirty="0"/>
          </a:p>
        </p:txBody>
      </p:sp>
      <p:pic>
        <p:nvPicPr>
          <p:cNvPr id="23" name="Image 3" descr="preencoded.png">    </p:cNvPr>
          <p:cNvPicPr>
            <a:picLocks noChangeAspect="1"/>
          </p:cNvPicPr>
          <p:nvPr/>
        </p:nvPicPr>
        <p:blipFill>
          <a:blip r:embed="rId4"/>
          <a:srcRect l="0" r="0" t="-1359" b="-1359"/>
          <a:stretch/>
        </p:blipFill>
        <p:spPr>
          <a:xfrm>
            <a:off x="923544" y="3626510"/>
            <a:ext cx="105156" cy="123444"/>
          </a:xfrm>
          <a:prstGeom prst="rect">
            <a:avLst/>
          </a:prstGeom>
        </p:spPr>
      </p:pic>
      <p:sp>
        <p:nvSpPr>
          <p:cNvPr id="24" name="Text 18"/>
          <p:cNvSpPr txBox="1"/>
          <p:nvPr/>
        </p:nvSpPr>
        <p:spPr>
          <a:xfrm>
            <a:off x="923544" y="3836822"/>
            <a:ext cx="4753051" cy="571500"/>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Leverage </a:t>
            </a:r>
            <a:pPr algn="l" indent="0" marL="0">
              <a:buNone/>
            </a:pPr>
            <a:r>
              <a:rPr lang="en-US" sz="1000" b="1" dirty="0">
                <a:solidFill>
                  <a:srgbClr val="4B5563"/>
                </a:solidFill>
                <a:latin typeface="Roboto" pitchFamily="34" charset="0"/>
                <a:ea typeface="Roboto" pitchFamily="34" charset="-122"/>
                <a:cs typeface="Roboto" pitchFamily="34" charset="-120"/>
              </a:rPr>
              <a:t>IdP (Okta/Azure AD)</a:t>
            </a:r>
            <a:pPr algn="l" indent="0" marL="0">
              <a:buNone/>
            </a:pPr>
            <a:r>
              <a:rPr lang="en-US" sz="1000" dirty="0">
                <a:solidFill>
                  <a:srgbClr val="4B5563"/>
                </a:solidFill>
                <a:latin typeface="Roboto" pitchFamily="34" charset="0"/>
                <a:ea typeface="Roboto" pitchFamily="34" charset="-122"/>
                <a:cs typeface="Roboto" pitchFamily="34" charset="-120"/>
              </a:rPr>
              <a:t> with </a:t>
            </a:r>
            <a:pPr algn="l" indent="0" marL="0">
              <a:buNone/>
            </a:pPr>
            <a:r>
              <a:rPr lang="en-US" sz="1000" b="1" dirty="0">
                <a:solidFill>
                  <a:srgbClr val="4B5563"/>
                </a:solidFill>
                <a:latin typeface="Roboto" pitchFamily="34" charset="0"/>
                <a:ea typeface="Roboto" pitchFamily="34" charset="-122"/>
                <a:cs typeface="Roboto" pitchFamily="34" charset="-120"/>
              </a:rPr>
              <a:t>SCIM</a:t>
            </a:r>
            <a:pPr algn="l" indent="0" marL="0">
              <a:buNone/>
            </a:pPr>
            <a:r>
              <a:rPr lang="en-US" sz="1000" dirty="0">
                <a:solidFill>
                  <a:srgbClr val="4B5563"/>
                </a:solidFill>
                <a:latin typeface="Roboto" pitchFamily="34" charset="0"/>
                <a:ea typeface="Roboto" pitchFamily="34" charset="-122"/>
                <a:cs typeface="Roboto" pitchFamily="34" charset="-120"/>
              </a:rPr>
              <a:t> integration for automated provisioning/deprovisioning across SaaS apps. Use centralized IAM roles for CSP access.</a:t>
            </a:r>
            <a:endParaRPr lang="en-US" sz="1000" dirty="0"/>
          </a:p>
        </p:txBody>
      </p:sp>
      <p:sp>
        <p:nvSpPr>
          <p:cNvPr id="25" name="Shape 19"/>
          <p:cNvSpPr/>
          <p:nvPr/>
        </p:nvSpPr>
        <p:spPr>
          <a:xfrm>
            <a:off x="571500" y="4903927"/>
            <a:ext cx="5333695" cy="2381098"/>
          </a:xfrm>
          <a:prstGeom prst="roundRect">
            <a:avLst>
              <a:gd name="adj" fmla="val 1229"/>
            </a:avLst>
          </a:prstGeom>
          <a:solidFill>
            <a:srgbClr val="FFFFFF"/>
          </a:solidFill>
          <a:ln/>
          <a:effectLst>
            <a:outerShdw sx="100000" sy="100000" kx="0" ky="0" algn="bl" rotWithShape="0" blurRad="63500" dist="38100" dir="16200000">
              <a:srgbClr val="000000">
                <a:alpha val="10000"/>
              </a:srgbClr>
            </a:outerShdw>
          </a:effectLst>
        </p:spPr>
      </p:sp>
      <p:sp>
        <p:nvSpPr>
          <p:cNvPr id="26" name="Shape 20"/>
          <p:cNvSpPr/>
          <p:nvPr/>
        </p:nvSpPr>
        <p:spPr>
          <a:xfrm>
            <a:off x="571500" y="4903927"/>
            <a:ext cx="47549" cy="2381098"/>
          </a:xfrm>
          <a:prstGeom prst="roundRect">
            <a:avLst>
              <a:gd name="adj" fmla="val 61538"/>
            </a:avLst>
          </a:prstGeom>
          <a:solidFill>
            <a:srgbClr val="000000"/>
          </a:solidFill>
          <a:ln w="12700">
            <a:solidFill>
              <a:srgbClr val="000000">
                <a:alpha val="0"/>
              </a:srgbClr>
            </a:solidFill>
            <a:prstDash val="solid"/>
          </a:ln>
        </p:spPr>
      </p:sp>
      <p:sp>
        <p:nvSpPr>
          <p:cNvPr id="27" name="Text 21"/>
          <p:cNvSpPr txBox="1"/>
          <p:nvPr/>
        </p:nvSpPr>
        <p:spPr>
          <a:xfrm>
            <a:off x="809244" y="5094122"/>
            <a:ext cx="2958998" cy="257861"/>
          </a:xfrm>
          <a:prstGeom prst="rect">
            <a:avLst/>
          </a:prstGeom>
          <a:noFill/>
          <a:ln/>
        </p:spPr>
        <p:txBody>
          <a:bodyPr wrap="square" lIns="0" tIns="0" rIns="0" bIns="0" rtlCol="0" anchor="ctr"/>
          <a:lstStyle/>
          <a:p>
            <a:pPr algn="l" indent="0" marL="0">
              <a:buNone/>
            </a:pPr>
            <a:r>
              <a:rPr lang="en-US" sz="1300" b="1" dirty="0">
                <a:solidFill>
                  <a:srgbClr val="047857"/>
                </a:solidFill>
                <a:latin typeface="Roboto" pitchFamily="34" charset="0"/>
                <a:ea typeface="Roboto" pitchFamily="34" charset="-122"/>
                <a:cs typeface="Roboto" pitchFamily="34" charset="-120"/>
              </a:rPr>
              <a:t>SC-13: Cryptographic Protection</a:t>
            </a:r>
            <a:endParaRPr lang="en-US" sz="1300" dirty="0"/>
          </a:p>
        </p:txBody>
      </p:sp>
      <p:sp>
        <p:nvSpPr>
          <p:cNvPr id="28" name="Text 22"/>
          <p:cNvSpPr txBox="1"/>
          <p:nvPr/>
        </p:nvSpPr>
        <p:spPr>
          <a:xfrm>
            <a:off x="809244" y="5383987"/>
            <a:ext cx="2585923" cy="210312"/>
          </a:xfrm>
          <a:prstGeom prst="rect">
            <a:avLst/>
          </a:prstGeom>
          <a:noFill/>
          <a:ln/>
        </p:spPr>
        <p:txBody>
          <a:bodyPr wrap="square" lIns="0" tIns="0" rIns="0" bIns="0" rtlCol="0" anchor="ctr"/>
          <a:lstStyle/>
          <a:p>
            <a:pPr algn="l" indent="0" marL="0">
              <a:buNone/>
            </a:pPr>
            <a:r>
              <a:rPr lang="en-US" sz="1000" spc="54" kern="0" dirty="0">
                <a:solidFill>
                  <a:srgbClr val="64748B"/>
                </a:solidFill>
                <a:latin typeface="Roboto" pitchFamily="34" charset="0"/>
                <a:ea typeface="Roboto" pitchFamily="34" charset="-122"/>
                <a:cs typeface="Roboto" pitchFamily="34" charset="-120"/>
              </a:rPr>
              <a:t>System &amp; Comm Protection</a:t>
            </a:r>
            <a:endParaRPr lang="en-US" sz="1000" dirty="0"/>
          </a:p>
        </p:txBody>
      </p:sp>
      <p:sp>
        <p:nvSpPr>
          <p:cNvPr id="29" name="Shape 23"/>
          <p:cNvSpPr/>
          <p:nvPr/>
        </p:nvSpPr>
        <p:spPr>
          <a:xfrm>
            <a:off x="4962449" y="5094122"/>
            <a:ext cx="752551" cy="200254"/>
          </a:xfrm>
          <a:prstGeom prst="roundRect">
            <a:avLst>
              <a:gd name="adj" fmla="val 260926"/>
            </a:avLst>
          </a:prstGeom>
          <a:solidFill>
            <a:srgbClr val="D1FAE5"/>
          </a:solidFill>
          <a:ln w="12700">
            <a:solidFill>
              <a:srgbClr val="FFFFFF">
                <a:alpha val="0"/>
              </a:srgbClr>
            </a:solidFill>
            <a:prstDash val="solid"/>
          </a:ln>
        </p:spPr>
      </p:sp>
      <p:sp>
        <p:nvSpPr>
          <p:cNvPr id="30" name="Text 24"/>
          <p:cNvSpPr txBox="1"/>
          <p:nvPr/>
        </p:nvSpPr>
        <p:spPr>
          <a:xfrm>
            <a:off x="4962449" y="5094122"/>
            <a:ext cx="8293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047857"/>
                </a:solidFill>
                <a:latin typeface="Roboto" pitchFamily="34" charset="0"/>
                <a:ea typeface="Roboto" pitchFamily="34" charset="-122"/>
                <a:cs typeface="Roboto" pitchFamily="34" charset="-120"/>
              </a:rPr>
              <a:t>PaaS / IaaS</a:t>
            </a:r>
            <a:endParaRPr lang="en-US" sz="800" dirty="0"/>
          </a:p>
        </p:txBody>
      </p:sp>
      <p:sp>
        <p:nvSpPr>
          <p:cNvPr id="31" name="Text 25"/>
          <p:cNvSpPr txBox="1"/>
          <p:nvPr/>
        </p:nvSpPr>
        <p:spPr>
          <a:xfrm>
            <a:off x="809244" y="5704027"/>
            <a:ext cx="4981651" cy="381305"/>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Implement cryptographic mechanisms to prevent unauthorized disclosure of information during transmission and storage.</a:t>
            </a:r>
            <a:endParaRPr lang="en-US" sz="1000" dirty="0"/>
          </a:p>
        </p:txBody>
      </p:sp>
      <p:sp>
        <p:nvSpPr>
          <p:cNvPr id="32" name="Shape 26"/>
          <p:cNvSpPr/>
          <p:nvPr/>
        </p:nvSpPr>
        <p:spPr>
          <a:xfrm>
            <a:off x="809244" y="6237122"/>
            <a:ext cx="4905756" cy="857707"/>
          </a:xfrm>
          <a:prstGeom prst="roundRect">
            <a:avLst>
              <a:gd name="adj" fmla="val 7107"/>
            </a:avLst>
          </a:prstGeom>
          <a:solidFill>
            <a:srgbClr val="F1F5F9"/>
          </a:solidFill>
          <a:ln w="12700">
            <a:solidFill>
              <a:srgbClr val="FFFFFF">
                <a:alpha val="0"/>
              </a:srgbClr>
            </a:solidFill>
            <a:prstDash val="solid"/>
          </a:ln>
        </p:spPr>
      </p:sp>
      <p:sp>
        <p:nvSpPr>
          <p:cNvPr id="33" name="Text 27"/>
          <p:cNvSpPr txBox="1"/>
          <p:nvPr/>
        </p:nvSpPr>
        <p:spPr>
          <a:xfrm>
            <a:off x="1123798" y="6351422"/>
            <a:ext cx="4591202" cy="191110"/>
          </a:xfrm>
          <a:prstGeom prst="rect">
            <a:avLst/>
          </a:prstGeom>
          <a:noFill/>
          <a:ln/>
        </p:spPr>
        <p:txBody>
          <a:bodyPr wrap="square" lIns="0" tIns="0" rIns="0" bIns="0" rtlCol="0" anchor="ctr"/>
          <a:lstStyle/>
          <a:p>
            <a:pPr algn="l" indent="0" marL="0">
              <a:buNone/>
            </a:pPr>
            <a:r>
              <a:rPr lang="en-US" sz="900" b="1" dirty="0">
                <a:solidFill>
                  <a:srgbClr val="475569"/>
                </a:solidFill>
                <a:latin typeface="Roboto" pitchFamily="34" charset="0"/>
                <a:ea typeface="Roboto" pitchFamily="34" charset="-122"/>
                <a:cs typeface="Roboto" pitchFamily="34" charset="-120"/>
              </a:rPr>
              <a:t> Cloud Implementation </a:t>
            </a:r>
            <a:endParaRPr lang="en-US" sz="900" dirty="0"/>
          </a:p>
        </p:txBody>
      </p:sp>
      <p:pic>
        <p:nvPicPr>
          <p:cNvPr id="34" name="Image 4" descr="preencoded.png">    </p:cNvPr>
          <p:cNvPicPr>
            <a:picLocks noChangeAspect="1"/>
          </p:cNvPicPr>
          <p:nvPr/>
        </p:nvPicPr>
        <p:blipFill>
          <a:blip r:embed="rId5"/>
          <a:srcRect l="0" r="0" t="0" b="0"/>
          <a:stretch/>
        </p:blipFill>
        <p:spPr>
          <a:xfrm>
            <a:off x="923544" y="6381598"/>
            <a:ext cx="123444" cy="123444"/>
          </a:xfrm>
          <a:prstGeom prst="rect">
            <a:avLst/>
          </a:prstGeom>
        </p:spPr>
      </p:pic>
      <p:sp>
        <p:nvSpPr>
          <p:cNvPr id="35" name="Text 28"/>
          <p:cNvSpPr txBox="1"/>
          <p:nvPr/>
        </p:nvSpPr>
        <p:spPr>
          <a:xfrm>
            <a:off x="923544" y="6591910"/>
            <a:ext cx="475305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Utilize cloud-native </a:t>
            </a:r>
            <a:pPr algn="l" indent="0" marL="0">
              <a:buNone/>
            </a:pPr>
            <a:r>
              <a:rPr lang="en-US" sz="1000" b="1" dirty="0">
                <a:solidFill>
                  <a:srgbClr val="4B5563"/>
                </a:solidFill>
                <a:latin typeface="Roboto" pitchFamily="34" charset="0"/>
                <a:ea typeface="Roboto" pitchFamily="34" charset="-122"/>
                <a:cs typeface="Roboto" pitchFamily="34" charset="-120"/>
              </a:rPr>
              <a:t>KMS / HSM</a:t>
            </a:r>
            <a:pPr algn="l" indent="0" marL="0">
              <a:buNone/>
            </a:pPr>
            <a:r>
              <a:rPr lang="en-US" sz="1000" dirty="0">
                <a:solidFill>
                  <a:srgbClr val="4B5563"/>
                </a:solidFill>
                <a:latin typeface="Roboto" pitchFamily="34" charset="0"/>
                <a:ea typeface="Roboto" pitchFamily="34" charset="-122"/>
                <a:cs typeface="Roboto" pitchFamily="34" charset="-120"/>
              </a:rPr>
              <a:t> for key management. Enable default encryption for S3 buckets/EBS volumes. Enforce TLS 1.2+ via Load Balancer policies.</a:t>
            </a:r>
            <a:endParaRPr lang="en-US" sz="1000" dirty="0"/>
          </a:p>
        </p:txBody>
      </p:sp>
      <p:sp>
        <p:nvSpPr>
          <p:cNvPr id="36" name="Shape 29"/>
          <p:cNvSpPr/>
          <p:nvPr/>
        </p:nvSpPr>
        <p:spPr>
          <a:xfrm>
            <a:off x="6286500" y="1943100"/>
            <a:ext cx="5333695" cy="19202"/>
          </a:xfrm>
          <a:prstGeom prst="rect">
            <a:avLst/>
          </a:prstGeom>
          <a:solidFill>
            <a:srgbClr val="E2E8F0"/>
          </a:solidFill>
          <a:ln w="12700">
            <a:solidFill>
              <a:srgbClr val="E2E8F0">
                <a:alpha val="0"/>
              </a:srgbClr>
            </a:solidFill>
            <a:prstDash val="solid"/>
          </a:ln>
        </p:spPr>
      </p:sp>
      <p:pic>
        <p:nvPicPr>
          <p:cNvPr id="37" name="Image 5" descr="preencoded.png">    </p:cNvPr>
          <p:cNvPicPr>
            <a:picLocks noChangeAspect="1"/>
          </p:cNvPicPr>
          <p:nvPr/>
        </p:nvPicPr>
        <p:blipFill>
          <a:blip r:embed="rId6"/>
          <a:srcRect l="0" r="0" t="0" b="0"/>
          <a:stretch/>
        </p:blipFill>
        <p:spPr>
          <a:xfrm>
            <a:off x="6286500" y="1579169"/>
            <a:ext cx="209398" cy="209398"/>
          </a:xfrm>
          <a:prstGeom prst="rect">
            <a:avLst/>
          </a:prstGeom>
        </p:spPr>
      </p:pic>
      <p:sp>
        <p:nvSpPr>
          <p:cNvPr id="38" name="Text 30"/>
          <p:cNvSpPr txBox="1"/>
          <p:nvPr/>
        </p:nvSpPr>
        <p:spPr>
          <a:xfrm>
            <a:off x="6610198" y="1524305"/>
            <a:ext cx="2137867"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Audit &amp; Monitoring</a:t>
            </a:r>
            <a:endParaRPr lang="en-US" sz="1600" dirty="0"/>
          </a:p>
        </p:txBody>
      </p:sp>
      <p:sp>
        <p:nvSpPr>
          <p:cNvPr id="39" name="Shape 31"/>
          <p:cNvSpPr/>
          <p:nvPr/>
        </p:nvSpPr>
        <p:spPr>
          <a:xfrm>
            <a:off x="6286500" y="2148840"/>
            <a:ext cx="5333695" cy="2476195"/>
          </a:xfrm>
          <a:prstGeom prst="roundRect">
            <a:avLst>
              <a:gd name="adj" fmla="val 1136"/>
            </a:avLst>
          </a:prstGeom>
          <a:solidFill>
            <a:srgbClr val="FFFFFF"/>
          </a:solidFill>
          <a:ln/>
          <a:effectLst>
            <a:outerShdw sx="100000" sy="100000" kx="0" ky="0" algn="bl" rotWithShape="0" blurRad="63500" dist="38100" dir="16200000">
              <a:srgbClr val="000000">
                <a:alpha val="10000"/>
              </a:srgbClr>
            </a:outerShdw>
          </a:effectLst>
        </p:spPr>
      </p:sp>
      <p:sp>
        <p:nvSpPr>
          <p:cNvPr id="40" name="Shape 32"/>
          <p:cNvSpPr/>
          <p:nvPr/>
        </p:nvSpPr>
        <p:spPr>
          <a:xfrm>
            <a:off x="6286500" y="2148840"/>
            <a:ext cx="47549" cy="2476195"/>
          </a:xfrm>
          <a:prstGeom prst="roundRect">
            <a:avLst>
              <a:gd name="adj" fmla="val 59171"/>
            </a:avLst>
          </a:prstGeom>
          <a:solidFill>
            <a:srgbClr val="000000"/>
          </a:solidFill>
          <a:ln w="12700">
            <a:solidFill>
              <a:srgbClr val="000000">
                <a:alpha val="0"/>
              </a:srgbClr>
            </a:solidFill>
            <a:prstDash val="solid"/>
          </a:ln>
        </p:spPr>
      </p:sp>
      <p:sp>
        <p:nvSpPr>
          <p:cNvPr id="41" name="Text 33"/>
          <p:cNvSpPr txBox="1"/>
          <p:nvPr/>
        </p:nvSpPr>
        <p:spPr>
          <a:xfrm>
            <a:off x="6524244" y="2339035"/>
            <a:ext cx="2232965" cy="257861"/>
          </a:xfrm>
          <a:prstGeom prst="rect">
            <a:avLst/>
          </a:prstGeom>
          <a:noFill/>
          <a:ln/>
        </p:spPr>
        <p:txBody>
          <a:bodyPr wrap="square" lIns="0" tIns="0" rIns="0" bIns="0" rtlCol="0" anchor="ctr"/>
          <a:lstStyle/>
          <a:p>
            <a:pPr algn="l" indent="0" marL="0">
              <a:buNone/>
            </a:pPr>
            <a:r>
              <a:rPr lang="en-US" sz="1300" b="1" dirty="0">
                <a:solidFill>
                  <a:srgbClr val="1D4ED8"/>
                </a:solidFill>
                <a:latin typeface="Roboto" pitchFamily="34" charset="0"/>
                <a:ea typeface="Roboto" pitchFamily="34" charset="-122"/>
                <a:cs typeface="Roboto" pitchFamily="34" charset="-120"/>
              </a:rPr>
              <a:t>AU-12: Audit Generation</a:t>
            </a:r>
            <a:endParaRPr lang="en-US" sz="1300" dirty="0"/>
          </a:p>
        </p:txBody>
      </p:sp>
      <p:sp>
        <p:nvSpPr>
          <p:cNvPr id="42" name="Text 34"/>
          <p:cNvSpPr txBox="1"/>
          <p:nvPr/>
        </p:nvSpPr>
        <p:spPr>
          <a:xfrm>
            <a:off x="6524244" y="2628900"/>
            <a:ext cx="2029968" cy="210312"/>
          </a:xfrm>
          <a:prstGeom prst="rect">
            <a:avLst/>
          </a:prstGeom>
          <a:noFill/>
          <a:ln/>
        </p:spPr>
        <p:txBody>
          <a:bodyPr wrap="square" lIns="0" tIns="0" rIns="0" bIns="0" rtlCol="0" anchor="ctr"/>
          <a:lstStyle/>
          <a:p>
            <a:pPr algn="l" indent="0" marL="0">
              <a:buNone/>
            </a:pPr>
            <a:r>
              <a:rPr lang="en-US" sz="1000" spc="54" kern="0" dirty="0">
                <a:solidFill>
                  <a:srgbClr val="64748B"/>
                </a:solidFill>
                <a:latin typeface="Roboto" pitchFamily="34" charset="0"/>
                <a:ea typeface="Roboto" pitchFamily="34" charset="-122"/>
                <a:cs typeface="Roboto" pitchFamily="34" charset="-120"/>
              </a:rPr>
              <a:t>Audit &amp; Accountability</a:t>
            </a:r>
            <a:endParaRPr lang="en-US" sz="1000" dirty="0"/>
          </a:p>
        </p:txBody>
      </p:sp>
      <p:sp>
        <p:nvSpPr>
          <p:cNvPr id="43" name="Shape 35"/>
          <p:cNvSpPr/>
          <p:nvPr/>
        </p:nvSpPr>
        <p:spPr>
          <a:xfrm>
            <a:off x="10312603" y="2339035"/>
            <a:ext cx="1123798" cy="200254"/>
          </a:xfrm>
          <a:prstGeom prst="roundRect">
            <a:avLst>
              <a:gd name="adj" fmla="val 260926"/>
            </a:avLst>
          </a:prstGeom>
          <a:solidFill>
            <a:srgbClr val="DBEAFE"/>
          </a:solidFill>
          <a:ln w="12700">
            <a:solidFill>
              <a:srgbClr val="FFFFFF">
                <a:alpha val="0"/>
              </a:srgbClr>
            </a:solidFill>
            <a:prstDash val="solid"/>
          </a:ln>
        </p:spPr>
      </p:sp>
      <p:sp>
        <p:nvSpPr>
          <p:cNvPr id="44" name="Text 36"/>
          <p:cNvSpPr txBox="1"/>
          <p:nvPr/>
        </p:nvSpPr>
        <p:spPr>
          <a:xfrm>
            <a:off x="10312603" y="2339035"/>
            <a:ext cx="1200607"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1D4ED8"/>
                </a:solidFill>
                <a:latin typeface="Roboto" pitchFamily="34" charset="0"/>
                <a:ea typeface="Roboto" pitchFamily="34" charset="-122"/>
                <a:cs typeface="Roboto" pitchFamily="34" charset="-120"/>
              </a:rPr>
              <a:t>Logging Services</a:t>
            </a:r>
            <a:endParaRPr lang="en-US" sz="800" dirty="0"/>
          </a:p>
        </p:txBody>
      </p:sp>
      <p:sp>
        <p:nvSpPr>
          <p:cNvPr id="45" name="Text 37"/>
          <p:cNvSpPr txBox="1"/>
          <p:nvPr/>
        </p:nvSpPr>
        <p:spPr>
          <a:xfrm>
            <a:off x="6524244" y="2948940"/>
            <a:ext cx="5591556" cy="191110"/>
          </a:xfrm>
          <a:prstGeom prst="rect">
            <a:avLst/>
          </a:prstGeom>
          <a:noFill/>
          <a:ln/>
        </p:spPr>
        <p:txBody>
          <a:bodyPr wrap="square" lIns="0" tIns="0" rIns="0" bIns="0" rtlCol="0" anchor="ctr"/>
          <a:lstStyle/>
          <a:p>
            <a:pPr algn="l" indent="0" marL="0">
              <a:buNone/>
            </a:pPr>
            <a:r>
              <a:rPr lang="en-US" sz="1000" dirty="0">
                <a:solidFill>
                  <a:srgbClr val="374151"/>
                </a:solidFill>
                <a:latin typeface="Roboto" pitchFamily="34" charset="0"/>
                <a:ea typeface="Roboto" pitchFamily="34" charset="-122"/>
                <a:cs typeface="Roboto" pitchFamily="34" charset="-120"/>
              </a:rPr>
              <a:t>Provide audit record generation capability for the audit events defined in AU-2.</a:t>
            </a:r>
            <a:endParaRPr lang="en-US" sz="1000" dirty="0"/>
          </a:p>
        </p:txBody>
      </p:sp>
      <p:sp>
        <p:nvSpPr>
          <p:cNvPr id="46" name="Shape 38"/>
          <p:cNvSpPr/>
          <p:nvPr/>
        </p:nvSpPr>
        <p:spPr>
          <a:xfrm>
            <a:off x="6524244" y="3578047"/>
            <a:ext cx="4905756" cy="857707"/>
          </a:xfrm>
          <a:prstGeom prst="roundRect">
            <a:avLst>
              <a:gd name="adj" fmla="val 7107"/>
            </a:avLst>
          </a:prstGeom>
          <a:solidFill>
            <a:srgbClr val="F1F5F9"/>
          </a:solidFill>
          <a:ln w="12700">
            <a:solidFill>
              <a:srgbClr val="FFFFFF">
                <a:alpha val="0"/>
              </a:srgbClr>
            </a:solidFill>
            <a:prstDash val="solid"/>
          </a:ln>
        </p:spPr>
      </p:sp>
      <p:sp>
        <p:nvSpPr>
          <p:cNvPr id="47" name="Text 39"/>
          <p:cNvSpPr txBox="1"/>
          <p:nvPr/>
        </p:nvSpPr>
        <p:spPr>
          <a:xfrm>
            <a:off x="6810451" y="3692347"/>
            <a:ext cx="4619549" cy="191110"/>
          </a:xfrm>
          <a:prstGeom prst="rect">
            <a:avLst/>
          </a:prstGeom>
          <a:noFill/>
          <a:ln/>
        </p:spPr>
        <p:txBody>
          <a:bodyPr wrap="square" lIns="0" tIns="0" rIns="0" bIns="0" rtlCol="0" anchor="ctr"/>
          <a:lstStyle/>
          <a:p>
            <a:pPr algn="l" indent="0" marL="0">
              <a:buNone/>
            </a:pPr>
            <a:r>
              <a:rPr lang="en-US" sz="900" b="1" dirty="0">
                <a:solidFill>
                  <a:srgbClr val="475569"/>
                </a:solidFill>
                <a:latin typeface="Roboto" pitchFamily="34" charset="0"/>
                <a:ea typeface="Roboto" pitchFamily="34" charset="-122"/>
                <a:cs typeface="Roboto" pitchFamily="34" charset="-120"/>
              </a:rPr>
              <a:t> Cloud Implementation </a:t>
            </a:r>
            <a:endParaRPr lang="en-US" sz="900" dirty="0"/>
          </a:p>
        </p:txBody>
      </p:sp>
      <p:pic>
        <p:nvPicPr>
          <p:cNvPr id="48" name="Image 6" descr="preencoded.png">    </p:cNvPr>
          <p:cNvPicPr>
            <a:picLocks noChangeAspect="1"/>
          </p:cNvPicPr>
          <p:nvPr/>
        </p:nvPicPr>
        <p:blipFill>
          <a:blip r:embed="rId7"/>
          <a:srcRect l="-1358" r="-1358" t="0" b="0"/>
          <a:stretch/>
        </p:blipFill>
        <p:spPr>
          <a:xfrm>
            <a:off x="6638544" y="3721608"/>
            <a:ext cx="95098" cy="123444"/>
          </a:xfrm>
          <a:prstGeom prst="rect">
            <a:avLst/>
          </a:prstGeom>
        </p:spPr>
      </p:pic>
      <p:sp>
        <p:nvSpPr>
          <p:cNvPr id="49" name="Text 40"/>
          <p:cNvSpPr txBox="1"/>
          <p:nvPr/>
        </p:nvSpPr>
        <p:spPr>
          <a:xfrm>
            <a:off x="6638544" y="3931920"/>
            <a:ext cx="475305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Enable </a:t>
            </a:r>
            <a:pPr algn="l" indent="0" marL="0">
              <a:buNone/>
            </a:pPr>
            <a:r>
              <a:rPr lang="en-US" sz="1000" b="1" dirty="0">
                <a:solidFill>
                  <a:srgbClr val="4B5563"/>
                </a:solidFill>
                <a:latin typeface="Roboto" pitchFamily="34" charset="0"/>
                <a:ea typeface="Roboto" pitchFamily="34" charset="-122"/>
                <a:cs typeface="Roboto" pitchFamily="34" charset="-120"/>
              </a:rPr>
              <a:t>CloudTrail / Azure Monitor</a:t>
            </a:r>
            <a:pPr algn="l" indent="0" marL="0">
              <a:buNone/>
            </a:pPr>
            <a:r>
              <a:rPr lang="en-US" sz="1000" dirty="0">
                <a:solidFill>
                  <a:srgbClr val="4B5563"/>
                </a:solidFill>
                <a:latin typeface="Roboto" pitchFamily="34" charset="0"/>
                <a:ea typeface="Roboto" pitchFamily="34" charset="-122"/>
                <a:cs typeface="Roboto" pitchFamily="34" charset="-120"/>
              </a:rPr>
              <a:t> to capture all API activity. Stream logs to centralized S3/Blob storage and ingest into </a:t>
            </a:r>
            <a:pPr algn="l" indent="0" marL="0">
              <a:buNone/>
            </a:pPr>
            <a:r>
              <a:rPr lang="en-US" sz="1000" b="1" dirty="0">
                <a:solidFill>
                  <a:srgbClr val="4B5563"/>
                </a:solidFill>
                <a:latin typeface="Roboto" pitchFamily="34" charset="0"/>
                <a:ea typeface="Roboto" pitchFamily="34" charset="-122"/>
                <a:cs typeface="Roboto" pitchFamily="34" charset="-120"/>
              </a:rPr>
              <a:t>SIEM</a:t>
            </a:r>
            <a:pPr algn="l" indent="0" marL="0">
              <a:buNone/>
            </a:pPr>
            <a:r>
              <a:rPr lang="en-US" sz="1000" dirty="0">
                <a:solidFill>
                  <a:srgbClr val="4B5563"/>
                </a:solidFill>
                <a:latin typeface="Roboto" pitchFamily="34" charset="0"/>
                <a:ea typeface="Roboto" pitchFamily="34" charset="-122"/>
                <a:cs typeface="Roboto" pitchFamily="34" charset="-120"/>
              </a:rPr>
              <a:t> for analysis.</a:t>
            </a:r>
            <a:endParaRPr lang="en-US" sz="1000" dirty="0"/>
          </a:p>
        </p:txBody>
      </p:sp>
      <p:sp>
        <p:nvSpPr>
          <p:cNvPr id="50" name="Shape 41"/>
          <p:cNvSpPr/>
          <p:nvPr/>
        </p:nvSpPr>
        <p:spPr>
          <a:xfrm>
            <a:off x="6286500" y="4808830"/>
            <a:ext cx="5333695" cy="2476195"/>
          </a:xfrm>
          <a:prstGeom prst="roundRect">
            <a:avLst>
              <a:gd name="adj" fmla="val 1136"/>
            </a:avLst>
          </a:prstGeom>
          <a:solidFill>
            <a:srgbClr val="FFFFFF"/>
          </a:solidFill>
          <a:ln/>
          <a:effectLst>
            <a:outerShdw sx="100000" sy="100000" kx="0" ky="0" algn="bl" rotWithShape="0" blurRad="63500" dist="38100" dir="16200000">
              <a:srgbClr val="000000">
                <a:alpha val="10000"/>
              </a:srgbClr>
            </a:outerShdw>
          </a:effectLst>
        </p:spPr>
      </p:sp>
      <p:sp>
        <p:nvSpPr>
          <p:cNvPr id="51" name="Shape 42"/>
          <p:cNvSpPr/>
          <p:nvPr/>
        </p:nvSpPr>
        <p:spPr>
          <a:xfrm>
            <a:off x="6286500" y="4808830"/>
            <a:ext cx="47549" cy="2476195"/>
          </a:xfrm>
          <a:prstGeom prst="roundRect">
            <a:avLst>
              <a:gd name="adj" fmla="val 59171"/>
            </a:avLst>
          </a:prstGeom>
          <a:solidFill>
            <a:srgbClr val="000000"/>
          </a:solidFill>
          <a:ln w="12700">
            <a:solidFill>
              <a:srgbClr val="000000">
                <a:alpha val="0"/>
              </a:srgbClr>
            </a:solidFill>
            <a:prstDash val="solid"/>
          </a:ln>
        </p:spPr>
      </p:sp>
      <p:sp>
        <p:nvSpPr>
          <p:cNvPr id="52" name="Text 43"/>
          <p:cNvSpPr txBox="1"/>
          <p:nvPr/>
        </p:nvSpPr>
        <p:spPr>
          <a:xfrm>
            <a:off x="6524244" y="4999025"/>
            <a:ext cx="2709367" cy="257861"/>
          </a:xfrm>
          <a:prstGeom prst="rect">
            <a:avLst/>
          </a:prstGeom>
          <a:noFill/>
          <a:ln/>
        </p:spPr>
        <p:txBody>
          <a:bodyPr wrap="square" lIns="0" tIns="0" rIns="0" bIns="0" rtlCol="0" anchor="ctr"/>
          <a:lstStyle/>
          <a:p>
            <a:pPr algn="l" indent="0" marL="0">
              <a:buNone/>
            </a:pPr>
            <a:r>
              <a:rPr lang="en-US" sz="1300" b="1" dirty="0">
                <a:solidFill>
                  <a:srgbClr val="6D28D9"/>
                </a:solidFill>
                <a:latin typeface="Roboto" pitchFamily="34" charset="0"/>
                <a:ea typeface="Roboto" pitchFamily="34" charset="-122"/>
                <a:cs typeface="Roboto" pitchFamily="34" charset="-120"/>
              </a:rPr>
              <a:t>CA-7: Continuous Monitoring</a:t>
            </a:r>
            <a:endParaRPr lang="en-US" sz="1300" dirty="0"/>
          </a:p>
        </p:txBody>
      </p:sp>
      <p:sp>
        <p:nvSpPr>
          <p:cNvPr id="53" name="Text 44"/>
          <p:cNvSpPr txBox="1"/>
          <p:nvPr/>
        </p:nvSpPr>
        <p:spPr>
          <a:xfrm>
            <a:off x="6524244" y="5288890"/>
            <a:ext cx="2403043" cy="210312"/>
          </a:xfrm>
          <a:prstGeom prst="rect">
            <a:avLst/>
          </a:prstGeom>
          <a:noFill/>
          <a:ln/>
        </p:spPr>
        <p:txBody>
          <a:bodyPr wrap="square" lIns="0" tIns="0" rIns="0" bIns="0" rtlCol="0" anchor="ctr"/>
          <a:lstStyle/>
          <a:p>
            <a:pPr algn="l" indent="0" marL="0">
              <a:buNone/>
            </a:pPr>
            <a:r>
              <a:rPr lang="en-US" sz="1000" spc="54" kern="0" dirty="0">
                <a:solidFill>
                  <a:srgbClr val="64748B"/>
                </a:solidFill>
                <a:latin typeface="Roboto" pitchFamily="34" charset="0"/>
                <a:ea typeface="Roboto" pitchFamily="34" charset="-122"/>
                <a:cs typeface="Roboto" pitchFamily="34" charset="-120"/>
              </a:rPr>
              <a:t>Assessment &amp; Authorization</a:t>
            </a:r>
            <a:endParaRPr lang="en-US" sz="1000" dirty="0"/>
          </a:p>
        </p:txBody>
      </p:sp>
      <p:sp>
        <p:nvSpPr>
          <p:cNvPr id="54" name="Shape 45"/>
          <p:cNvSpPr/>
          <p:nvPr/>
        </p:nvSpPr>
        <p:spPr>
          <a:xfrm>
            <a:off x="10206533" y="4999025"/>
            <a:ext cx="1228954" cy="200254"/>
          </a:xfrm>
          <a:prstGeom prst="roundRect">
            <a:avLst>
              <a:gd name="adj" fmla="val 260926"/>
            </a:avLst>
          </a:prstGeom>
          <a:solidFill>
            <a:srgbClr val="EDE9FE"/>
          </a:solidFill>
          <a:ln w="12700">
            <a:solidFill>
              <a:srgbClr val="FFFFFF">
                <a:alpha val="0"/>
              </a:srgbClr>
            </a:solidFill>
            <a:prstDash val="solid"/>
          </a:ln>
        </p:spPr>
      </p:sp>
      <p:sp>
        <p:nvSpPr>
          <p:cNvPr id="55" name="Text 46"/>
          <p:cNvSpPr txBox="1"/>
          <p:nvPr/>
        </p:nvSpPr>
        <p:spPr>
          <a:xfrm>
            <a:off x="10206533" y="4999025"/>
            <a:ext cx="1305763"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800" b="1" dirty="0">
                <a:solidFill>
                  <a:srgbClr val="6D28D9"/>
                </a:solidFill>
                <a:latin typeface="Roboto" pitchFamily="34" charset="0"/>
                <a:ea typeface="Roboto" pitchFamily="34" charset="-122"/>
                <a:cs typeface="Roboto" pitchFamily="34" charset="-120"/>
              </a:rPr>
              <a:t>CSPM / Automation</a:t>
            </a:r>
            <a:endParaRPr lang="en-US" sz="800" dirty="0"/>
          </a:p>
        </p:txBody>
      </p:sp>
      <p:sp>
        <p:nvSpPr>
          <p:cNvPr id="56" name="Text 47"/>
          <p:cNvSpPr txBox="1"/>
          <p:nvPr/>
        </p:nvSpPr>
        <p:spPr>
          <a:xfrm>
            <a:off x="6524244" y="5608930"/>
            <a:ext cx="4981651" cy="381305"/>
          </a:xfrm>
          <a:prstGeom prst="rect">
            <a:avLst/>
          </a:prstGeom>
          <a:noFill/>
          <a:ln/>
        </p:spPr>
        <p:txBody>
          <a:bodyPr wrap="square" lIns="0" tIns="0" rIns="0" bIns="0" rtlCol="0" anchor="t"/>
          <a:lstStyle/>
          <a:p>
            <a:pPr algn="l" indent="0" marL="0">
              <a:buNone/>
            </a:pPr>
            <a:r>
              <a:rPr lang="en-US" sz="1000" dirty="0">
                <a:solidFill>
                  <a:srgbClr val="374151"/>
                </a:solidFill>
                <a:latin typeface="Roboto" pitchFamily="34" charset="0"/>
                <a:ea typeface="Roboto" pitchFamily="34" charset="-122"/>
                <a:cs typeface="Roboto" pitchFamily="34" charset="-120"/>
              </a:rPr>
              <a:t>Develop a continuous monitoring strategy and implement a program including status reporting and ongoing assessments.</a:t>
            </a:r>
            <a:endParaRPr lang="en-US" sz="1000" dirty="0"/>
          </a:p>
        </p:txBody>
      </p:sp>
      <p:sp>
        <p:nvSpPr>
          <p:cNvPr id="57" name="Shape 48"/>
          <p:cNvSpPr/>
          <p:nvPr/>
        </p:nvSpPr>
        <p:spPr>
          <a:xfrm>
            <a:off x="6524244" y="6237122"/>
            <a:ext cx="4905756" cy="857707"/>
          </a:xfrm>
          <a:prstGeom prst="roundRect">
            <a:avLst>
              <a:gd name="adj" fmla="val 7107"/>
            </a:avLst>
          </a:prstGeom>
          <a:solidFill>
            <a:srgbClr val="F1F5F9"/>
          </a:solidFill>
          <a:ln w="12700">
            <a:solidFill>
              <a:srgbClr val="FFFFFF">
                <a:alpha val="0"/>
              </a:srgbClr>
            </a:solidFill>
            <a:prstDash val="solid"/>
          </a:ln>
        </p:spPr>
      </p:sp>
      <p:sp>
        <p:nvSpPr>
          <p:cNvPr id="58" name="Text 49"/>
          <p:cNvSpPr txBox="1"/>
          <p:nvPr/>
        </p:nvSpPr>
        <p:spPr>
          <a:xfrm>
            <a:off x="6838798" y="6351422"/>
            <a:ext cx="4591202" cy="191110"/>
          </a:xfrm>
          <a:prstGeom prst="rect">
            <a:avLst/>
          </a:prstGeom>
          <a:noFill/>
          <a:ln/>
        </p:spPr>
        <p:txBody>
          <a:bodyPr wrap="square" lIns="0" tIns="0" rIns="0" bIns="0" rtlCol="0" anchor="ctr"/>
          <a:lstStyle/>
          <a:p>
            <a:pPr algn="l" indent="0" marL="0">
              <a:buNone/>
            </a:pPr>
            <a:r>
              <a:rPr lang="en-US" sz="900" b="1" dirty="0">
                <a:solidFill>
                  <a:srgbClr val="475569"/>
                </a:solidFill>
                <a:latin typeface="Roboto" pitchFamily="34" charset="0"/>
                <a:ea typeface="Roboto" pitchFamily="34" charset="-122"/>
                <a:cs typeface="Roboto" pitchFamily="34" charset="-120"/>
              </a:rPr>
              <a:t> Cloud Implementation </a:t>
            </a:r>
            <a:endParaRPr lang="en-US" sz="900" dirty="0"/>
          </a:p>
        </p:txBody>
      </p:sp>
      <p:pic>
        <p:nvPicPr>
          <p:cNvPr id="59" name="Image 7" descr="preencoded.png">    </p:cNvPr>
          <p:cNvPicPr>
            <a:picLocks noChangeAspect="1"/>
          </p:cNvPicPr>
          <p:nvPr/>
        </p:nvPicPr>
        <p:blipFill>
          <a:blip r:embed="rId8"/>
          <a:srcRect l="0" r="0" t="0" b="0"/>
          <a:stretch/>
        </p:blipFill>
        <p:spPr>
          <a:xfrm>
            <a:off x="6638544" y="6381598"/>
            <a:ext cx="123444" cy="123444"/>
          </a:xfrm>
          <a:prstGeom prst="rect">
            <a:avLst/>
          </a:prstGeom>
        </p:spPr>
      </p:pic>
      <p:sp>
        <p:nvSpPr>
          <p:cNvPr id="60" name="Text 50"/>
          <p:cNvSpPr txBox="1"/>
          <p:nvPr/>
        </p:nvSpPr>
        <p:spPr>
          <a:xfrm>
            <a:off x="6638544" y="6591910"/>
            <a:ext cx="475305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Use </a:t>
            </a:r>
            <a:pPr algn="l" indent="0" marL="0">
              <a:buNone/>
            </a:pPr>
            <a:r>
              <a:rPr lang="en-US" sz="1000" b="1" dirty="0">
                <a:solidFill>
                  <a:srgbClr val="4B5563"/>
                </a:solidFill>
                <a:latin typeface="Roboto" pitchFamily="34" charset="0"/>
                <a:ea typeface="Roboto" pitchFamily="34" charset="-122"/>
                <a:cs typeface="Roboto" pitchFamily="34" charset="-120"/>
              </a:rPr>
              <a:t>CSPM tools</a:t>
            </a:r>
            <a:pPr algn="l" indent="0" marL="0">
              <a:buNone/>
            </a:pPr>
            <a:r>
              <a:rPr lang="en-US" sz="1000" dirty="0">
                <a:solidFill>
                  <a:srgbClr val="4B5563"/>
                </a:solidFill>
                <a:latin typeface="Roboto" pitchFamily="34" charset="0"/>
                <a:ea typeface="Roboto" pitchFamily="34" charset="-122"/>
                <a:cs typeface="Roboto" pitchFamily="34" charset="-120"/>
              </a:rPr>
              <a:t> (e.g., Security Hub, Defender for Cloud) to continuously assess config against benchmarks. Automate compliance checks via APIs.</a:t>
            </a:r>
            <a:endParaRPr lang="en-US" sz="1000" dirty="0"/>
          </a:p>
        </p:txBody>
      </p:sp>
      <p:sp>
        <p:nvSpPr>
          <p:cNvPr id="61" name="Shape 51"/>
          <p:cNvSpPr/>
          <p:nvPr/>
        </p:nvSpPr>
        <p:spPr>
          <a:xfrm>
            <a:off x="0" y="7849210"/>
            <a:ext cx="12191695" cy="200254"/>
          </a:xfrm>
          <a:prstGeom prst="rect">
            <a:avLst/>
          </a:prstGeom>
          <a:solidFill>
            <a:srgbClr val="F1F5F9"/>
          </a:solidFill>
          <a:ln/>
        </p:spPr>
      </p:sp>
      <p:sp>
        <p:nvSpPr>
          <p:cNvPr id="62" name="Shape 52"/>
          <p:cNvSpPr/>
          <p:nvPr/>
        </p:nvSpPr>
        <p:spPr>
          <a:xfrm>
            <a:off x="0" y="7849210"/>
            <a:ext cx="12191695" cy="9144"/>
          </a:xfrm>
          <a:prstGeom prst="rect">
            <a:avLst/>
          </a:prstGeom>
          <a:solidFill>
            <a:srgbClr val="E2E8F0"/>
          </a:solidFill>
          <a:ln w="12700">
            <a:solidFill>
              <a:srgbClr val="E2E8F0">
                <a:alpha val="0"/>
              </a:srgbClr>
            </a:solidFill>
            <a:prstDash val="solid"/>
          </a:ln>
        </p:spPr>
      </p:sp>
      <p:sp>
        <p:nvSpPr>
          <p:cNvPr id="63" name="Text 53"/>
          <p:cNvSpPr txBox="1"/>
          <p:nvPr/>
        </p:nvSpPr>
        <p:spPr>
          <a:xfrm>
            <a:off x="571500" y="7858354"/>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4" name="Text 54"/>
          <p:cNvSpPr txBox="1"/>
          <p:nvPr/>
        </p:nvSpPr>
        <p:spPr>
          <a:xfrm>
            <a:off x="11177626" y="7858354"/>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80</a:t>
            </a:r>
            <a:endParaRPr lang="en-US" sz="9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803940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blip>
          <a:srcRect l="0" r="0" t="-3" b="-3"/>
          <a:stretch/>
        </p:blipFill>
        <p:spPr>
          <a:xfrm>
            <a:off x="0" y="1047902"/>
            <a:ext cx="12191695" cy="8039405"/>
          </a:xfrm>
          <a:prstGeom prst="rect">
            <a:avLst/>
          </a:prstGeom>
        </p:spPr>
      </p:pic>
      <p:pic>
        <p:nvPicPr>
          <p:cNvPr id="6" name="Image 1" descr="preencoded.png">    </p:cNvPr>
          <p:cNvPicPr>
            <a:picLocks noChangeAspect="1"/>
          </p:cNvPicPr>
          <p:nvPr/>
        </p:nvPicPr>
        <p:blipFill>
          <a:blip r:embed="rId2"/>
          <a:srcRect l="-3" r="-3" t="0" b="0"/>
          <a:stretch/>
        </p:blipFill>
        <p:spPr>
          <a:xfrm>
            <a:off x="571500" y="5456225"/>
            <a:ext cx="5410505" cy="1358798"/>
          </a:xfrm>
          <a:prstGeom prst="rect">
            <a:avLst/>
          </a:prstGeom>
        </p:spPr>
      </p:pic>
      <p:sp>
        <p:nvSpPr>
          <p:cNvPr id="7" name="Text 3"/>
          <p:cNvSpPr txBox="1"/>
          <p:nvPr/>
        </p:nvSpPr>
        <p:spPr>
          <a:xfrm>
            <a:off x="971093" y="5646420"/>
            <a:ext cx="4896612" cy="257861"/>
          </a:xfrm>
          <a:prstGeom prst="rect">
            <a:avLst/>
          </a:prstGeom>
          <a:noFill/>
          <a:ln/>
        </p:spPr>
        <p:txBody>
          <a:bodyPr wrap="square" lIns="0" tIns="0" rIns="0" bIns="0" rtlCol="0" anchor="ctr"/>
          <a:lstStyle/>
          <a:p>
            <a:pPr algn="l" indent="0" marL="0">
              <a:buNone/>
            </a:pPr>
            <a:r>
              <a:rPr lang="en-US" sz="1300" b="1" dirty="0">
                <a:solidFill>
                  <a:srgbClr val="1E3A8A"/>
                </a:solidFill>
                <a:latin typeface="Roboto" pitchFamily="34" charset="0"/>
                <a:ea typeface="Roboto" pitchFamily="34" charset="-122"/>
                <a:cs typeface="Roboto" pitchFamily="34" charset="-120"/>
              </a:rPr>
              <a:t> Policy-as-Code</a:t>
            </a:r>
            <a:endParaRPr lang="en-US" sz="1300" dirty="0"/>
          </a:p>
        </p:txBody>
      </p:sp>
      <p:pic>
        <p:nvPicPr>
          <p:cNvPr id="8" name="Image 2" descr="preencoded.png">    </p:cNvPr>
          <p:cNvPicPr>
            <a:picLocks noChangeAspect="1"/>
          </p:cNvPicPr>
          <p:nvPr/>
        </p:nvPicPr>
        <p:blipFill>
          <a:blip r:embed="rId3"/>
          <a:srcRect l="0" r="0" t="-2222" b="-2222"/>
          <a:stretch/>
        </p:blipFill>
        <p:spPr>
          <a:xfrm>
            <a:off x="847649" y="5686654"/>
            <a:ext cx="123444" cy="171907"/>
          </a:xfrm>
          <a:prstGeom prst="rect">
            <a:avLst/>
          </a:prstGeom>
        </p:spPr>
      </p:pic>
      <p:sp>
        <p:nvSpPr>
          <p:cNvPr id="9" name="Text 4"/>
          <p:cNvSpPr txBox="1"/>
          <p:nvPr/>
        </p:nvSpPr>
        <p:spPr>
          <a:xfrm>
            <a:off x="847649" y="5974690"/>
            <a:ext cx="4981651"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Implementing CM-2, CM-3, and AC-3 by defining infrastructure and security policies in code (e.g., Terraform, OPA). Changes are versioned, reviewed, and tested before application.</a:t>
            </a:r>
            <a:endParaRPr lang="en-US" sz="1000" dirty="0"/>
          </a:p>
        </p:txBody>
      </p:sp>
      <p:pic>
        <p:nvPicPr>
          <p:cNvPr id="10" name="Image 3" descr="preencoded.png">    </p:cNvPr>
          <p:cNvPicPr>
            <a:picLocks noChangeAspect="1"/>
          </p:cNvPicPr>
          <p:nvPr/>
        </p:nvPicPr>
        <p:blipFill>
          <a:blip r:embed="rId4"/>
          <a:srcRect l="-3" r="-3" t="0" b="0"/>
          <a:stretch/>
        </p:blipFill>
        <p:spPr>
          <a:xfrm>
            <a:off x="571500" y="7043623"/>
            <a:ext cx="5410505" cy="1358798"/>
          </a:xfrm>
          <a:prstGeom prst="rect">
            <a:avLst/>
          </a:prstGeom>
        </p:spPr>
      </p:pic>
      <p:sp>
        <p:nvSpPr>
          <p:cNvPr id="11" name="Text 5"/>
          <p:cNvSpPr txBox="1"/>
          <p:nvPr/>
        </p:nvSpPr>
        <p:spPr>
          <a:xfrm>
            <a:off x="1019556" y="7233818"/>
            <a:ext cx="4848149" cy="257861"/>
          </a:xfrm>
          <a:prstGeom prst="rect">
            <a:avLst/>
          </a:prstGeom>
          <a:noFill/>
          <a:ln/>
        </p:spPr>
        <p:txBody>
          <a:bodyPr wrap="square" lIns="0" tIns="0" rIns="0" bIns="0" rtlCol="0" anchor="ctr"/>
          <a:lstStyle/>
          <a:p>
            <a:pPr algn="l" indent="0" marL="0">
              <a:buNone/>
            </a:pPr>
            <a:r>
              <a:rPr lang="en-US" sz="1300" b="1" dirty="0">
                <a:solidFill>
                  <a:srgbClr val="1E3A8A"/>
                </a:solidFill>
                <a:latin typeface="Roboto" pitchFamily="34" charset="0"/>
                <a:ea typeface="Roboto" pitchFamily="34" charset="-122"/>
                <a:cs typeface="Roboto" pitchFamily="34" charset="-120"/>
              </a:rPr>
              <a:t> Shift Left Security</a:t>
            </a:r>
            <a:endParaRPr lang="en-US" sz="1300" dirty="0"/>
          </a:p>
        </p:txBody>
      </p:sp>
      <p:pic>
        <p:nvPicPr>
          <p:cNvPr id="12" name="Image 4" descr="preencoded.png">    </p:cNvPr>
          <p:cNvPicPr>
            <a:picLocks noChangeAspect="1"/>
          </p:cNvPicPr>
          <p:nvPr/>
        </p:nvPicPr>
        <p:blipFill>
          <a:blip r:embed="rId5"/>
          <a:srcRect l="0" r="0" t="0" b="0"/>
          <a:stretch/>
        </p:blipFill>
        <p:spPr>
          <a:xfrm>
            <a:off x="847649" y="7274052"/>
            <a:ext cx="171907" cy="171907"/>
          </a:xfrm>
          <a:prstGeom prst="rect">
            <a:avLst/>
          </a:prstGeom>
        </p:spPr>
      </p:pic>
      <p:sp>
        <p:nvSpPr>
          <p:cNvPr id="13" name="Text 6"/>
          <p:cNvSpPr txBox="1"/>
          <p:nvPr/>
        </p:nvSpPr>
        <p:spPr>
          <a:xfrm>
            <a:off x="847649" y="7562088"/>
            <a:ext cx="4981651" cy="657454"/>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Addressing SA-11 and SI-2 early in the lifecycle. Developers receive immediate feedback on vulnerabilities via IDE plugins and pre-commit hooks rather than waiting for late-stage audits.</a:t>
            </a:r>
            <a:endParaRPr lang="en-US" sz="1000" dirty="0"/>
          </a:p>
        </p:txBody>
      </p:sp>
      <p:pic>
        <p:nvPicPr>
          <p:cNvPr id="14" name="Image 5" descr="preencoded.png">    </p:cNvPr>
          <p:cNvPicPr>
            <a:picLocks noChangeAspect="1"/>
          </p:cNvPicPr>
          <p:nvPr/>
        </p:nvPicPr>
        <p:blipFill>
          <a:blip r:embed="rId6"/>
          <a:srcRect l="-9" r="-9" t="0" b="0"/>
          <a:stretch/>
        </p:blipFill>
        <p:spPr>
          <a:xfrm>
            <a:off x="6210605" y="5381244"/>
            <a:ext cx="5410505" cy="3323844"/>
          </a:xfrm>
          <a:prstGeom prst="rect">
            <a:avLst/>
          </a:prstGeom>
        </p:spPr>
      </p:pic>
      <p:sp>
        <p:nvSpPr>
          <p:cNvPr id="15" name="Shape 7"/>
          <p:cNvSpPr/>
          <p:nvPr/>
        </p:nvSpPr>
        <p:spPr>
          <a:xfrm>
            <a:off x="6409944" y="5886907"/>
            <a:ext cx="5009998" cy="9144"/>
          </a:xfrm>
          <a:prstGeom prst="rect">
            <a:avLst/>
          </a:prstGeom>
          <a:solidFill>
            <a:srgbClr val="E5E7EB"/>
          </a:solidFill>
          <a:ln w="12700">
            <a:solidFill>
              <a:srgbClr val="E5E7EB">
                <a:alpha val="0"/>
              </a:srgbClr>
            </a:solidFill>
            <a:prstDash val="solid"/>
          </a:ln>
        </p:spPr>
      </p:sp>
      <p:sp>
        <p:nvSpPr>
          <p:cNvPr id="16" name="Text 8"/>
          <p:cNvSpPr txBox="1"/>
          <p:nvPr/>
        </p:nvSpPr>
        <p:spPr>
          <a:xfrm>
            <a:off x="6657746" y="5581498"/>
            <a:ext cx="4839005" cy="22951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 Integration Benefits </a:t>
            </a:r>
            <a:endParaRPr lang="en-US" sz="1200" dirty="0"/>
          </a:p>
        </p:txBody>
      </p:sp>
      <p:pic>
        <p:nvPicPr>
          <p:cNvPr id="17" name="Image 6" descr="preencoded.png">    </p:cNvPr>
          <p:cNvPicPr>
            <a:picLocks noChangeAspect="1"/>
          </p:cNvPicPr>
          <p:nvPr/>
        </p:nvPicPr>
        <p:blipFill>
          <a:blip r:embed="rId7"/>
          <a:srcRect l="-33" r="-33" t="0" b="0"/>
          <a:stretch/>
        </p:blipFill>
        <p:spPr>
          <a:xfrm>
            <a:off x="6409944" y="5619902"/>
            <a:ext cx="171907" cy="152705"/>
          </a:xfrm>
          <a:prstGeom prst="rect">
            <a:avLst/>
          </a:prstGeom>
        </p:spPr>
      </p:pic>
      <p:sp>
        <p:nvSpPr>
          <p:cNvPr id="18" name="Shape 9"/>
          <p:cNvSpPr/>
          <p:nvPr/>
        </p:nvSpPr>
        <p:spPr>
          <a:xfrm>
            <a:off x="6409944" y="6048756"/>
            <a:ext cx="5009998" cy="705002"/>
          </a:xfrm>
          <a:prstGeom prst="roundRect">
            <a:avLst>
              <a:gd name="adj" fmla="val 14022"/>
            </a:avLst>
          </a:prstGeom>
          <a:solidFill>
            <a:srgbClr val="F8FAFC"/>
          </a:solidFill>
          <a:ln w="12700">
            <a:solidFill>
              <a:srgbClr val="E2E8F0"/>
            </a:solidFill>
            <a:prstDash val="solid"/>
          </a:ln>
        </p:spPr>
      </p:sp>
      <p:sp>
        <p:nvSpPr>
          <p:cNvPr id="19" name="Shape 10"/>
          <p:cNvSpPr/>
          <p:nvPr/>
        </p:nvSpPr>
        <p:spPr>
          <a:xfrm>
            <a:off x="6572707" y="6210605"/>
            <a:ext cx="304495" cy="304495"/>
          </a:xfrm>
          <a:prstGeom prst="ellipse">
            <a:avLst/>
          </a:prstGeom>
          <a:solidFill>
            <a:srgbClr val="DBEAFE"/>
          </a:solidFill>
          <a:ln w="12700">
            <a:solidFill>
              <a:srgbClr val="FFFFFF">
                <a:alpha val="0"/>
              </a:srgbClr>
            </a:solidFill>
            <a:prstDash val="solid"/>
          </a:ln>
        </p:spPr>
      </p:sp>
      <p:pic>
        <p:nvPicPr>
          <p:cNvPr id="20" name="Image 7" descr="preencoded.png">    </p:cNvPr>
          <p:cNvPicPr>
            <a:picLocks noChangeAspect="1"/>
          </p:cNvPicPr>
          <p:nvPr/>
        </p:nvPicPr>
        <p:blipFill>
          <a:blip r:embed="rId8"/>
          <a:srcRect l="0" r="0" t="0" b="0"/>
          <a:stretch/>
        </p:blipFill>
        <p:spPr>
          <a:xfrm>
            <a:off x="6648602" y="6286500"/>
            <a:ext cx="152705" cy="152705"/>
          </a:xfrm>
          <a:prstGeom prst="rect">
            <a:avLst/>
          </a:prstGeom>
        </p:spPr>
      </p:pic>
      <p:sp>
        <p:nvSpPr>
          <p:cNvPr id="21" name="Text 11"/>
          <p:cNvSpPr txBox="1"/>
          <p:nvPr/>
        </p:nvSpPr>
        <p:spPr>
          <a:xfrm>
            <a:off x="6991502" y="6210605"/>
            <a:ext cx="4038905"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Automated Evidence Collection</a:t>
            </a:r>
            <a:endParaRPr lang="en-US" sz="1000" dirty="0"/>
          </a:p>
        </p:txBody>
      </p:sp>
      <p:sp>
        <p:nvSpPr>
          <p:cNvPr id="22" name="Text 12"/>
          <p:cNvSpPr txBox="1"/>
          <p:nvPr/>
        </p:nvSpPr>
        <p:spPr>
          <a:xfrm>
            <a:off x="6991502" y="6439205"/>
            <a:ext cx="4610405"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Pipeline logs become artifacts for AU-2 and CA-2 assessments automatically.</a:t>
            </a:r>
            <a:endParaRPr lang="en-US" sz="900" dirty="0"/>
          </a:p>
        </p:txBody>
      </p:sp>
      <p:sp>
        <p:nvSpPr>
          <p:cNvPr id="23" name="Shape 13"/>
          <p:cNvSpPr/>
          <p:nvPr/>
        </p:nvSpPr>
        <p:spPr>
          <a:xfrm>
            <a:off x="6409944" y="6867144"/>
            <a:ext cx="5009998" cy="705002"/>
          </a:xfrm>
          <a:prstGeom prst="roundRect">
            <a:avLst>
              <a:gd name="adj" fmla="val 14022"/>
            </a:avLst>
          </a:prstGeom>
          <a:solidFill>
            <a:srgbClr val="F8FAFC"/>
          </a:solidFill>
          <a:ln w="12700">
            <a:solidFill>
              <a:srgbClr val="E2E8F0"/>
            </a:solidFill>
            <a:prstDash val="solid"/>
          </a:ln>
        </p:spPr>
      </p:sp>
      <p:sp>
        <p:nvSpPr>
          <p:cNvPr id="24" name="Shape 14"/>
          <p:cNvSpPr/>
          <p:nvPr/>
        </p:nvSpPr>
        <p:spPr>
          <a:xfrm>
            <a:off x="6572707" y="7029907"/>
            <a:ext cx="304495" cy="304495"/>
          </a:xfrm>
          <a:prstGeom prst="ellipse">
            <a:avLst/>
          </a:prstGeom>
          <a:solidFill>
            <a:srgbClr val="DBEAFE"/>
          </a:solidFill>
          <a:ln w="12700">
            <a:solidFill>
              <a:srgbClr val="FFFFFF">
                <a:alpha val="0"/>
              </a:srgbClr>
            </a:solidFill>
            <a:prstDash val="solid"/>
          </a:ln>
        </p:spPr>
      </p:sp>
      <p:pic>
        <p:nvPicPr>
          <p:cNvPr id="25" name="Image 8" descr="preencoded.png">    </p:cNvPr>
          <p:cNvPicPr>
            <a:picLocks noChangeAspect="1"/>
          </p:cNvPicPr>
          <p:nvPr/>
        </p:nvPicPr>
        <p:blipFill>
          <a:blip r:embed="rId9"/>
          <a:srcRect l="0" r="0" t="0" b="0"/>
          <a:stretch/>
        </p:blipFill>
        <p:spPr>
          <a:xfrm>
            <a:off x="6648602" y="7105802"/>
            <a:ext cx="152705" cy="152705"/>
          </a:xfrm>
          <a:prstGeom prst="rect">
            <a:avLst/>
          </a:prstGeom>
        </p:spPr>
      </p:pic>
      <p:sp>
        <p:nvSpPr>
          <p:cNvPr id="26" name="Text 15"/>
          <p:cNvSpPr txBox="1"/>
          <p:nvPr/>
        </p:nvSpPr>
        <p:spPr>
          <a:xfrm>
            <a:off x="6991502" y="7029907"/>
            <a:ext cx="397215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Immutable Infrastructure</a:t>
            </a:r>
            <a:endParaRPr lang="en-US" sz="1000" dirty="0"/>
          </a:p>
        </p:txBody>
      </p:sp>
      <p:sp>
        <p:nvSpPr>
          <p:cNvPr id="27" name="Text 16"/>
          <p:cNvSpPr txBox="1"/>
          <p:nvPr/>
        </p:nvSpPr>
        <p:spPr>
          <a:xfrm>
            <a:off x="6991502" y="7258507"/>
            <a:ext cx="4543654"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Supports SI-7 by replacing rather than patching instances, ensuring integrity.</a:t>
            </a:r>
            <a:endParaRPr lang="en-US" sz="900" dirty="0"/>
          </a:p>
        </p:txBody>
      </p:sp>
      <p:sp>
        <p:nvSpPr>
          <p:cNvPr id="28" name="Shape 17"/>
          <p:cNvSpPr/>
          <p:nvPr/>
        </p:nvSpPr>
        <p:spPr>
          <a:xfrm>
            <a:off x="6409944" y="7686446"/>
            <a:ext cx="5009998" cy="705002"/>
          </a:xfrm>
          <a:prstGeom prst="roundRect">
            <a:avLst>
              <a:gd name="adj" fmla="val 14022"/>
            </a:avLst>
          </a:prstGeom>
          <a:solidFill>
            <a:srgbClr val="F8FAFC"/>
          </a:solidFill>
          <a:ln w="12700">
            <a:solidFill>
              <a:srgbClr val="E2E8F0"/>
            </a:solidFill>
            <a:prstDash val="solid"/>
          </a:ln>
        </p:spPr>
      </p:sp>
      <p:sp>
        <p:nvSpPr>
          <p:cNvPr id="29" name="Shape 18"/>
          <p:cNvSpPr/>
          <p:nvPr/>
        </p:nvSpPr>
        <p:spPr>
          <a:xfrm>
            <a:off x="6572707" y="7848295"/>
            <a:ext cx="304495" cy="304495"/>
          </a:xfrm>
          <a:prstGeom prst="ellipse">
            <a:avLst/>
          </a:prstGeom>
          <a:solidFill>
            <a:srgbClr val="DBEAFE"/>
          </a:solidFill>
          <a:ln w="12700">
            <a:solidFill>
              <a:srgbClr val="FFFFFF">
                <a:alpha val="0"/>
              </a:srgbClr>
            </a:solidFill>
            <a:prstDash val="solid"/>
          </a:ln>
        </p:spPr>
      </p:sp>
      <p:pic>
        <p:nvPicPr>
          <p:cNvPr id="30" name="Image 9" descr="preencoded.png">    </p:cNvPr>
          <p:cNvPicPr>
            <a:picLocks noChangeAspect="1"/>
          </p:cNvPicPr>
          <p:nvPr/>
        </p:nvPicPr>
        <p:blipFill>
          <a:blip r:embed="rId10"/>
          <a:srcRect l="0" r="0" t="0" b="0"/>
          <a:stretch/>
        </p:blipFill>
        <p:spPr>
          <a:xfrm>
            <a:off x="6648602" y="7925105"/>
            <a:ext cx="152705" cy="152705"/>
          </a:xfrm>
          <a:prstGeom prst="rect">
            <a:avLst/>
          </a:prstGeom>
        </p:spPr>
      </p:pic>
      <p:sp>
        <p:nvSpPr>
          <p:cNvPr id="31" name="Text 19"/>
          <p:cNvSpPr txBox="1"/>
          <p:nvPr/>
        </p:nvSpPr>
        <p:spPr>
          <a:xfrm>
            <a:off x="6991502" y="7848295"/>
            <a:ext cx="379110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Full Traceability</a:t>
            </a:r>
            <a:endParaRPr lang="en-US" sz="1000" dirty="0"/>
          </a:p>
        </p:txBody>
      </p:sp>
      <p:sp>
        <p:nvSpPr>
          <p:cNvPr id="32" name="Text 20"/>
          <p:cNvSpPr txBox="1"/>
          <p:nvPr/>
        </p:nvSpPr>
        <p:spPr>
          <a:xfrm>
            <a:off x="6991502" y="8076895"/>
            <a:ext cx="4342486"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Git commit history provides definitive audit trail for CM-3 change control.</a:t>
            </a:r>
            <a:endParaRPr lang="en-US" sz="900" dirty="0"/>
          </a:p>
        </p:txBody>
      </p:sp>
      <p:pic>
        <p:nvPicPr>
          <p:cNvPr id="33" name="Image 10" descr="preencoded.png">    </p:cNvPr>
          <p:cNvPicPr>
            <a:picLocks noChangeAspect="1"/>
          </p:cNvPicPr>
          <p:nvPr/>
        </p:nvPicPr>
        <p:blipFill>
          <a:blip r:embed="rId11"/>
          <a:srcRect l="-2" r="-2" t="0" b="0"/>
          <a:stretch/>
        </p:blipFill>
        <p:spPr>
          <a:xfrm>
            <a:off x="571500" y="1429207"/>
            <a:ext cx="11048695" cy="3571646"/>
          </a:xfrm>
          <a:prstGeom prst="rect">
            <a:avLst/>
          </a:prstGeom>
        </p:spPr>
      </p:pic>
      <p:sp>
        <p:nvSpPr>
          <p:cNvPr id="34" name="Shape 21"/>
          <p:cNvSpPr/>
          <p:nvPr/>
        </p:nvSpPr>
        <p:spPr>
          <a:xfrm>
            <a:off x="771754" y="2009851"/>
            <a:ext cx="10649102" cy="9144"/>
          </a:xfrm>
          <a:prstGeom prst="rect">
            <a:avLst/>
          </a:prstGeom>
          <a:solidFill>
            <a:srgbClr val="F3F4F6"/>
          </a:solidFill>
          <a:ln w="12700">
            <a:solidFill>
              <a:srgbClr val="F3F4F6">
                <a:alpha val="0"/>
              </a:srgbClr>
            </a:solidFill>
            <a:prstDash val="solid"/>
          </a:ln>
        </p:spPr>
      </p:sp>
      <p:sp>
        <p:nvSpPr>
          <p:cNvPr id="35" name="Text 22"/>
          <p:cNvSpPr txBox="1"/>
          <p:nvPr/>
        </p:nvSpPr>
        <p:spPr>
          <a:xfrm>
            <a:off x="733349" y="1628546"/>
            <a:ext cx="10725912" cy="267919"/>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300" b="1" spc="68" kern="0" dirty="0">
                <a:solidFill>
                  <a:srgbClr val="1E3A8A"/>
                </a:solidFill>
                <a:latin typeface="Roboto" pitchFamily="34" charset="0"/>
                <a:ea typeface="Roboto" pitchFamily="34" charset="-122"/>
                <a:cs typeface="Roboto" pitchFamily="34" charset="-120"/>
              </a:rPr>
              <a:t>Embedding 800-53 Controls in the Software Lifecycle </a:t>
            </a:r>
            <a:endParaRPr lang="en-US" sz="1300" dirty="0"/>
          </a:p>
        </p:txBody>
      </p:sp>
      <p:pic>
        <p:nvPicPr>
          <p:cNvPr id="36" name="Image 11" descr="preencoded.png">    </p:cNvPr>
          <p:cNvPicPr>
            <a:picLocks noChangeAspect="1"/>
          </p:cNvPicPr>
          <p:nvPr/>
        </p:nvPicPr>
        <p:blipFill>
          <a:blip r:embed="rId12"/>
          <a:srcRect l="-1773" r="-1773" t="0" b="0"/>
          <a:stretch/>
        </p:blipFill>
        <p:spPr>
          <a:xfrm>
            <a:off x="3290926" y="1669694"/>
            <a:ext cx="200254" cy="171907"/>
          </a:xfrm>
          <a:prstGeom prst="rect">
            <a:avLst/>
          </a:prstGeom>
        </p:spPr>
      </p:pic>
      <p:sp>
        <p:nvSpPr>
          <p:cNvPr id="37" name="Text 23"/>
          <p:cNvSpPr txBox="1"/>
          <p:nvPr/>
        </p:nvSpPr>
        <p:spPr>
          <a:xfrm>
            <a:off x="1118311" y="3219602"/>
            <a:ext cx="1224382"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Code / Commit</a:t>
            </a:r>
            <a:endParaRPr lang="en-US" sz="1200" dirty="0"/>
          </a:p>
        </p:txBody>
      </p:sp>
      <p:sp>
        <p:nvSpPr>
          <p:cNvPr id="38" name="Shape 24"/>
          <p:cNvSpPr/>
          <p:nvPr/>
        </p:nvSpPr>
        <p:spPr>
          <a:xfrm>
            <a:off x="771754" y="3524098"/>
            <a:ext cx="1923898" cy="1086307"/>
          </a:xfrm>
          <a:prstGeom prst="roundRect">
            <a:avLst>
              <a:gd name="adj" fmla="val 4430"/>
            </a:avLst>
          </a:prstGeom>
          <a:solidFill>
            <a:srgbClr val="F0F9FF"/>
          </a:solidFill>
          <a:ln w="12700">
            <a:solidFill>
              <a:srgbClr val="BFDBFE"/>
            </a:solidFill>
            <a:prstDash val="solid"/>
          </a:ln>
        </p:spPr>
      </p:sp>
      <p:sp>
        <p:nvSpPr>
          <p:cNvPr id="39" name="Text 25"/>
          <p:cNvSpPr txBox="1"/>
          <p:nvPr/>
        </p:nvSpPr>
        <p:spPr>
          <a:xfrm>
            <a:off x="1047902" y="3610051"/>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SA-11 (Peer Review)</a:t>
            </a:r>
            <a:endParaRPr lang="en-US" sz="900" dirty="0"/>
          </a:p>
        </p:txBody>
      </p:sp>
      <p:pic>
        <p:nvPicPr>
          <p:cNvPr id="40" name="Image 12" descr="preencoded.png">    </p:cNvPr>
          <p:cNvPicPr>
            <a:picLocks noChangeAspect="1"/>
          </p:cNvPicPr>
          <p:nvPr/>
        </p:nvPicPr>
        <p:blipFill>
          <a:blip r:embed="rId13"/>
          <a:srcRect l="0" r="0" t="0" b="0"/>
          <a:stretch/>
        </p:blipFill>
        <p:spPr>
          <a:xfrm>
            <a:off x="942746" y="3690518"/>
            <a:ext cx="105156" cy="105156"/>
          </a:xfrm>
          <a:prstGeom prst="rect">
            <a:avLst/>
          </a:prstGeom>
        </p:spPr>
      </p:pic>
      <p:sp>
        <p:nvSpPr>
          <p:cNvPr id="41" name="Text 26"/>
          <p:cNvSpPr txBox="1"/>
          <p:nvPr/>
        </p:nvSpPr>
        <p:spPr>
          <a:xfrm>
            <a:off x="1047902" y="391454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AC-6 (Repo Access)</a:t>
            </a:r>
            <a:endParaRPr lang="en-US" sz="900" dirty="0"/>
          </a:p>
        </p:txBody>
      </p:sp>
      <p:pic>
        <p:nvPicPr>
          <p:cNvPr id="42" name="Image 13" descr="preencoded.png">    </p:cNvPr>
          <p:cNvPicPr>
            <a:picLocks noChangeAspect="1"/>
          </p:cNvPicPr>
          <p:nvPr/>
        </p:nvPicPr>
        <p:blipFill>
          <a:blip r:embed="rId14"/>
          <a:srcRect l="0" r="0" t="0" b="0"/>
          <a:stretch/>
        </p:blipFill>
        <p:spPr>
          <a:xfrm>
            <a:off x="942746" y="3995928"/>
            <a:ext cx="105156" cy="105156"/>
          </a:xfrm>
          <a:prstGeom prst="rect">
            <a:avLst/>
          </a:prstGeom>
        </p:spPr>
      </p:pic>
      <p:sp>
        <p:nvSpPr>
          <p:cNvPr id="43" name="Text 27"/>
          <p:cNvSpPr txBox="1"/>
          <p:nvPr/>
        </p:nvSpPr>
        <p:spPr>
          <a:xfrm>
            <a:off x="1047902" y="421995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SI-7 (Commit Signing)</a:t>
            </a:r>
            <a:endParaRPr lang="en-US" sz="900" dirty="0"/>
          </a:p>
        </p:txBody>
      </p:sp>
      <p:pic>
        <p:nvPicPr>
          <p:cNvPr id="44" name="Image 14" descr="preencoded.png">    </p:cNvPr>
          <p:cNvPicPr>
            <a:picLocks noChangeAspect="1"/>
          </p:cNvPicPr>
          <p:nvPr/>
        </p:nvPicPr>
        <p:blipFill>
          <a:blip r:embed="rId15"/>
          <a:srcRect l="0" r="0" t="0" b="0"/>
          <a:stretch/>
        </p:blipFill>
        <p:spPr>
          <a:xfrm>
            <a:off x="942746" y="4300423"/>
            <a:ext cx="105156" cy="105156"/>
          </a:xfrm>
          <a:prstGeom prst="rect">
            <a:avLst/>
          </a:prstGeom>
        </p:spPr>
      </p:pic>
      <p:pic>
        <p:nvPicPr>
          <p:cNvPr id="45" name="Image 15" descr="preencoded.png">    </p:cNvPr>
          <p:cNvPicPr>
            <a:picLocks noChangeAspect="1"/>
          </p:cNvPicPr>
          <p:nvPr/>
        </p:nvPicPr>
        <p:blipFill>
          <a:blip r:embed="rId16"/>
          <a:srcRect l="0" r="0" t="-405" b="-405"/>
          <a:stretch/>
        </p:blipFill>
        <p:spPr>
          <a:xfrm>
            <a:off x="1730045" y="2771546"/>
            <a:ext cx="1916582" cy="38405"/>
          </a:xfrm>
          <a:prstGeom prst="rect">
            <a:avLst/>
          </a:prstGeom>
        </p:spPr>
      </p:pic>
      <p:pic>
        <p:nvPicPr>
          <p:cNvPr id="46" name="Image 16" descr="preencoded.png">    </p:cNvPr>
          <p:cNvPicPr>
            <a:picLocks noChangeAspect="1"/>
          </p:cNvPicPr>
          <p:nvPr/>
        </p:nvPicPr>
        <p:blipFill>
          <a:blip r:embed="rId17"/>
          <a:srcRect l="0" r="0" t="0" b="0"/>
          <a:stretch/>
        </p:blipFill>
        <p:spPr>
          <a:xfrm>
            <a:off x="1396289" y="2438705"/>
            <a:ext cx="666598" cy="666598"/>
          </a:xfrm>
          <a:prstGeom prst="rect">
            <a:avLst/>
          </a:prstGeom>
        </p:spPr>
      </p:pic>
      <p:pic>
        <p:nvPicPr>
          <p:cNvPr id="47" name="Image 17" descr="preencoded.png">    </p:cNvPr>
          <p:cNvPicPr>
            <a:picLocks noChangeAspect="1"/>
          </p:cNvPicPr>
          <p:nvPr/>
        </p:nvPicPr>
        <p:blipFill>
          <a:blip r:embed="rId18"/>
          <a:srcRect l="-80" r="-80" t="0" b="0"/>
          <a:stretch/>
        </p:blipFill>
        <p:spPr>
          <a:xfrm>
            <a:off x="1587398" y="2657246"/>
            <a:ext cx="286207" cy="228600"/>
          </a:xfrm>
          <a:prstGeom prst="rect">
            <a:avLst/>
          </a:prstGeom>
        </p:spPr>
      </p:pic>
      <p:sp>
        <p:nvSpPr>
          <p:cNvPr id="48" name="Text 28"/>
          <p:cNvSpPr txBox="1"/>
          <p:nvPr/>
        </p:nvSpPr>
        <p:spPr>
          <a:xfrm>
            <a:off x="3450031" y="3219602"/>
            <a:ext cx="929945"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Build / Test</a:t>
            </a:r>
            <a:endParaRPr lang="en-US" sz="1200" dirty="0"/>
          </a:p>
        </p:txBody>
      </p:sp>
      <p:sp>
        <p:nvSpPr>
          <p:cNvPr id="49" name="Shape 29"/>
          <p:cNvSpPr/>
          <p:nvPr/>
        </p:nvSpPr>
        <p:spPr>
          <a:xfrm>
            <a:off x="2954426" y="3524098"/>
            <a:ext cx="1923898" cy="1086307"/>
          </a:xfrm>
          <a:prstGeom prst="roundRect">
            <a:avLst>
              <a:gd name="adj" fmla="val 4430"/>
            </a:avLst>
          </a:prstGeom>
          <a:solidFill>
            <a:srgbClr val="F0F9FF"/>
          </a:solidFill>
          <a:ln w="12700">
            <a:solidFill>
              <a:srgbClr val="BFDBFE"/>
            </a:solidFill>
            <a:prstDash val="solid"/>
          </a:ln>
        </p:spPr>
      </p:sp>
      <p:sp>
        <p:nvSpPr>
          <p:cNvPr id="50" name="Text 30"/>
          <p:cNvSpPr txBox="1"/>
          <p:nvPr/>
        </p:nvSpPr>
        <p:spPr>
          <a:xfrm>
            <a:off x="3230575" y="3610051"/>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SA-11 (SAST/SCA)</a:t>
            </a:r>
            <a:endParaRPr lang="en-US" sz="900" dirty="0"/>
          </a:p>
        </p:txBody>
      </p:sp>
      <p:pic>
        <p:nvPicPr>
          <p:cNvPr id="51" name="Image 18" descr="preencoded.png">    </p:cNvPr>
          <p:cNvPicPr>
            <a:picLocks noChangeAspect="1"/>
          </p:cNvPicPr>
          <p:nvPr/>
        </p:nvPicPr>
        <p:blipFill>
          <a:blip r:embed="rId19"/>
          <a:srcRect l="0" r="0" t="0" b="0"/>
          <a:stretch/>
        </p:blipFill>
        <p:spPr>
          <a:xfrm>
            <a:off x="3126334" y="3690518"/>
            <a:ext cx="105156" cy="105156"/>
          </a:xfrm>
          <a:prstGeom prst="rect">
            <a:avLst/>
          </a:prstGeom>
        </p:spPr>
      </p:pic>
      <p:sp>
        <p:nvSpPr>
          <p:cNvPr id="52" name="Text 31"/>
          <p:cNvSpPr txBox="1"/>
          <p:nvPr/>
        </p:nvSpPr>
        <p:spPr>
          <a:xfrm>
            <a:off x="3230575" y="391454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SR-11 (SBOM Gen)</a:t>
            </a:r>
            <a:endParaRPr lang="en-US" sz="900" dirty="0"/>
          </a:p>
        </p:txBody>
      </p:sp>
      <p:pic>
        <p:nvPicPr>
          <p:cNvPr id="53" name="Image 19" descr="preencoded.png">    </p:cNvPr>
          <p:cNvPicPr>
            <a:picLocks noChangeAspect="1"/>
          </p:cNvPicPr>
          <p:nvPr/>
        </p:nvPicPr>
        <p:blipFill>
          <a:blip r:embed="rId20"/>
          <a:srcRect l="0" r="0" t="0" b="0"/>
          <a:stretch/>
        </p:blipFill>
        <p:spPr>
          <a:xfrm>
            <a:off x="3126334" y="3995928"/>
            <a:ext cx="105156" cy="105156"/>
          </a:xfrm>
          <a:prstGeom prst="rect">
            <a:avLst/>
          </a:prstGeom>
        </p:spPr>
      </p:pic>
      <p:sp>
        <p:nvSpPr>
          <p:cNvPr id="54" name="Text 32"/>
          <p:cNvSpPr txBox="1"/>
          <p:nvPr/>
        </p:nvSpPr>
        <p:spPr>
          <a:xfrm>
            <a:off x="3230575" y="421995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SI-7 (Artifact Sign)</a:t>
            </a:r>
            <a:endParaRPr lang="en-US" sz="900" dirty="0"/>
          </a:p>
        </p:txBody>
      </p:sp>
      <p:pic>
        <p:nvPicPr>
          <p:cNvPr id="55" name="Image 20" descr="preencoded.png">    </p:cNvPr>
          <p:cNvPicPr>
            <a:picLocks noChangeAspect="1"/>
          </p:cNvPicPr>
          <p:nvPr/>
        </p:nvPicPr>
        <p:blipFill>
          <a:blip r:embed="rId21"/>
          <a:srcRect l="0" r="0" t="0" b="0"/>
          <a:stretch/>
        </p:blipFill>
        <p:spPr>
          <a:xfrm>
            <a:off x="3126334" y="4300423"/>
            <a:ext cx="105156" cy="105156"/>
          </a:xfrm>
          <a:prstGeom prst="rect">
            <a:avLst/>
          </a:prstGeom>
        </p:spPr>
      </p:pic>
      <p:pic>
        <p:nvPicPr>
          <p:cNvPr id="56" name="Image 21" descr="preencoded.png">    </p:cNvPr>
          <p:cNvPicPr>
            <a:picLocks noChangeAspect="1"/>
          </p:cNvPicPr>
          <p:nvPr/>
        </p:nvPicPr>
        <p:blipFill>
          <a:blip r:embed="rId22"/>
          <a:srcRect l="0" r="0" t="-405" b="-405"/>
          <a:stretch/>
        </p:blipFill>
        <p:spPr>
          <a:xfrm>
            <a:off x="3912718" y="2771546"/>
            <a:ext cx="1916582" cy="38405"/>
          </a:xfrm>
          <a:prstGeom prst="rect">
            <a:avLst/>
          </a:prstGeom>
        </p:spPr>
      </p:pic>
      <p:pic>
        <p:nvPicPr>
          <p:cNvPr id="57" name="Image 22" descr="preencoded.png">    </p:cNvPr>
          <p:cNvPicPr>
            <a:picLocks noChangeAspect="1"/>
          </p:cNvPicPr>
          <p:nvPr/>
        </p:nvPicPr>
        <p:blipFill>
          <a:blip r:embed="rId23"/>
          <a:srcRect l="0" r="0" t="0" b="0"/>
          <a:stretch/>
        </p:blipFill>
        <p:spPr>
          <a:xfrm>
            <a:off x="3579876" y="2438705"/>
            <a:ext cx="666598" cy="666598"/>
          </a:xfrm>
          <a:prstGeom prst="rect">
            <a:avLst/>
          </a:prstGeom>
        </p:spPr>
      </p:pic>
      <p:pic>
        <p:nvPicPr>
          <p:cNvPr id="58" name="Image 23" descr="preencoded.png">    </p:cNvPr>
          <p:cNvPicPr>
            <a:picLocks noChangeAspect="1"/>
          </p:cNvPicPr>
          <p:nvPr/>
        </p:nvPicPr>
        <p:blipFill>
          <a:blip r:embed="rId24"/>
          <a:srcRect l="0" r="0" t="0" b="0"/>
          <a:stretch/>
        </p:blipFill>
        <p:spPr>
          <a:xfrm>
            <a:off x="3798418" y="2657246"/>
            <a:ext cx="228600" cy="228600"/>
          </a:xfrm>
          <a:prstGeom prst="rect">
            <a:avLst/>
          </a:prstGeom>
        </p:spPr>
      </p:pic>
      <p:sp>
        <p:nvSpPr>
          <p:cNvPr id="59" name="Text 33"/>
          <p:cNvSpPr txBox="1"/>
          <p:nvPr/>
        </p:nvSpPr>
        <p:spPr>
          <a:xfrm>
            <a:off x="5816498" y="3219602"/>
            <a:ext cx="566928"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Deploy</a:t>
            </a:r>
            <a:endParaRPr lang="en-US" sz="1200" dirty="0"/>
          </a:p>
        </p:txBody>
      </p:sp>
      <p:sp>
        <p:nvSpPr>
          <p:cNvPr id="60" name="Shape 34"/>
          <p:cNvSpPr/>
          <p:nvPr/>
        </p:nvSpPr>
        <p:spPr>
          <a:xfrm>
            <a:off x="5137099" y="3524098"/>
            <a:ext cx="1923898" cy="1086307"/>
          </a:xfrm>
          <a:prstGeom prst="roundRect">
            <a:avLst>
              <a:gd name="adj" fmla="val 4430"/>
            </a:avLst>
          </a:prstGeom>
          <a:solidFill>
            <a:srgbClr val="F0F9FF"/>
          </a:solidFill>
          <a:ln w="12700">
            <a:solidFill>
              <a:srgbClr val="BFDBFE"/>
            </a:solidFill>
            <a:prstDash val="solid"/>
          </a:ln>
        </p:spPr>
      </p:sp>
      <p:sp>
        <p:nvSpPr>
          <p:cNvPr id="61" name="Text 35"/>
          <p:cNvSpPr txBox="1"/>
          <p:nvPr/>
        </p:nvSpPr>
        <p:spPr>
          <a:xfrm>
            <a:off x="5413248" y="3610051"/>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CM-3 (IaC Deploy)</a:t>
            </a:r>
            <a:endParaRPr lang="en-US" sz="900" dirty="0"/>
          </a:p>
        </p:txBody>
      </p:sp>
      <p:pic>
        <p:nvPicPr>
          <p:cNvPr id="62" name="Image 24" descr="preencoded.png">    </p:cNvPr>
          <p:cNvPicPr>
            <a:picLocks noChangeAspect="1"/>
          </p:cNvPicPr>
          <p:nvPr/>
        </p:nvPicPr>
        <p:blipFill>
          <a:blip r:embed="rId25"/>
          <a:srcRect l="0" r="0" t="0" b="0"/>
          <a:stretch/>
        </p:blipFill>
        <p:spPr>
          <a:xfrm>
            <a:off x="5309006" y="3690518"/>
            <a:ext cx="105156" cy="105156"/>
          </a:xfrm>
          <a:prstGeom prst="rect">
            <a:avLst/>
          </a:prstGeom>
        </p:spPr>
      </p:pic>
      <p:sp>
        <p:nvSpPr>
          <p:cNvPr id="63" name="Text 36"/>
          <p:cNvSpPr txBox="1"/>
          <p:nvPr/>
        </p:nvSpPr>
        <p:spPr>
          <a:xfrm>
            <a:off x="5413248" y="391454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AC-3 (Role Access)</a:t>
            </a:r>
            <a:endParaRPr lang="en-US" sz="900" dirty="0"/>
          </a:p>
        </p:txBody>
      </p:sp>
      <p:pic>
        <p:nvPicPr>
          <p:cNvPr id="64" name="Image 25" descr="preencoded.png">    </p:cNvPr>
          <p:cNvPicPr>
            <a:picLocks noChangeAspect="1"/>
          </p:cNvPicPr>
          <p:nvPr/>
        </p:nvPicPr>
        <p:blipFill>
          <a:blip r:embed="rId26"/>
          <a:srcRect l="0" r="0" t="0" b="0"/>
          <a:stretch/>
        </p:blipFill>
        <p:spPr>
          <a:xfrm>
            <a:off x="5309006" y="3995928"/>
            <a:ext cx="105156" cy="105156"/>
          </a:xfrm>
          <a:prstGeom prst="rect">
            <a:avLst/>
          </a:prstGeom>
        </p:spPr>
      </p:pic>
      <p:sp>
        <p:nvSpPr>
          <p:cNvPr id="65" name="Text 37"/>
          <p:cNvSpPr txBox="1"/>
          <p:nvPr/>
        </p:nvSpPr>
        <p:spPr>
          <a:xfrm>
            <a:off x="5413248" y="421995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SC-7 (Boundary Config)</a:t>
            </a:r>
            <a:endParaRPr lang="en-US" sz="900" dirty="0"/>
          </a:p>
        </p:txBody>
      </p:sp>
      <p:pic>
        <p:nvPicPr>
          <p:cNvPr id="66" name="Image 26" descr="preencoded.png">    </p:cNvPr>
          <p:cNvPicPr>
            <a:picLocks noChangeAspect="1"/>
          </p:cNvPicPr>
          <p:nvPr/>
        </p:nvPicPr>
        <p:blipFill>
          <a:blip r:embed="rId27"/>
          <a:srcRect l="0" r="0" t="0" b="0"/>
          <a:stretch/>
        </p:blipFill>
        <p:spPr>
          <a:xfrm>
            <a:off x="5309006" y="4300423"/>
            <a:ext cx="105156" cy="105156"/>
          </a:xfrm>
          <a:prstGeom prst="rect">
            <a:avLst/>
          </a:prstGeom>
        </p:spPr>
      </p:pic>
      <p:pic>
        <p:nvPicPr>
          <p:cNvPr id="67" name="Image 27" descr="preencoded.png">    </p:cNvPr>
          <p:cNvPicPr>
            <a:picLocks noChangeAspect="1"/>
          </p:cNvPicPr>
          <p:nvPr/>
        </p:nvPicPr>
        <p:blipFill>
          <a:blip r:embed="rId28"/>
          <a:srcRect l="0" r="0" t="-405" b="-405"/>
          <a:stretch/>
        </p:blipFill>
        <p:spPr>
          <a:xfrm>
            <a:off x="6096305" y="2771546"/>
            <a:ext cx="1916582" cy="38405"/>
          </a:xfrm>
          <a:prstGeom prst="rect">
            <a:avLst/>
          </a:prstGeom>
        </p:spPr>
      </p:pic>
      <p:pic>
        <p:nvPicPr>
          <p:cNvPr id="68" name="Image 28" descr="preencoded.png">    </p:cNvPr>
          <p:cNvPicPr>
            <a:picLocks noChangeAspect="1"/>
          </p:cNvPicPr>
          <p:nvPr/>
        </p:nvPicPr>
        <p:blipFill>
          <a:blip r:embed="rId29"/>
          <a:srcRect l="0" r="0" t="0" b="0"/>
          <a:stretch/>
        </p:blipFill>
        <p:spPr>
          <a:xfrm>
            <a:off x="5762549" y="2438705"/>
            <a:ext cx="666598" cy="666598"/>
          </a:xfrm>
          <a:prstGeom prst="rect">
            <a:avLst/>
          </a:prstGeom>
        </p:spPr>
      </p:pic>
      <p:pic>
        <p:nvPicPr>
          <p:cNvPr id="69" name="Image 29" descr="preencoded.png">    </p:cNvPr>
          <p:cNvPicPr>
            <a:picLocks noChangeAspect="1"/>
          </p:cNvPicPr>
          <p:nvPr/>
        </p:nvPicPr>
        <p:blipFill>
          <a:blip r:embed="rId30"/>
          <a:srcRect l="0" r="0" t="0" b="0"/>
          <a:stretch/>
        </p:blipFill>
        <p:spPr>
          <a:xfrm>
            <a:off x="5982005" y="2657246"/>
            <a:ext cx="228600" cy="228600"/>
          </a:xfrm>
          <a:prstGeom prst="rect">
            <a:avLst/>
          </a:prstGeom>
        </p:spPr>
      </p:pic>
      <p:sp>
        <p:nvSpPr>
          <p:cNvPr id="70" name="Text 38"/>
          <p:cNvSpPr txBox="1"/>
          <p:nvPr/>
        </p:nvSpPr>
        <p:spPr>
          <a:xfrm>
            <a:off x="7958938" y="3219602"/>
            <a:ext cx="646481"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Monitor</a:t>
            </a:r>
            <a:endParaRPr lang="en-US" sz="1200" dirty="0"/>
          </a:p>
        </p:txBody>
      </p:sp>
      <p:sp>
        <p:nvSpPr>
          <p:cNvPr id="71" name="Shape 39"/>
          <p:cNvSpPr/>
          <p:nvPr/>
        </p:nvSpPr>
        <p:spPr>
          <a:xfrm>
            <a:off x="7320686" y="3524098"/>
            <a:ext cx="1923898" cy="1086307"/>
          </a:xfrm>
          <a:prstGeom prst="roundRect">
            <a:avLst>
              <a:gd name="adj" fmla="val 4430"/>
            </a:avLst>
          </a:prstGeom>
          <a:solidFill>
            <a:srgbClr val="F0F9FF"/>
          </a:solidFill>
          <a:ln w="12700">
            <a:solidFill>
              <a:srgbClr val="BFDBFE"/>
            </a:solidFill>
            <a:prstDash val="solid"/>
          </a:ln>
        </p:spPr>
      </p:sp>
      <p:sp>
        <p:nvSpPr>
          <p:cNvPr id="72" name="Text 40"/>
          <p:cNvSpPr txBox="1"/>
          <p:nvPr/>
        </p:nvSpPr>
        <p:spPr>
          <a:xfrm>
            <a:off x="7596835" y="3610051"/>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AU-6 (Auto Review)</a:t>
            </a:r>
            <a:endParaRPr lang="en-US" sz="900" dirty="0"/>
          </a:p>
        </p:txBody>
      </p:sp>
      <p:pic>
        <p:nvPicPr>
          <p:cNvPr id="73" name="Image 30" descr="preencoded.png">    </p:cNvPr>
          <p:cNvPicPr>
            <a:picLocks noChangeAspect="1"/>
          </p:cNvPicPr>
          <p:nvPr/>
        </p:nvPicPr>
        <p:blipFill>
          <a:blip r:embed="rId31"/>
          <a:srcRect l="0" r="0" t="0" b="0"/>
          <a:stretch/>
        </p:blipFill>
        <p:spPr>
          <a:xfrm>
            <a:off x="7491679" y="3690518"/>
            <a:ext cx="105156" cy="105156"/>
          </a:xfrm>
          <a:prstGeom prst="rect">
            <a:avLst/>
          </a:prstGeom>
        </p:spPr>
      </p:pic>
      <p:sp>
        <p:nvSpPr>
          <p:cNvPr id="74" name="Text 41"/>
          <p:cNvSpPr txBox="1"/>
          <p:nvPr/>
        </p:nvSpPr>
        <p:spPr>
          <a:xfrm>
            <a:off x="7596835" y="391454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RA-5 (Vuln Scan)</a:t>
            </a:r>
            <a:endParaRPr lang="en-US" sz="900" dirty="0"/>
          </a:p>
        </p:txBody>
      </p:sp>
      <p:pic>
        <p:nvPicPr>
          <p:cNvPr id="75" name="Image 31" descr="preencoded.png">    </p:cNvPr>
          <p:cNvPicPr>
            <a:picLocks noChangeAspect="1"/>
          </p:cNvPicPr>
          <p:nvPr/>
        </p:nvPicPr>
        <p:blipFill>
          <a:blip r:embed="rId32"/>
          <a:srcRect l="0" r="0" t="0" b="0"/>
          <a:stretch/>
        </p:blipFill>
        <p:spPr>
          <a:xfrm>
            <a:off x="7491679" y="3995928"/>
            <a:ext cx="105156" cy="105156"/>
          </a:xfrm>
          <a:prstGeom prst="rect">
            <a:avLst/>
          </a:prstGeom>
        </p:spPr>
      </p:pic>
      <p:sp>
        <p:nvSpPr>
          <p:cNvPr id="76" name="Text 42"/>
          <p:cNvSpPr txBox="1"/>
          <p:nvPr/>
        </p:nvSpPr>
        <p:spPr>
          <a:xfrm>
            <a:off x="7596835" y="421995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SI-4 (Info Integrity)</a:t>
            </a:r>
            <a:endParaRPr lang="en-US" sz="900" dirty="0"/>
          </a:p>
        </p:txBody>
      </p:sp>
      <p:pic>
        <p:nvPicPr>
          <p:cNvPr id="77" name="Image 32" descr="preencoded.png">    </p:cNvPr>
          <p:cNvPicPr>
            <a:picLocks noChangeAspect="1"/>
          </p:cNvPicPr>
          <p:nvPr/>
        </p:nvPicPr>
        <p:blipFill>
          <a:blip r:embed="rId33"/>
          <a:srcRect l="0" r="0" t="0" b="0"/>
          <a:stretch/>
        </p:blipFill>
        <p:spPr>
          <a:xfrm>
            <a:off x="7491679" y="4300423"/>
            <a:ext cx="105156" cy="105156"/>
          </a:xfrm>
          <a:prstGeom prst="rect">
            <a:avLst/>
          </a:prstGeom>
        </p:spPr>
      </p:pic>
      <p:pic>
        <p:nvPicPr>
          <p:cNvPr id="78" name="Image 33" descr="preencoded.png">    </p:cNvPr>
          <p:cNvPicPr>
            <a:picLocks noChangeAspect="1"/>
          </p:cNvPicPr>
          <p:nvPr/>
        </p:nvPicPr>
        <p:blipFill>
          <a:blip r:embed="rId34"/>
          <a:srcRect l="0" r="0" t="-405" b="-405"/>
          <a:stretch/>
        </p:blipFill>
        <p:spPr>
          <a:xfrm>
            <a:off x="8278978" y="2771546"/>
            <a:ext cx="1916582" cy="38405"/>
          </a:xfrm>
          <a:prstGeom prst="rect">
            <a:avLst/>
          </a:prstGeom>
        </p:spPr>
      </p:pic>
      <p:pic>
        <p:nvPicPr>
          <p:cNvPr id="79" name="Image 34" descr="preencoded.png">    </p:cNvPr>
          <p:cNvPicPr>
            <a:picLocks noChangeAspect="1"/>
          </p:cNvPicPr>
          <p:nvPr/>
        </p:nvPicPr>
        <p:blipFill>
          <a:blip r:embed="rId35"/>
          <a:srcRect l="0" r="0" t="0" b="0"/>
          <a:stretch/>
        </p:blipFill>
        <p:spPr>
          <a:xfrm>
            <a:off x="7945222" y="2438705"/>
            <a:ext cx="666598" cy="666598"/>
          </a:xfrm>
          <a:prstGeom prst="rect">
            <a:avLst/>
          </a:prstGeom>
        </p:spPr>
      </p:pic>
      <p:pic>
        <p:nvPicPr>
          <p:cNvPr id="80" name="Image 35" descr="preencoded.png">    </p:cNvPr>
          <p:cNvPicPr>
            <a:picLocks noChangeAspect="1"/>
          </p:cNvPicPr>
          <p:nvPr/>
        </p:nvPicPr>
        <p:blipFill>
          <a:blip r:embed="rId36"/>
          <a:srcRect l="0" r="0" t="0" b="0"/>
          <a:stretch/>
        </p:blipFill>
        <p:spPr>
          <a:xfrm>
            <a:off x="8164678" y="2657246"/>
            <a:ext cx="228600" cy="228600"/>
          </a:xfrm>
          <a:prstGeom prst="rect">
            <a:avLst/>
          </a:prstGeom>
        </p:spPr>
      </p:pic>
      <p:sp>
        <p:nvSpPr>
          <p:cNvPr id="81" name="Text 43"/>
          <p:cNvSpPr txBox="1"/>
          <p:nvPr/>
        </p:nvSpPr>
        <p:spPr>
          <a:xfrm>
            <a:off x="9963302" y="3219602"/>
            <a:ext cx="997610" cy="228600"/>
          </a:xfrm>
          <a:prstGeom prst="rect">
            <a:avLst/>
          </a:prstGeom>
          <a:no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Loop / Audit</a:t>
            </a:r>
            <a:endParaRPr lang="en-US" sz="1200" dirty="0"/>
          </a:p>
        </p:txBody>
      </p:sp>
      <p:sp>
        <p:nvSpPr>
          <p:cNvPr id="82" name="Shape 44"/>
          <p:cNvSpPr/>
          <p:nvPr/>
        </p:nvSpPr>
        <p:spPr>
          <a:xfrm>
            <a:off x="9503359" y="3524098"/>
            <a:ext cx="1923898" cy="1086307"/>
          </a:xfrm>
          <a:prstGeom prst="roundRect">
            <a:avLst>
              <a:gd name="adj" fmla="val 4430"/>
            </a:avLst>
          </a:prstGeom>
          <a:solidFill>
            <a:srgbClr val="F0F9FF"/>
          </a:solidFill>
          <a:ln w="12700">
            <a:solidFill>
              <a:srgbClr val="BFDBFE"/>
            </a:solidFill>
            <a:prstDash val="solid"/>
          </a:ln>
        </p:spPr>
      </p:sp>
      <p:sp>
        <p:nvSpPr>
          <p:cNvPr id="83" name="Text 45"/>
          <p:cNvSpPr txBox="1"/>
          <p:nvPr/>
        </p:nvSpPr>
        <p:spPr>
          <a:xfrm>
            <a:off x="9779508" y="3610051"/>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CA-7 (Continuous)</a:t>
            </a:r>
            <a:endParaRPr lang="en-US" sz="900" dirty="0"/>
          </a:p>
        </p:txBody>
      </p:sp>
      <p:pic>
        <p:nvPicPr>
          <p:cNvPr id="84" name="Image 36" descr="preencoded.png">    </p:cNvPr>
          <p:cNvPicPr>
            <a:picLocks noChangeAspect="1"/>
          </p:cNvPicPr>
          <p:nvPr/>
        </p:nvPicPr>
        <p:blipFill>
          <a:blip r:embed="rId37"/>
          <a:srcRect l="0" r="0" t="0" b="0"/>
          <a:stretch/>
        </p:blipFill>
        <p:spPr>
          <a:xfrm>
            <a:off x="9675266" y="3690518"/>
            <a:ext cx="105156" cy="105156"/>
          </a:xfrm>
          <a:prstGeom prst="rect">
            <a:avLst/>
          </a:prstGeom>
        </p:spPr>
      </p:pic>
      <p:sp>
        <p:nvSpPr>
          <p:cNvPr id="85" name="Text 46"/>
          <p:cNvSpPr txBox="1"/>
          <p:nvPr/>
        </p:nvSpPr>
        <p:spPr>
          <a:xfrm>
            <a:off x="9779508" y="391454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IR-4 (Auto Response)</a:t>
            </a:r>
            <a:endParaRPr lang="en-US" sz="900" dirty="0"/>
          </a:p>
        </p:txBody>
      </p:sp>
      <p:pic>
        <p:nvPicPr>
          <p:cNvPr id="86" name="Image 37" descr="preencoded.png">    </p:cNvPr>
          <p:cNvPicPr>
            <a:picLocks noChangeAspect="1"/>
          </p:cNvPicPr>
          <p:nvPr/>
        </p:nvPicPr>
        <p:blipFill>
          <a:blip r:embed="rId38"/>
          <a:srcRect l="0" r="0" t="0" b="0"/>
          <a:stretch/>
        </p:blipFill>
        <p:spPr>
          <a:xfrm>
            <a:off x="9675266" y="3995928"/>
            <a:ext cx="105156" cy="105156"/>
          </a:xfrm>
          <a:prstGeom prst="rect">
            <a:avLst/>
          </a:prstGeom>
        </p:spPr>
      </p:pic>
      <p:sp>
        <p:nvSpPr>
          <p:cNvPr id="87" name="Text 47"/>
          <p:cNvSpPr txBox="1"/>
          <p:nvPr/>
        </p:nvSpPr>
        <p:spPr>
          <a:xfrm>
            <a:off x="9779508" y="4219956"/>
            <a:ext cx="1633118" cy="267005"/>
          </a:xfrm>
          <a:prstGeom prst="rect">
            <a:avLst/>
          </a:prstGeom>
          <a:solidFill>
            <a:srgbClr val="FFFFFF"/>
          </a:solidFill>
          <a:ln w="12700">
            <a:solidFill>
              <a:srgbClr val="E2E8F0"/>
            </a:solidFill>
          </a:ln>
        </p:spPr>
        <p:txBody>
          <a:bodyPr wrap="square" lIns="0" tIns="0" rIns="0" bIns="0" rtlCol="0" anchor="ctr"/>
          <a:lstStyle/>
          <a:p>
            <a:pPr algn="l" indent="0" marL="0">
              <a:buNone/>
            </a:pPr>
            <a:r>
              <a:rPr lang="en-US" sz="900" dirty="0">
                <a:solidFill>
                  <a:srgbClr val="475569"/>
                </a:solidFill>
                <a:latin typeface="Roboto" pitchFamily="34" charset="0"/>
                <a:ea typeface="Roboto" pitchFamily="34" charset="-122"/>
                <a:cs typeface="Roboto" pitchFamily="34" charset="-120"/>
              </a:rPr>
              <a:t>PM-9 (Risk Strategy)</a:t>
            </a:r>
            <a:endParaRPr lang="en-US" sz="900" dirty="0"/>
          </a:p>
        </p:txBody>
      </p:sp>
      <p:pic>
        <p:nvPicPr>
          <p:cNvPr id="88" name="Image 38" descr="preencoded.png">    </p:cNvPr>
          <p:cNvPicPr>
            <a:picLocks noChangeAspect="1"/>
          </p:cNvPicPr>
          <p:nvPr/>
        </p:nvPicPr>
        <p:blipFill>
          <a:blip r:embed="rId39"/>
          <a:srcRect l="0" r="0" t="0" b="0"/>
          <a:stretch/>
        </p:blipFill>
        <p:spPr>
          <a:xfrm>
            <a:off x="9675266" y="4300423"/>
            <a:ext cx="105156" cy="105156"/>
          </a:xfrm>
          <a:prstGeom prst="rect">
            <a:avLst/>
          </a:prstGeom>
        </p:spPr>
      </p:pic>
      <p:pic>
        <p:nvPicPr>
          <p:cNvPr id="89" name="Image 39" descr="preencoded.png">    </p:cNvPr>
          <p:cNvPicPr>
            <a:picLocks noChangeAspect="1"/>
          </p:cNvPicPr>
          <p:nvPr/>
        </p:nvPicPr>
        <p:blipFill>
          <a:blip r:embed="rId40"/>
          <a:srcRect l="0" r="0" t="0" b="0"/>
          <a:stretch/>
        </p:blipFill>
        <p:spPr>
          <a:xfrm>
            <a:off x="10128809" y="2438705"/>
            <a:ext cx="666598" cy="666598"/>
          </a:xfrm>
          <a:prstGeom prst="rect">
            <a:avLst/>
          </a:prstGeom>
        </p:spPr>
      </p:pic>
      <p:pic>
        <p:nvPicPr>
          <p:cNvPr id="90" name="Image 40" descr="preencoded.png">    </p:cNvPr>
          <p:cNvPicPr>
            <a:picLocks noChangeAspect="1"/>
          </p:cNvPicPr>
          <p:nvPr/>
        </p:nvPicPr>
        <p:blipFill>
          <a:blip r:embed="rId41"/>
          <a:srcRect l="0" r="0" t="0" b="0"/>
          <a:stretch/>
        </p:blipFill>
        <p:spPr>
          <a:xfrm>
            <a:off x="10347350" y="2657246"/>
            <a:ext cx="228600" cy="228600"/>
          </a:xfrm>
          <a:prstGeom prst="rect">
            <a:avLst/>
          </a:prstGeom>
        </p:spPr>
      </p:pic>
      <p:sp>
        <p:nvSpPr>
          <p:cNvPr id="91" name="Shape 48"/>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92" name="Shape 49"/>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93" name="Image 41" descr="preencoded.png">    </p:cNvPr>
          <p:cNvPicPr>
            <a:picLocks noChangeAspect="1"/>
          </p:cNvPicPr>
          <p:nvPr/>
        </p:nvPicPr>
        <p:blipFill>
          <a:blip r:embed="rId42"/>
          <a:srcRect l="-33" r="-33" t="0" b="0"/>
          <a:stretch/>
        </p:blipFill>
        <p:spPr>
          <a:xfrm>
            <a:off x="571500" y="237744"/>
            <a:ext cx="171907" cy="152705"/>
          </a:xfrm>
          <a:prstGeom prst="rect">
            <a:avLst/>
          </a:prstGeom>
        </p:spPr>
      </p:pic>
      <p:sp>
        <p:nvSpPr>
          <p:cNvPr id="94" name="Text 50"/>
          <p:cNvSpPr txBox="1"/>
          <p:nvPr/>
        </p:nvSpPr>
        <p:spPr>
          <a:xfrm>
            <a:off x="819302" y="237744"/>
            <a:ext cx="169895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Cross-Cutting Themes</a:t>
            </a:r>
            <a:endParaRPr lang="en-US" sz="900" dirty="0"/>
          </a:p>
        </p:txBody>
      </p:sp>
      <p:sp>
        <p:nvSpPr>
          <p:cNvPr id="95" name="Text 51"/>
          <p:cNvSpPr txBox="1"/>
          <p:nvPr/>
        </p:nvSpPr>
        <p:spPr>
          <a:xfrm>
            <a:off x="571500" y="428854"/>
            <a:ext cx="635599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DevSecOps &amp; CI/CD Integration</a:t>
            </a:r>
            <a:endParaRPr lang="en-US" sz="2700" dirty="0"/>
          </a:p>
        </p:txBody>
      </p:sp>
      <p:sp>
        <p:nvSpPr>
          <p:cNvPr id="96" name="Text 52"/>
          <p:cNvSpPr txBox="1"/>
          <p:nvPr/>
        </p:nvSpPr>
        <p:spPr>
          <a:xfrm>
            <a:off x="9945929" y="314554"/>
            <a:ext cx="1677924"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Modern Implementation</a:t>
            </a:r>
            <a:endParaRPr lang="en-US" sz="1000" dirty="0"/>
          </a:p>
        </p:txBody>
      </p:sp>
      <p:sp>
        <p:nvSpPr>
          <p:cNvPr id="97" name="Text 53"/>
          <p:cNvSpPr txBox="1"/>
          <p:nvPr/>
        </p:nvSpPr>
        <p:spPr>
          <a:xfrm>
            <a:off x="9945929" y="504749"/>
            <a:ext cx="1677924"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Controls in Pipeline</a:t>
            </a:r>
            <a:endParaRPr lang="en-US" sz="1200" dirty="0"/>
          </a:p>
        </p:txBody>
      </p:sp>
      <p:sp>
        <p:nvSpPr>
          <p:cNvPr id="98" name="Shape 54"/>
          <p:cNvSpPr/>
          <p:nvPr/>
        </p:nvSpPr>
        <p:spPr>
          <a:xfrm>
            <a:off x="0" y="9087307"/>
            <a:ext cx="12191695" cy="200254"/>
          </a:xfrm>
          <a:prstGeom prst="rect">
            <a:avLst/>
          </a:prstGeom>
          <a:solidFill>
            <a:srgbClr val="F1F5F9"/>
          </a:solidFill>
          <a:ln/>
        </p:spPr>
      </p:sp>
      <p:sp>
        <p:nvSpPr>
          <p:cNvPr id="99" name="Shape 55"/>
          <p:cNvSpPr/>
          <p:nvPr/>
        </p:nvSpPr>
        <p:spPr>
          <a:xfrm>
            <a:off x="0" y="9087307"/>
            <a:ext cx="12191695" cy="9144"/>
          </a:xfrm>
          <a:prstGeom prst="rect">
            <a:avLst/>
          </a:prstGeom>
          <a:solidFill>
            <a:srgbClr val="E2E8F0"/>
          </a:solidFill>
          <a:ln w="12700">
            <a:solidFill>
              <a:srgbClr val="E2E8F0">
                <a:alpha val="0"/>
              </a:srgbClr>
            </a:solidFill>
            <a:prstDash val="solid"/>
          </a:ln>
        </p:spPr>
      </p:sp>
      <p:sp>
        <p:nvSpPr>
          <p:cNvPr id="100" name="Text 56"/>
          <p:cNvSpPr txBox="1"/>
          <p:nvPr/>
        </p:nvSpPr>
        <p:spPr>
          <a:xfrm>
            <a:off x="571500" y="909645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101" name="Text 57"/>
          <p:cNvSpPr txBox="1"/>
          <p:nvPr/>
        </p:nvSpPr>
        <p:spPr>
          <a:xfrm>
            <a:off x="11177626" y="909645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81</a:t>
            </a:r>
            <a:endParaRPr lang="en-US" sz="9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180" b="-180"/>
          <a:stretch/>
        </p:blipFill>
        <p:spPr>
          <a:xfrm>
            <a:off x="571500" y="286207"/>
            <a:ext cx="190195" cy="152705"/>
          </a:xfrm>
          <a:prstGeom prst="rect">
            <a:avLst/>
          </a:prstGeom>
        </p:spPr>
      </p:pic>
      <p:sp>
        <p:nvSpPr>
          <p:cNvPr id="7" name="Text 4"/>
          <p:cNvSpPr txBox="1"/>
          <p:nvPr/>
        </p:nvSpPr>
        <p:spPr>
          <a:xfrm>
            <a:off x="838505" y="286207"/>
            <a:ext cx="169895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Cross-Cutting Themes</a:t>
            </a:r>
            <a:endParaRPr lang="en-US" sz="900" dirty="0"/>
          </a:p>
        </p:txBody>
      </p:sp>
      <p:sp>
        <p:nvSpPr>
          <p:cNvPr id="8" name="Text 5"/>
          <p:cNvSpPr txBox="1"/>
          <p:nvPr/>
        </p:nvSpPr>
        <p:spPr>
          <a:xfrm>
            <a:off x="571500" y="476402"/>
            <a:ext cx="571865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DevSecOps: Control Mapping</a:t>
            </a:r>
            <a:endParaRPr lang="en-US" sz="2700" dirty="0"/>
          </a:p>
        </p:txBody>
      </p:sp>
      <p:pic>
        <p:nvPicPr>
          <p:cNvPr id="9" name="Image 1" descr="preencoded.png">    </p:cNvPr>
          <p:cNvPicPr>
            <a:picLocks noChangeAspect="1"/>
          </p:cNvPicPr>
          <p:nvPr/>
        </p:nvPicPr>
        <p:blipFill>
          <a:blip r:embed="rId2">
            <a:alphaModFix amt="80000"/>
          </a:blip>
          <a:srcRect l="-57" r="-57" t="0" b="0"/>
          <a:stretch/>
        </p:blipFill>
        <p:spPr>
          <a:xfrm>
            <a:off x="11220602" y="338328"/>
            <a:ext cx="400507" cy="457200"/>
          </a:xfrm>
          <a:prstGeom prst="rect">
            <a:avLst/>
          </a:prstGeom>
        </p:spPr>
      </p:pic>
      <p:pic>
        <p:nvPicPr>
          <p:cNvPr id="10" name="Image 2" descr="preencoded.png">    </p:cNvPr>
          <p:cNvPicPr>
            <a:picLocks noChangeAspect="1"/>
          </p:cNvPicPr>
          <p:nvPr/>
        </p:nvPicPr>
        <p:blipFill>
          <a:blip r:embed="rId3"/>
          <a:srcRect l="0" r="0" t="-1" b="-1"/>
          <a:stretch/>
        </p:blipFill>
        <p:spPr>
          <a:xfrm>
            <a:off x="0" y="1143000"/>
            <a:ext cx="12191695" cy="5512918"/>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676095"/>
            <a:ext cx="228600" cy="228600"/>
          </a:xfrm>
          <a:prstGeom prst="rect">
            <a:avLst/>
          </a:prstGeom>
        </p:spPr>
      </p:pic>
      <p:sp>
        <p:nvSpPr>
          <p:cNvPr id="13" name="Text 7"/>
          <p:cNvSpPr txBox="1"/>
          <p:nvPr/>
        </p:nvSpPr>
        <p:spPr>
          <a:xfrm>
            <a:off x="914400" y="1619402"/>
            <a:ext cx="3229661"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Pipeline Integrity &amp; Testing</a:t>
            </a:r>
            <a:endParaRPr lang="en-US" sz="1800" dirty="0"/>
          </a:p>
        </p:txBody>
      </p:sp>
      <p:pic>
        <p:nvPicPr>
          <p:cNvPr id="14" name="Image 4" descr="preencoded.png">    </p:cNvPr>
          <p:cNvPicPr>
            <a:picLocks noChangeAspect="1"/>
          </p:cNvPicPr>
          <p:nvPr/>
        </p:nvPicPr>
        <p:blipFill>
          <a:blip r:embed="rId5"/>
          <a:srcRect l="0" r="0" t="-4" b="-4"/>
          <a:stretch/>
        </p:blipFill>
        <p:spPr>
          <a:xfrm>
            <a:off x="571500" y="2324405"/>
            <a:ext cx="5238598" cy="1737360"/>
          </a:xfrm>
          <a:prstGeom prst="rect">
            <a:avLst/>
          </a:prstGeom>
        </p:spPr>
      </p:pic>
      <p:sp>
        <p:nvSpPr>
          <p:cNvPr id="15" name="Shape 8"/>
          <p:cNvSpPr/>
          <p:nvPr/>
        </p:nvSpPr>
        <p:spPr>
          <a:xfrm>
            <a:off x="838505" y="2553005"/>
            <a:ext cx="381305" cy="381305"/>
          </a:xfrm>
          <a:prstGeom prst="roundRect">
            <a:avLst>
              <a:gd name="adj" fmla="val 47962"/>
            </a:avLst>
          </a:prstGeom>
          <a:solidFill>
            <a:srgbClr val="8B5CF6"/>
          </a:solidFill>
          <a:ln w="12700">
            <a:solidFill>
              <a:srgbClr val="FFFFFF">
                <a:alpha val="0"/>
              </a:srgbClr>
            </a:solidFill>
            <a:prstDash val="solid"/>
          </a:ln>
        </p:spPr>
      </p:sp>
      <p:pic>
        <p:nvPicPr>
          <p:cNvPr id="16" name="Image 5" descr="preencoded.png">    </p:cNvPr>
          <p:cNvPicPr>
            <a:picLocks noChangeAspect="1"/>
          </p:cNvPicPr>
          <p:nvPr/>
        </p:nvPicPr>
        <p:blipFill>
          <a:blip r:embed="rId6"/>
          <a:srcRect l="0" r="0" t="0" b="0"/>
          <a:stretch/>
        </p:blipFill>
        <p:spPr>
          <a:xfrm>
            <a:off x="942746" y="2657246"/>
            <a:ext cx="171907" cy="171907"/>
          </a:xfrm>
          <a:prstGeom prst="rect">
            <a:avLst/>
          </a:prstGeom>
        </p:spPr>
      </p:pic>
      <p:sp>
        <p:nvSpPr>
          <p:cNvPr id="17" name="Text 9"/>
          <p:cNvSpPr txBox="1"/>
          <p:nvPr/>
        </p:nvSpPr>
        <p:spPr>
          <a:xfrm>
            <a:off x="838505" y="3010205"/>
            <a:ext cx="4819802" cy="438912"/>
          </a:xfrm>
          <a:prstGeom prst="rect">
            <a:avLst/>
          </a:prstGeom>
          <a:noFill/>
          <a:ln/>
        </p:spPr>
        <p:txBody>
          <a:bodyPr wrap="square" lIns="0" tIns="0" rIns="0" bIns="0" rtlCol="0" anchor="t"/>
          <a:lstStyle/>
          <a:p>
            <a:pPr algn="l" indent="0" marL="0">
              <a:buNone/>
            </a:pPr>
            <a:r>
              <a:rPr lang="en-US" sz="1100" b="1" dirty="0">
                <a:solidFill>
                  <a:srgbClr val="475569"/>
                </a:solidFill>
                <a:latin typeface="Roboto" pitchFamily="34" charset="0"/>
                <a:ea typeface="Roboto" pitchFamily="34" charset="-122"/>
                <a:cs typeface="Roboto" pitchFamily="34" charset="-120"/>
              </a:rPr>
              <a:t>Pipeline Implementation:</a:t>
            </a:r>
            <a:pPr algn="l" indent="0" marL="0">
              <a:buNone/>
            </a:pPr>
            <a:r>
              <a:rPr lang="en-US" sz="1100" dirty="0">
                <a:solidFill>
                  <a:srgbClr val="475569"/>
                </a:solidFill>
                <a:latin typeface="Roboto" pitchFamily="34" charset="0"/>
                <a:ea typeface="Roboto" pitchFamily="34" charset="-122"/>
                <a:cs typeface="Roboto" pitchFamily="34" charset="-120"/>
              </a:rPr>
              <a:t> Automated SAST, DAST, and container scanning integrated into CI stages.</a:t>
            </a:r>
            <a:endParaRPr lang="en-US" sz="1100" dirty="0"/>
          </a:p>
        </p:txBody>
      </p:sp>
      <p:sp>
        <p:nvSpPr>
          <p:cNvPr id="18" name="Text 10"/>
          <p:cNvSpPr txBox="1"/>
          <p:nvPr/>
        </p:nvSpPr>
        <p:spPr>
          <a:xfrm>
            <a:off x="1121969" y="3444545"/>
            <a:ext cx="4536338" cy="391363"/>
          </a:xfrm>
          <a:prstGeom prst="rect">
            <a:avLst/>
          </a:prstGeom>
          <a:solidFill>
            <a:srgbClr val="F9FAFB"/>
          </a:solidFill>
          <a:ln w="12700">
            <a:solidFill>
              <a:srgbClr val="F3F4F6"/>
            </a:solid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 Evidence: Scan reports generated per build artifact.</a:t>
            </a:r>
            <a:endParaRPr lang="en-US" sz="1100" dirty="0"/>
          </a:p>
        </p:txBody>
      </p:sp>
      <p:pic>
        <p:nvPicPr>
          <p:cNvPr id="19" name="Image 6" descr="preencoded.png">    </p:cNvPr>
          <p:cNvPicPr>
            <a:picLocks noChangeAspect="1"/>
          </p:cNvPicPr>
          <p:nvPr/>
        </p:nvPicPr>
        <p:blipFill>
          <a:blip r:embed="rId7"/>
          <a:srcRect l="0" r="0" t="-556" b="-556"/>
          <a:stretch/>
        </p:blipFill>
        <p:spPr>
          <a:xfrm>
            <a:off x="923544" y="3557016"/>
            <a:ext cx="123444" cy="142646"/>
          </a:xfrm>
          <a:prstGeom prst="rect">
            <a:avLst/>
          </a:prstGeom>
        </p:spPr>
      </p:pic>
      <p:pic>
        <p:nvPicPr>
          <p:cNvPr id="20" name="Image 7" descr="preencoded.png">    </p:cNvPr>
          <p:cNvPicPr>
            <a:picLocks noChangeAspect="1"/>
          </p:cNvPicPr>
          <p:nvPr/>
        </p:nvPicPr>
        <p:blipFill>
          <a:blip r:embed="rId8"/>
          <a:srcRect l="0" r="0" t="-4" b="-4"/>
          <a:stretch/>
        </p:blipFill>
        <p:spPr>
          <a:xfrm>
            <a:off x="571500" y="4251960"/>
            <a:ext cx="5238598" cy="1737360"/>
          </a:xfrm>
          <a:prstGeom prst="rect">
            <a:avLst/>
          </a:prstGeom>
        </p:spPr>
      </p:pic>
      <p:sp>
        <p:nvSpPr>
          <p:cNvPr id="21" name="Shape 11"/>
          <p:cNvSpPr/>
          <p:nvPr/>
        </p:nvSpPr>
        <p:spPr>
          <a:xfrm>
            <a:off x="838505" y="4480560"/>
            <a:ext cx="381305" cy="381305"/>
          </a:xfrm>
          <a:prstGeom prst="roundRect">
            <a:avLst>
              <a:gd name="adj" fmla="val 47962"/>
            </a:avLst>
          </a:prstGeom>
          <a:solidFill>
            <a:srgbClr val="EF4444"/>
          </a:solidFill>
          <a:ln w="12700">
            <a:solidFill>
              <a:srgbClr val="FFFFFF">
                <a:alpha val="0"/>
              </a:srgbClr>
            </a:solidFill>
            <a:prstDash val="solid"/>
          </a:ln>
        </p:spPr>
      </p:sp>
      <p:pic>
        <p:nvPicPr>
          <p:cNvPr id="22" name="Image 8" descr="preencoded.png">    </p:cNvPr>
          <p:cNvPicPr>
            <a:picLocks noChangeAspect="1"/>
          </p:cNvPicPr>
          <p:nvPr/>
        </p:nvPicPr>
        <p:blipFill>
          <a:blip r:embed="rId9"/>
          <a:srcRect l="0" r="0" t="0" b="0"/>
          <a:stretch/>
        </p:blipFill>
        <p:spPr>
          <a:xfrm>
            <a:off x="942746" y="4584802"/>
            <a:ext cx="171907" cy="171907"/>
          </a:xfrm>
          <a:prstGeom prst="rect">
            <a:avLst/>
          </a:prstGeom>
        </p:spPr>
      </p:pic>
      <p:sp>
        <p:nvSpPr>
          <p:cNvPr id="23" name="Text 12"/>
          <p:cNvSpPr txBox="1"/>
          <p:nvPr/>
        </p:nvSpPr>
        <p:spPr>
          <a:xfrm>
            <a:off x="838505" y="4937760"/>
            <a:ext cx="4819802" cy="438912"/>
          </a:xfrm>
          <a:prstGeom prst="rect">
            <a:avLst/>
          </a:prstGeom>
          <a:noFill/>
          <a:ln/>
        </p:spPr>
        <p:txBody>
          <a:bodyPr wrap="square" lIns="0" tIns="0" rIns="0" bIns="0" rtlCol="0" anchor="t"/>
          <a:lstStyle/>
          <a:p>
            <a:pPr algn="l" indent="0" marL="0">
              <a:buNone/>
            </a:pPr>
            <a:r>
              <a:rPr lang="en-US" sz="1100" b="1" dirty="0">
                <a:solidFill>
                  <a:srgbClr val="475569"/>
                </a:solidFill>
                <a:latin typeface="Roboto" pitchFamily="34" charset="0"/>
                <a:ea typeface="Roboto" pitchFamily="34" charset="-122"/>
                <a:cs typeface="Roboto" pitchFamily="34" charset="-120"/>
              </a:rPr>
              <a:t>Pipeline Implementation:</a:t>
            </a:r>
            <a:pPr algn="l" indent="0" marL="0">
              <a:buNone/>
            </a:pPr>
            <a:r>
              <a:rPr lang="en-US" sz="1100" dirty="0">
                <a:solidFill>
                  <a:srgbClr val="475569"/>
                </a:solidFill>
                <a:latin typeface="Roboto" pitchFamily="34" charset="0"/>
                <a:ea typeface="Roboto" pitchFamily="34" charset="-122"/>
                <a:cs typeface="Roboto" pitchFamily="34" charset="-120"/>
              </a:rPr>
              <a:t> Signing artifacts (images/binaries) using Sigstore/Cosign; verifying signatures at admission/deployment.</a:t>
            </a:r>
            <a:endParaRPr lang="en-US" sz="1100" dirty="0"/>
          </a:p>
        </p:txBody>
      </p:sp>
      <p:sp>
        <p:nvSpPr>
          <p:cNvPr id="24" name="Text 13"/>
          <p:cNvSpPr txBox="1"/>
          <p:nvPr/>
        </p:nvSpPr>
        <p:spPr>
          <a:xfrm>
            <a:off x="1121969" y="5372100"/>
            <a:ext cx="4536338" cy="391363"/>
          </a:xfrm>
          <a:prstGeom prst="rect">
            <a:avLst/>
          </a:prstGeom>
          <a:solidFill>
            <a:srgbClr val="F9FAFB"/>
          </a:solidFill>
          <a:ln w="12700">
            <a:solidFill>
              <a:srgbClr val="F3F4F6"/>
            </a:solid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 Evidence: Cryptographic signatures and verification logs.</a:t>
            </a:r>
            <a:endParaRPr lang="en-US" sz="1100" dirty="0"/>
          </a:p>
        </p:txBody>
      </p:sp>
      <p:pic>
        <p:nvPicPr>
          <p:cNvPr id="25" name="Image 9" descr="preencoded.png">    </p:cNvPr>
          <p:cNvPicPr>
            <a:picLocks noChangeAspect="1"/>
          </p:cNvPicPr>
          <p:nvPr/>
        </p:nvPicPr>
        <p:blipFill>
          <a:blip r:embed="rId10"/>
          <a:srcRect l="0" r="0" t="-556" b="-556"/>
          <a:stretch/>
        </p:blipFill>
        <p:spPr>
          <a:xfrm>
            <a:off x="923544" y="5485486"/>
            <a:ext cx="123444" cy="142646"/>
          </a:xfrm>
          <a:prstGeom prst="rect">
            <a:avLst/>
          </a:prstGeom>
        </p:spPr>
      </p:pic>
      <p:sp>
        <p:nvSpPr>
          <p:cNvPr id="26" name="Shape 14"/>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7" name="Image 10" descr="preencoded.png">    </p:cNvPr>
          <p:cNvPicPr>
            <a:picLocks noChangeAspect="1"/>
          </p:cNvPicPr>
          <p:nvPr/>
        </p:nvPicPr>
        <p:blipFill>
          <a:blip r:embed="rId11"/>
          <a:srcRect l="0" r="0" t="0" b="0"/>
          <a:stretch/>
        </p:blipFill>
        <p:spPr>
          <a:xfrm>
            <a:off x="6381598" y="1676095"/>
            <a:ext cx="228600" cy="228600"/>
          </a:xfrm>
          <a:prstGeom prst="rect">
            <a:avLst/>
          </a:prstGeom>
        </p:spPr>
      </p:pic>
      <p:sp>
        <p:nvSpPr>
          <p:cNvPr id="28" name="Text 15"/>
          <p:cNvSpPr txBox="1"/>
          <p:nvPr/>
        </p:nvSpPr>
        <p:spPr>
          <a:xfrm>
            <a:off x="6724498" y="1619402"/>
            <a:ext cx="3020263"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Governance &amp; Monitoring</a:t>
            </a:r>
            <a:endParaRPr lang="en-US" sz="1800" dirty="0"/>
          </a:p>
        </p:txBody>
      </p:sp>
      <p:pic>
        <p:nvPicPr>
          <p:cNvPr id="29" name="Image 11" descr="preencoded.png">    </p:cNvPr>
          <p:cNvPicPr>
            <a:picLocks noChangeAspect="1"/>
          </p:cNvPicPr>
          <p:nvPr/>
        </p:nvPicPr>
        <p:blipFill>
          <a:blip r:embed="rId12"/>
          <a:srcRect l="0" r="0" t="-4" b="-4"/>
          <a:stretch/>
        </p:blipFill>
        <p:spPr>
          <a:xfrm>
            <a:off x="6381598" y="2324405"/>
            <a:ext cx="5238598" cy="1737360"/>
          </a:xfrm>
          <a:prstGeom prst="rect">
            <a:avLst/>
          </a:prstGeom>
        </p:spPr>
      </p:pic>
      <p:sp>
        <p:nvSpPr>
          <p:cNvPr id="30" name="Shape 16"/>
          <p:cNvSpPr/>
          <p:nvPr/>
        </p:nvSpPr>
        <p:spPr>
          <a:xfrm>
            <a:off x="6648602" y="2553005"/>
            <a:ext cx="381305" cy="381305"/>
          </a:xfrm>
          <a:prstGeom prst="roundRect">
            <a:avLst>
              <a:gd name="adj" fmla="val 47962"/>
            </a:avLst>
          </a:prstGeom>
          <a:solidFill>
            <a:srgbClr val="F59E0B"/>
          </a:solidFill>
          <a:ln w="12700">
            <a:solidFill>
              <a:srgbClr val="FFFFFF">
                <a:alpha val="0"/>
              </a:srgbClr>
            </a:solidFill>
            <a:prstDash val="solid"/>
          </a:ln>
        </p:spPr>
      </p:sp>
      <p:pic>
        <p:nvPicPr>
          <p:cNvPr id="31" name="Image 12" descr="preencoded.png">    </p:cNvPr>
          <p:cNvPicPr>
            <a:picLocks noChangeAspect="1"/>
          </p:cNvPicPr>
          <p:nvPr/>
        </p:nvPicPr>
        <p:blipFill>
          <a:blip r:embed="rId13"/>
          <a:srcRect l="0" r="0" t="0" b="0"/>
          <a:stretch/>
        </p:blipFill>
        <p:spPr>
          <a:xfrm>
            <a:off x="6752844" y="2657246"/>
            <a:ext cx="171907" cy="171907"/>
          </a:xfrm>
          <a:prstGeom prst="rect">
            <a:avLst/>
          </a:prstGeom>
        </p:spPr>
      </p:pic>
      <p:sp>
        <p:nvSpPr>
          <p:cNvPr id="32" name="Text 17"/>
          <p:cNvSpPr txBox="1"/>
          <p:nvPr/>
        </p:nvSpPr>
        <p:spPr>
          <a:xfrm>
            <a:off x="6648602" y="3010205"/>
            <a:ext cx="4819802" cy="438912"/>
          </a:xfrm>
          <a:prstGeom prst="rect">
            <a:avLst/>
          </a:prstGeom>
          <a:noFill/>
          <a:ln/>
        </p:spPr>
        <p:txBody>
          <a:bodyPr wrap="square" lIns="0" tIns="0" rIns="0" bIns="0" rtlCol="0" anchor="t"/>
          <a:lstStyle/>
          <a:p>
            <a:pPr algn="l" indent="0" marL="0">
              <a:buNone/>
            </a:pPr>
            <a:r>
              <a:rPr lang="en-US" sz="1100" b="1" dirty="0">
                <a:solidFill>
                  <a:srgbClr val="475569"/>
                </a:solidFill>
                <a:latin typeface="Roboto" pitchFamily="34" charset="0"/>
                <a:ea typeface="Roboto" pitchFamily="34" charset="-122"/>
                <a:cs typeface="Roboto" pitchFamily="34" charset="-120"/>
              </a:rPr>
              <a:t>Pipeline Implementation:</a:t>
            </a:r>
            <a:pPr algn="l" indent="0" marL="0">
              <a:buNone/>
            </a:pPr>
            <a:r>
              <a:rPr lang="en-US" sz="1100" dirty="0">
                <a:solidFill>
                  <a:srgbClr val="475569"/>
                </a:solidFill>
                <a:latin typeface="Roboto" pitchFamily="34" charset="0"/>
                <a:ea typeface="Roboto" pitchFamily="34" charset="-122"/>
                <a:cs typeface="Roboto" pitchFamily="34" charset="-120"/>
              </a:rPr>
              <a:t> Git-based workflow (GitOps) with mandatory Pull Request reviews and approvals before merge.</a:t>
            </a:r>
            <a:endParaRPr lang="en-US" sz="1100" dirty="0"/>
          </a:p>
        </p:txBody>
      </p:sp>
      <p:sp>
        <p:nvSpPr>
          <p:cNvPr id="33" name="Text 18"/>
          <p:cNvSpPr txBox="1"/>
          <p:nvPr/>
        </p:nvSpPr>
        <p:spPr>
          <a:xfrm>
            <a:off x="6932066" y="3444545"/>
            <a:ext cx="4536338" cy="391363"/>
          </a:xfrm>
          <a:prstGeom prst="rect">
            <a:avLst/>
          </a:prstGeom>
          <a:solidFill>
            <a:srgbClr val="F9FAFB"/>
          </a:solidFill>
          <a:ln w="12700">
            <a:solidFill>
              <a:srgbClr val="F3F4F6"/>
            </a:solid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 Evidence: Git commit history linked to change tickets.</a:t>
            </a:r>
            <a:endParaRPr lang="en-US" sz="1100" dirty="0"/>
          </a:p>
        </p:txBody>
      </p:sp>
      <p:pic>
        <p:nvPicPr>
          <p:cNvPr id="34" name="Image 13" descr="preencoded.png">    </p:cNvPr>
          <p:cNvPicPr>
            <a:picLocks noChangeAspect="1"/>
          </p:cNvPicPr>
          <p:nvPr/>
        </p:nvPicPr>
        <p:blipFill>
          <a:blip r:embed="rId14"/>
          <a:srcRect l="0" r="0" t="-556" b="-556"/>
          <a:stretch/>
        </p:blipFill>
        <p:spPr>
          <a:xfrm>
            <a:off x="6734556" y="3557016"/>
            <a:ext cx="123444" cy="142646"/>
          </a:xfrm>
          <a:prstGeom prst="rect">
            <a:avLst/>
          </a:prstGeom>
        </p:spPr>
      </p:pic>
      <p:pic>
        <p:nvPicPr>
          <p:cNvPr id="35" name="Image 14" descr="preencoded.png">    </p:cNvPr>
          <p:cNvPicPr>
            <a:picLocks noChangeAspect="1"/>
          </p:cNvPicPr>
          <p:nvPr/>
        </p:nvPicPr>
        <p:blipFill>
          <a:blip r:embed="rId15"/>
          <a:srcRect l="0" r="0" t="-4" b="-4"/>
          <a:stretch/>
        </p:blipFill>
        <p:spPr>
          <a:xfrm>
            <a:off x="6381598" y="4251960"/>
            <a:ext cx="5238598" cy="1737360"/>
          </a:xfrm>
          <a:prstGeom prst="rect">
            <a:avLst/>
          </a:prstGeom>
        </p:spPr>
      </p:pic>
      <p:sp>
        <p:nvSpPr>
          <p:cNvPr id="36" name="Shape 19"/>
          <p:cNvSpPr/>
          <p:nvPr/>
        </p:nvSpPr>
        <p:spPr>
          <a:xfrm>
            <a:off x="6648602" y="4480560"/>
            <a:ext cx="381305" cy="381305"/>
          </a:xfrm>
          <a:prstGeom prst="roundRect">
            <a:avLst>
              <a:gd name="adj" fmla="val 47962"/>
            </a:avLst>
          </a:prstGeom>
          <a:solidFill>
            <a:srgbClr val="10B981"/>
          </a:solidFill>
          <a:ln w="12700">
            <a:solidFill>
              <a:srgbClr val="FFFFFF">
                <a:alpha val="0"/>
              </a:srgbClr>
            </a:solidFill>
            <a:prstDash val="solid"/>
          </a:ln>
        </p:spPr>
      </p:sp>
      <p:pic>
        <p:nvPicPr>
          <p:cNvPr id="37" name="Image 15" descr="preencoded.png">    </p:cNvPr>
          <p:cNvPicPr>
            <a:picLocks noChangeAspect="1"/>
          </p:cNvPicPr>
          <p:nvPr/>
        </p:nvPicPr>
        <p:blipFill>
          <a:blip r:embed="rId16"/>
          <a:srcRect l="0" r="0" t="0" b="0"/>
          <a:stretch/>
        </p:blipFill>
        <p:spPr>
          <a:xfrm>
            <a:off x="6752844" y="4584802"/>
            <a:ext cx="171907" cy="171907"/>
          </a:xfrm>
          <a:prstGeom prst="rect">
            <a:avLst/>
          </a:prstGeom>
        </p:spPr>
      </p:pic>
      <p:sp>
        <p:nvSpPr>
          <p:cNvPr id="38" name="Text 20"/>
          <p:cNvSpPr txBox="1"/>
          <p:nvPr/>
        </p:nvSpPr>
        <p:spPr>
          <a:xfrm>
            <a:off x="6648602" y="4937760"/>
            <a:ext cx="4819802" cy="438912"/>
          </a:xfrm>
          <a:prstGeom prst="rect">
            <a:avLst/>
          </a:prstGeom>
          <a:noFill/>
          <a:ln/>
        </p:spPr>
        <p:txBody>
          <a:bodyPr wrap="square" lIns="0" tIns="0" rIns="0" bIns="0" rtlCol="0" anchor="t"/>
          <a:lstStyle/>
          <a:p>
            <a:pPr algn="l" indent="0" marL="0">
              <a:buNone/>
            </a:pPr>
            <a:r>
              <a:rPr lang="en-US" sz="1100" b="1" dirty="0">
                <a:solidFill>
                  <a:srgbClr val="475569"/>
                </a:solidFill>
                <a:latin typeface="Roboto" pitchFamily="34" charset="0"/>
                <a:ea typeface="Roboto" pitchFamily="34" charset="-122"/>
                <a:cs typeface="Roboto" pitchFamily="34" charset="-120"/>
              </a:rPr>
              <a:t>Pipeline Implementation:</a:t>
            </a:r>
            <a:pPr algn="l" indent="0" marL="0">
              <a:buNone/>
            </a:pPr>
            <a:r>
              <a:rPr lang="en-US" sz="1100" dirty="0">
                <a:solidFill>
                  <a:srgbClr val="475569"/>
                </a:solidFill>
                <a:latin typeface="Roboto" pitchFamily="34" charset="0"/>
                <a:ea typeface="Roboto" pitchFamily="34" charset="-122"/>
                <a:cs typeface="Roboto" pitchFamily="34" charset="-120"/>
              </a:rPr>
              <a:t> Continuous scanning of running containers and infrastructure code for drift and new CVEs.</a:t>
            </a:r>
            <a:endParaRPr lang="en-US" sz="1100" dirty="0"/>
          </a:p>
        </p:txBody>
      </p:sp>
      <p:sp>
        <p:nvSpPr>
          <p:cNvPr id="39" name="Text 21"/>
          <p:cNvSpPr txBox="1"/>
          <p:nvPr/>
        </p:nvSpPr>
        <p:spPr>
          <a:xfrm>
            <a:off x="6932066" y="5372100"/>
            <a:ext cx="4536338" cy="391363"/>
          </a:xfrm>
          <a:prstGeom prst="rect">
            <a:avLst/>
          </a:prstGeom>
          <a:solidFill>
            <a:srgbClr val="F9FAFB"/>
          </a:solidFill>
          <a:ln w="12700">
            <a:solidFill>
              <a:srgbClr val="F3F4F6"/>
            </a:solid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 Evidence: Dashboard trends and remediation SLAs.</a:t>
            </a:r>
            <a:endParaRPr lang="en-US" sz="1100" dirty="0"/>
          </a:p>
        </p:txBody>
      </p:sp>
      <p:pic>
        <p:nvPicPr>
          <p:cNvPr id="40" name="Image 16" descr="preencoded.png">    </p:cNvPr>
          <p:cNvPicPr>
            <a:picLocks noChangeAspect="1"/>
          </p:cNvPicPr>
          <p:nvPr/>
        </p:nvPicPr>
        <p:blipFill>
          <a:blip r:embed="rId17"/>
          <a:srcRect l="0" r="0" t="-556" b="-556"/>
          <a:stretch/>
        </p:blipFill>
        <p:spPr>
          <a:xfrm>
            <a:off x="6734556" y="5485486"/>
            <a:ext cx="123444" cy="142646"/>
          </a:xfrm>
          <a:prstGeom prst="rect">
            <a:avLst/>
          </a:prstGeom>
        </p:spPr>
      </p:pic>
      <p:sp>
        <p:nvSpPr>
          <p:cNvPr id="41" name="Shape 22"/>
          <p:cNvSpPr/>
          <p:nvPr/>
        </p:nvSpPr>
        <p:spPr>
          <a:xfrm>
            <a:off x="0" y="6655918"/>
            <a:ext cx="12191695" cy="209398"/>
          </a:xfrm>
          <a:prstGeom prst="rect">
            <a:avLst/>
          </a:prstGeom>
          <a:solidFill>
            <a:srgbClr val="F1F5F9"/>
          </a:solidFill>
          <a:ln/>
        </p:spPr>
      </p:sp>
      <p:sp>
        <p:nvSpPr>
          <p:cNvPr id="42" name="Shape 23"/>
          <p:cNvSpPr/>
          <p:nvPr/>
        </p:nvSpPr>
        <p:spPr>
          <a:xfrm>
            <a:off x="0" y="6655918"/>
            <a:ext cx="12191695" cy="9144"/>
          </a:xfrm>
          <a:prstGeom prst="rect">
            <a:avLst/>
          </a:prstGeom>
          <a:solidFill>
            <a:srgbClr val="E2E8F0"/>
          </a:solidFill>
          <a:ln w="12700">
            <a:solidFill>
              <a:srgbClr val="E2E8F0">
                <a:alpha val="0"/>
              </a:srgbClr>
            </a:solidFill>
            <a:prstDash val="solid"/>
          </a:ln>
        </p:spPr>
      </p:sp>
      <p:sp>
        <p:nvSpPr>
          <p:cNvPr id="43" name="Text 24"/>
          <p:cNvSpPr txBox="1"/>
          <p:nvPr/>
        </p:nvSpPr>
        <p:spPr>
          <a:xfrm>
            <a:off x="571500" y="667054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4" name="Text 25"/>
          <p:cNvSpPr txBox="1"/>
          <p:nvPr/>
        </p:nvSpPr>
        <p:spPr>
          <a:xfrm>
            <a:off x="11177626" y="667054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82</a:t>
            </a:r>
            <a:endParaRPr lang="en-US" sz="9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143000"/>
            <a:ext cx="12191695" cy="5857646"/>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0"/>
          </a:blip>
          <a:srcRect l="-1" r="-1" t="0" b="0"/>
          <a:stretch/>
        </p:blipFill>
        <p:spPr>
          <a:xfrm>
            <a:off x="0" y="1143000"/>
            <a:ext cx="12191695" cy="5857646"/>
          </a:xfrm>
          <a:prstGeom prst="rect">
            <a:avLst/>
          </a:prstGeom>
        </p:spPr>
      </p:pic>
      <p:pic>
        <p:nvPicPr>
          <p:cNvPr id="6" name="Image 1" descr="preencoded.png">    </p:cNvPr>
          <p:cNvPicPr>
            <a:picLocks noChangeAspect="1"/>
          </p:cNvPicPr>
          <p:nvPr/>
        </p:nvPicPr>
        <p:blipFill>
          <a:blip r:embed="rId2"/>
          <a:srcRect l="0" r="0" t="-2" b="-2"/>
          <a:stretch/>
        </p:blipFill>
        <p:spPr>
          <a:xfrm>
            <a:off x="571500" y="1524305"/>
            <a:ext cx="4415638" cy="5095951"/>
          </a:xfrm>
          <a:prstGeom prst="rect">
            <a:avLst/>
          </a:prstGeom>
        </p:spPr>
      </p:pic>
      <p:sp>
        <p:nvSpPr>
          <p:cNvPr id="7" name="Text 3"/>
          <p:cNvSpPr txBox="1"/>
          <p:nvPr/>
        </p:nvSpPr>
        <p:spPr>
          <a:xfrm>
            <a:off x="714146" y="2547518"/>
            <a:ext cx="4134002" cy="267005"/>
          </a:xfrm>
          <a:prstGeom prst="rect">
            <a:avLst/>
          </a:prstGeom>
          <a:noFill/>
          <a:ln/>
        </p:spPr>
        <p:txBody>
          <a:bodyPr wrap="square" lIns="0" tIns="0" rIns="0" bIns="0" rtlCol="0" anchor="ctr"/>
          <a:lstStyle/>
          <a:p>
            <a:pPr algn="ctr" indent="0" marL="0">
              <a:buNone/>
            </a:pPr>
            <a:r>
              <a:rPr lang="en-US" sz="1500" b="1" spc="75" kern="0" dirty="0">
                <a:solidFill>
                  <a:srgbClr val="1E3A8A"/>
                </a:solidFill>
                <a:latin typeface="Roboto" pitchFamily="34" charset="0"/>
                <a:ea typeface="Roboto" pitchFamily="34" charset="-122"/>
                <a:cs typeface="Roboto" pitchFamily="34" charset="-120"/>
              </a:rPr>
              <a:t>Continuous Verification Loop</a:t>
            </a:r>
            <a:endParaRPr lang="en-US" sz="1500" dirty="0"/>
          </a:p>
        </p:txBody>
      </p:sp>
      <p:sp>
        <p:nvSpPr>
          <p:cNvPr id="8" name="Text 4"/>
          <p:cNvSpPr txBox="1"/>
          <p:nvPr/>
        </p:nvSpPr>
        <p:spPr>
          <a:xfrm>
            <a:off x="906170" y="5405018"/>
            <a:ext cx="3751783" cy="191110"/>
          </a:xfrm>
          <a:prstGeom prst="rect">
            <a:avLst/>
          </a:prstGeom>
          <a:noFill/>
          <a:ln/>
        </p:spPr>
        <p:txBody>
          <a:bodyPr wrap="square" lIns="0" tIns="0" rIns="0" bIns="0" rtlCol="0" anchor="ctr"/>
          <a:lstStyle/>
          <a:p>
            <a:pPr algn="ctr" indent="0" marL="0">
              <a:buNone/>
            </a:pPr>
            <a:r>
              <a:rPr lang="en-US" sz="1000" i="1" dirty="0">
                <a:solidFill>
                  <a:srgbClr val="4B5563"/>
                </a:solidFill>
                <a:latin typeface="Roboto" pitchFamily="34" charset="0"/>
                <a:ea typeface="Roboto" pitchFamily="34" charset="-122"/>
                <a:cs typeface="Roboto" pitchFamily="34" charset="-120"/>
              </a:rPr>
              <a:t>Dynamic access decisions based on real-time signals</a:t>
            </a:r>
            <a:endParaRPr lang="en-US" sz="1000" dirty="0"/>
          </a:p>
        </p:txBody>
      </p:sp>
      <p:sp>
        <p:nvSpPr>
          <p:cNvPr id="9" name="Shape 5"/>
          <p:cNvSpPr/>
          <p:nvPr/>
        </p:nvSpPr>
        <p:spPr>
          <a:xfrm>
            <a:off x="1196035" y="2488082"/>
            <a:ext cx="3172054" cy="3172054"/>
          </a:xfrm>
          <a:prstGeom prst="ellipse">
            <a:avLst/>
          </a:prstGeom>
          <a:noFill/>
          <a:ln w="38100">
            <a:solidFill>
              <a:srgbClr val="3B82F6"/>
            </a:solidFill>
            <a:prstDash val="solid"/>
          </a:ln>
        </p:spPr>
      </p:sp>
      <p:pic>
        <p:nvPicPr>
          <p:cNvPr id="10" name="Image 2" descr="preencoded.png">    </p:cNvPr>
          <p:cNvPicPr>
            <a:picLocks noChangeAspect="1"/>
          </p:cNvPicPr>
          <p:nvPr/>
        </p:nvPicPr>
        <p:blipFill>
          <a:blip r:embed="rId3"/>
          <a:srcRect l="0" r="0" t="0" b="0"/>
          <a:stretch/>
        </p:blipFill>
        <p:spPr>
          <a:xfrm>
            <a:off x="2208276" y="2547518"/>
            <a:ext cx="1143000" cy="1143000"/>
          </a:xfrm>
          <a:prstGeom prst="rect">
            <a:avLst/>
          </a:prstGeom>
        </p:spPr>
      </p:pic>
      <p:pic>
        <p:nvPicPr>
          <p:cNvPr id="11" name="Image 3" descr="preencoded.png">    </p:cNvPr>
          <p:cNvPicPr>
            <a:picLocks noChangeAspect="1"/>
          </p:cNvPicPr>
          <p:nvPr/>
        </p:nvPicPr>
        <p:blipFill>
          <a:blip r:embed="rId4"/>
          <a:srcRect l="-90" r="-90" t="0" b="0"/>
          <a:stretch/>
        </p:blipFill>
        <p:spPr>
          <a:xfrm>
            <a:off x="2588666" y="2805379"/>
            <a:ext cx="381305" cy="304495"/>
          </a:xfrm>
          <a:prstGeom prst="rect">
            <a:avLst/>
          </a:prstGeom>
        </p:spPr>
      </p:pic>
      <p:sp>
        <p:nvSpPr>
          <p:cNvPr id="12" name="Text 6"/>
          <p:cNvSpPr txBox="1"/>
          <p:nvPr/>
        </p:nvSpPr>
        <p:spPr>
          <a:xfrm>
            <a:off x="2327148" y="3109874"/>
            <a:ext cx="907085" cy="171907"/>
          </a:xfrm>
          <a:prstGeom prst="rect">
            <a:avLst/>
          </a:prstGeom>
          <a:no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Strong Identity</a:t>
            </a:r>
            <a:endParaRPr lang="en-US" sz="900" dirty="0"/>
          </a:p>
        </p:txBody>
      </p:sp>
      <p:sp>
        <p:nvSpPr>
          <p:cNvPr id="13" name="Text 7"/>
          <p:cNvSpPr txBox="1"/>
          <p:nvPr/>
        </p:nvSpPr>
        <p:spPr>
          <a:xfrm>
            <a:off x="2499055" y="3281782"/>
            <a:ext cx="640080"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(MFA/IAM)</a:t>
            </a:r>
            <a:endParaRPr lang="en-US" sz="900" dirty="0"/>
          </a:p>
        </p:txBody>
      </p:sp>
      <p:pic>
        <p:nvPicPr>
          <p:cNvPr id="14" name="Image 4" descr="preencoded.png">    </p:cNvPr>
          <p:cNvPicPr>
            <a:picLocks noChangeAspect="1"/>
          </p:cNvPicPr>
          <p:nvPr/>
        </p:nvPicPr>
        <p:blipFill>
          <a:blip r:embed="rId5"/>
          <a:srcRect l="0" r="0" t="0" b="0"/>
          <a:stretch/>
        </p:blipFill>
        <p:spPr>
          <a:xfrm>
            <a:off x="2208276" y="4453128"/>
            <a:ext cx="1143000" cy="1143000"/>
          </a:xfrm>
          <a:prstGeom prst="rect">
            <a:avLst/>
          </a:prstGeom>
        </p:spPr>
      </p:pic>
      <p:pic>
        <p:nvPicPr>
          <p:cNvPr id="15" name="Image 5" descr="preencoded.png">    </p:cNvPr>
          <p:cNvPicPr>
            <a:picLocks noChangeAspect="1"/>
          </p:cNvPicPr>
          <p:nvPr/>
        </p:nvPicPr>
        <p:blipFill>
          <a:blip r:embed="rId6"/>
          <a:srcRect l="-50" r="-50" t="0" b="0"/>
          <a:stretch/>
        </p:blipFill>
        <p:spPr>
          <a:xfrm>
            <a:off x="2607869" y="4710074"/>
            <a:ext cx="342900" cy="304495"/>
          </a:xfrm>
          <a:prstGeom prst="rect">
            <a:avLst/>
          </a:prstGeom>
        </p:spPr>
      </p:pic>
      <p:sp>
        <p:nvSpPr>
          <p:cNvPr id="16" name="Text 8"/>
          <p:cNvSpPr txBox="1"/>
          <p:nvPr/>
        </p:nvSpPr>
        <p:spPr>
          <a:xfrm>
            <a:off x="2356409" y="5014570"/>
            <a:ext cx="850392" cy="171907"/>
          </a:xfrm>
          <a:prstGeom prst="rect">
            <a:avLst/>
          </a:prstGeom>
          <a:no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Device Health</a:t>
            </a:r>
            <a:endParaRPr lang="en-US" sz="900" dirty="0"/>
          </a:p>
        </p:txBody>
      </p:sp>
      <p:sp>
        <p:nvSpPr>
          <p:cNvPr id="17" name="Text 9"/>
          <p:cNvSpPr txBox="1"/>
          <p:nvPr/>
        </p:nvSpPr>
        <p:spPr>
          <a:xfrm>
            <a:off x="2436876" y="5186477"/>
            <a:ext cx="816559"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(Compliance)</a:t>
            </a:r>
            <a:endParaRPr lang="en-US" sz="900" dirty="0"/>
          </a:p>
        </p:txBody>
      </p:sp>
      <p:pic>
        <p:nvPicPr>
          <p:cNvPr id="18" name="Image 6" descr="preencoded.png">    </p:cNvPr>
          <p:cNvPicPr>
            <a:picLocks noChangeAspect="1"/>
          </p:cNvPicPr>
          <p:nvPr/>
        </p:nvPicPr>
        <p:blipFill>
          <a:blip r:embed="rId7"/>
          <a:srcRect l="0" r="0" t="0" b="0"/>
          <a:stretch/>
        </p:blipFill>
        <p:spPr>
          <a:xfrm>
            <a:off x="580644" y="3500323"/>
            <a:ext cx="1143000" cy="1143000"/>
          </a:xfrm>
          <a:prstGeom prst="rect">
            <a:avLst/>
          </a:prstGeom>
        </p:spPr>
      </p:pic>
      <p:pic>
        <p:nvPicPr>
          <p:cNvPr id="19" name="Image 7" descr="preencoded.png">    </p:cNvPr>
          <p:cNvPicPr>
            <a:picLocks noChangeAspect="1"/>
          </p:cNvPicPr>
          <p:nvPr/>
        </p:nvPicPr>
        <p:blipFill>
          <a:blip r:embed="rId8"/>
          <a:srcRect l="0" r="0" t="0" b="0"/>
          <a:stretch/>
        </p:blipFill>
        <p:spPr>
          <a:xfrm>
            <a:off x="1000354" y="3757270"/>
            <a:ext cx="304495" cy="304495"/>
          </a:xfrm>
          <a:prstGeom prst="rect">
            <a:avLst/>
          </a:prstGeom>
        </p:spPr>
      </p:pic>
      <p:sp>
        <p:nvSpPr>
          <p:cNvPr id="20" name="Text 10"/>
          <p:cNvSpPr txBox="1"/>
          <p:nvPr/>
        </p:nvSpPr>
        <p:spPr>
          <a:xfrm>
            <a:off x="913486" y="4062679"/>
            <a:ext cx="488290" cy="171907"/>
          </a:xfrm>
          <a:prstGeom prst="rect">
            <a:avLst/>
          </a:prstGeom>
          <a:no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Context</a:t>
            </a:r>
            <a:endParaRPr lang="en-US" sz="900" dirty="0"/>
          </a:p>
        </p:txBody>
      </p:sp>
      <p:sp>
        <p:nvSpPr>
          <p:cNvPr id="21" name="Text 11"/>
          <p:cNvSpPr txBox="1"/>
          <p:nvPr/>
        </p:nvSpPr>
        <p:spPr>
          <a:xfrm>
            <a:off x="867766" y="4233672"/>
            <a:ext cx="680314"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(Time/Loc)</a:t>
            </a:r>
            <a:endParaRPr lang="en-US" sz="900" dirty="0"/>
          </a:p>
        </p:txBody>
      </p:sp>
      <p:pic>
        <p:nvPicPr>
          <p:cNvPr id="22" name="Image 8" descr="preencoded.png">    </p:cNvPr>
          <p:cNvPicPr>
            <a:picLocks noChangeAspect="1"/>
          </p:cNvPicPr>
          <p:nvPr/>
        </p:nvPicPr>
        <p:blipFill>
          <a:blip r:embed="rId9"/>
          <a:srcRect l="0" r="0" t="0" b="0"/>
          <a:stretch/>
        </p:blipFill>
        <p:spPr>
          <a:xfrm>
            <a:off x="3834994" y="3500323"/>
            <a:ext cx="1143000" cy="1143000"/>
          </a:xfrm>
          <a:prstGeom prst="rect">
            <a:avLst/>
          </a:prstGeom>
        </p:spPr>
      </p:pic>
      <p:pic>
        <p:nvPicPr>
          <p:cNvPr id="23" name="Image 9" descr="preencoded.png">    </p:cNvPr>
          <p:cNvPicPr>
            <a:picLocks noChangeAspect="1"/>
          </p:cNvPicPr>
          <p:nvPr/>
        </p:nvPicPr>
        <p:blipFill>
          <a:blip r:embed="rId10"/>
          <a:srcRect l="-107" r="-107" t="0" b="0"/>
          <a:stretch/>
        </p:blipFill>
        <p:spPr>
          <a:xfrm>
            <a:off x="4272991" y="3757270"/>
            <a:ext cx="267005" cy="304495"/>
          </a:xfrm>
          <a:prstGeom prst="rect">
            <a:avLst/>
          </a:prstGeom>
        </p:spPr>
      </p:pic>
      <p:sp>
        <p:nvSpPr>
          <p:cNvPr id="24" name="Text 12"/>
          <p:cNvSpPr txBox="1"/>
          <p:nvPr/>
        </p:nvSpPr>
        <p:spPr>
          <a:xfrm>
            <a:off x="3928262" y="4062679"/>
            <a:ext cx="963778" cy="171907"/>
          </a:xfrm>
          <a:prstGeom prst="rect">
            <a:avLst/>
          </a:prstGeom>
          <a:noFill/>
          <a:ln/>
        </p:spPr>
        <p:txBody>
          <a:bodyPr wrap="square" lIns="0" tIns="0" rIns="0" bIns="0" rtlCol="0" anchor="ctr"/>
          <a:lstStyle/>
          <a:p>
            <a:pPr algn="ctr" indent="0" marL="0">
              <a:buNone/>
            </a:pPr>
            <a:r>
              <a:rPr lang="en-US" sz="900" b="1" dirty="0">
                <a:solidFill>
                  <a:srgbClr val="1E3A8A"/>
                </a:solidFill>
                <a:latin typeface="Roboto" pitchFamily="34" charset="0"/>
                <a:ea typeface="Roboto" pitchFamily="34" charset="-122"/>
                <a:cs typeface="Roboto" pitchFamily="34" charset="-120"/>
              </a:rPr>
              <a:t>Data Sensitivity</a:t>
            </a:r>
            <a:endParaRPr lang="en-US" sz="900" dirty="0"/>
          </a:p>
        </p:txBody>
      </p:sp>
      <p:sp>
        <p:nvSpPr>
          <p:cNvPr id="25" name="Text 13"/>
          <p:cNvSpPr txBox="1"/>
          <p:nvPr/>
        </p:nvSpPr>
        <p:spPr>
          <a:xfrm>
            <a:off x="4022446" y="4233672"/>
            <a:ext cx="918972" cy="152705"/>
          </a:xfrm>
          <a:prstGeom prst="rect">
            <a:avLst/>
          </a:prstGeom>
          <a:noFill/>
          <a:ln/>
        </p:spPr>
        <p:txBody>
          <a:bodyPr wrap="square" lIns="0" tIns="0" rIns="0" bIns="0" rtlCol="0" anchor="ctr"/>
          <a:lstStyle/>
          <a:p>
            <a:pPr algn="l" indent="0" marL="0">
              <a:buNone/>
            </a:pPr>
            <a:r>
              <a:rPr lang="en-US" sz="900" dirty="0">
                <a:solidFill>
                  <a:srgbClr val="6B7280"/>
                </a:solidFill>
                <a:latin typeface="Roboto" pitchFamily="34" charset="0"/>
                <a:ea typeface="Roboto" pitchFamily="34" charset="-122"/>
                <a:cs typeface="Roboto" pitchFamily="34" charset="-120"/>
              </a:rPr>
              <a:t>(Classification)</a:t>
            </a:r>
            <a:endParaRPr lang="en-US" sz="900" dirty="0"/>
          </a:p>
        </p:txBody>
      </p:sp>
      <p:pic>
        <p:nvPicPr>
          <p:cNvPr id="26" name="Image 10" descr="preencoded.png">    </p:cNvPr>
          <p:cNvPicPr>
            <a:picLocks noChangeAspect="1"/>
          </p:cNvPicPr>
          <p:nvPr/>
        </p:nvPicPr>
        <p:blipFill>
          <a:blip r:embed="rId11"/>
          <a:srcRect l="0" r="0" t="0" b="0"/>
          <a:stretch/>
        </p:blipFill>
        <p:spPr>
          <a:xfrm>
            <a:off x="2017166" y="3310128"/>
            <a:ext cx="1524305" cy="1524305"/>
          </a:xfrm>
          <a:prstGeom prst="rect">
            <a:avLst/>
          </a:prstGeom>
        </p:spPr>
      </p:pic>
      <p:pic>
        <p:nvPicPr>
          <p:cNvPr id="27" name="Image 11" descr="preencoded.png">    </p:cNvPr>
          <p:cNvPicPr>
            <a:picLocks noChangeAspect="1"/>
          </p:cNvPicPr>
          <p:nvPr/>
        </p:nvPicPr>
        <p:blipFill>
          <a:blip r:embed="rId12"/>
          <a:srcRect l="0" r="0" t="0" b="0"/>
          <a:stretch/>
        </p:blipFill>
        <p:spPr>
          <a:xfrm>
            <a:off x="2551176" y="3614623"/>
            <a:ext cx="457200" cy="457200"/>
          </a:xfrm>
          <a:prstGeom prst="rect">
            <a:avLst/>
          </a:prstGeom>
        </p:spPr>
      </p:pic>
      <p:sp>
        <p:nvSpPr>
          <p:cNvPr id="28" name="Text 14"/>
          <p:cNvSpPr txBox="1"/>
          <p:nvPr/>
        </p:nvSpPr>
        <p:spPr>
          <a:xfrm>
            <a:off x="2380183" y="4071823"/>
            <a:ext cx="952805" cy="267005"/>
          </a:xfrm>
          <a:prstGeom prst="rect">
            <a:avLst/>
          </a:prstGeom>
          <a:noFill/>
          <a:ln/>
        </p:spPr>
        <p:txBody>
          <a:bodyPr wrap="square" lIns="0" tIns="0" rIns="0" bIns="0" rtlCol="0" anchor="ctr"/>
          <a:lstStyle/>
          <a:p>
            <a:pPr algn="l" indent="0" marL="0">
              <a:buNone/>
            </a:pPr>
            <a:r>
              <a:rPr lang="en-US" sz="1300" b="1" dirty="0">
                <a:solidFill>
                  <a:srgbClr val="FFFFFF"/>
                </a:solidFill>
                <a:latin typeface="Roboto" pitchFamily="34" charset="0"/>
                <a:ea typeface="Roboto" pitchFamily="34" charset="-122"/>
                <a:cs typeface="Roboto" pitchFamily="34" charset="-120"/>
              </a:rPr>
              <a:t>PDP / PEP</a:t>
            </a:r>
            <a:endParaRPr lang="en-US" sz="1300" dirty="0"/>
          </a:p>
        </p:txBody>
      </p:sp>
      <p:sp>
        <p:nvSpPr>
          <p:cNvPr id="29" name="Text 15"/>
          <p:cNvSpPr txBox="1"/>
          <p:nvPr/>
        </p:nvSpPr>
        <p:spPr>
          <a:xfrm>
            <a:off x="2246681" y="4376318"/>
            <a:ext cx="1270102" cy="152705"/>
          </a:xfrm>
          <a:prstGeom prst="rect">
            <a:avLst/>
          </a:prstGeom>
          <a:noFill/>
          <a:ln/>
        </p:spPr>
        <p:txBody>
          <a:bodyPr wrap="square" lIns="0" tIns="0" rIns="0" bIns="0" rtlCol="0" anchor="ctr"/>
          <a:lstStyle/>
          <a:p>
            <a:pPr algn="l" indent="0" marL="0">
              <a:buNone/>
            </a:pPr>
            <a:r>
              <a:rPr lang="en-US" sz="900" dirty="0">
                <a:solidFill>
                  <a:srgbClr val="BFDBFE"/>
                </a:solidFill>
                <a:latin typeface="Roboto" pitchFamily="34" charset="0"/>
                <a:ea typeface="Roboto" pitchFamily="34" charset="-122"/>
                <a:cs typeface="Roboto" pitchFamily="34" charset="-120"/>
              </a:rPr>
              <a:t>Policy Decision Point</a:t>
            </a:r>
            <a:endParaRPr lang="en-US" sz="900" dirty="0"/>
          </a:p>
        </p:txBody>
      </p:sp>
      <p:sp>
        <p:nvSpPr>
          <p:cNvPr id="30" name="Shape 16"/>
          <p:cNvSpPr/>
          <p:nvPr/>
        </p:nvSpPr>
        <p:spPr>
          <a:xfrm>
            <a:off x="2055571" y="4500677"/>
            <a:ext cx="1447495" cy="437998"/>
          </a:xfrm>
          <a:prstGeom prst="roundRect">
            <a:avLst>
              <a:gd name="adj" fmla="val 90769"/>
            </a:avLst>
          </a:prstGeom>
          <a:solidFill>
            <a:srgbClr val="10B981"/>
          </a:solidFill>
          <a:ln w="12700">
            <a:solidFill>
              <a:srgbClr val="FFFFFF">
                <a:alpha val="0"/>
              </a:srgbClr>
            </a:solidFill>
            <a:prstDash val="solid"/>
          </a:ln>
        </p:spPr>
      </p:sp>
      <p:sp>
        <p:nvSpPr>
          <p:cNvPr id="31" name="Text 17"/>
          <p:cNvSpPr txBox="1"/>
          <p:nvPr/>
        </p:nvSpPr>
        <p:spPr>
          <a:xfrm>
            <a:off x="2055571" y="4500677"/>
            <a:ext cx="1506017" cy="4389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dirty="0">
                <a:solidFill>
                  <a:srgbClr val="FFFFFF"/>
                </a:solidFill>
                <a:latin typeface="Roboto" pitchFamily="34" charset="0"/>
                <a:ea typeface="Roboto" pitchFamily="34" charset="-122"/>
                <a:cs typeface="Roboto" pitchFamily="34" charset="-120"/>
              </a:rPr>
              <a:t>Never Trust, Always Verify</a:t>
            </a:r>
            <a:endParaRPr lang="en-US" sz="900" dirty="0"/>
          </a:p>
        </p:txBody>
      </p:sp>
      <p:pic>
        <p:nvPicPr>
          <p:cNvPr id="32" name="Image 12" descr="preencoded.png">    </p:cNvPr>
          <p:cNvPicPr>
            <a:picLocks noChangeAspect="1"/>
          </p:cNvPicPr>
          <p:nvPr/>
        </p:nvPicPr>
        <p:blipFill>
          <a:blip r:embed="rId13"/>
          <a:srcRect l="-8" r="-8" t="0" b="0"/>
          <a:stretch/>
        </p:blipFill>
        <p:spPr>
          <a:xfrm>
            <a:off x="5463540" y="1524305"/>
            <a:ext cx="6156655" cy="1447495"/>
          </a:xfrm>
          <a:prstGeom prst="rect">
            <a:avLst/>
          </a:prstGeom>
        </p:spPr>
      </p:pic>
      <p:sp>
        <p:nvSpPr>
          <p:cNvPr id="33" name="Text 18"/>
          <p:cNvSpPr txBox="1"/>
          <p:nvPr/>
        </p:nvSpPr>
        <p:spPr>
          <a:xfrm>
            <a:off x="5701284" y="1714500"/>
            <a:ext cx="5848502"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ui-serif" pitchFamily="34" charset="0"/>
                <a:ea typeface="ui-serif" pitchFamily="34" charset="-122"/>
                <a:cs typeface="ui-serif" pitchFamily="34" charset="-120"/>
              </a:rPr>
              <a:t>Core ZTA Principles</a:t>
            </a:r>
            <a:endParaRPr lang="en-US" sz="1300" dirty="0"/>
          </a:p>
        </p:txBody>
      </p:sp>
      <p:sp>
        <p:nvSpPr>
          <p:cNvPr id="34" name="Text 19"/>
          <p:cNvSpPr txBox="1"/>
          <p:nvPr/>
        </p:nvSpPr>
        <p:spPr>
          <a:xfrm>
            <a:off x="5891479" y="2057400"/>
            <a:ext cx="2677363" cy="381305"/>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Continuous Verification:</a:t>
            </a:r>
            <a:pPr algn="l" indent="0" marL="0">
              <a:buNone/>
            </a:pPr>
            <a:r>
              <a:rPr lang="en-US" sz="1000" dirty="0">
                <a:solidFill>
                  <a:srgbClr val="4B5563"/>
                </a:solidFill>
                <a:latin typeface="Roboto" pitchFamily="34" charset="0"/>
                <a:ea typeface="Roboto" pitchFamily="34" charset="-122"/>
                <a:cs typeface="Roboto" pitchFamily="34" charset="-120"/>
              </a:rPr>
              <a:t> Re-auth per transaction</a:t>
            </a:r>
            <a:endParaRPr lang="en-US" sz="1000" dirty="0"/>
          </a:p>
        </p:txBody>
      </p:sp>
      <p:sp>
        <p:nvSpPr>
          <p:cNvPr id="35" name="Text 20"/>
          <p:cNvSpPr txBox="1"/>
          <p:nvPr/>
        </p:nvSpPr>
        <p:spPr>
          <a:xfrm>
            <a:off x="8832190" y="2057400"/>
            <a:ext cx="2677363" cy="381305"/>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Least Privilege:</a:t>
            </a:r>
            <a:pPr algn="l" indent="0" marL="0">
              <a:buNone/>
            </a:pPr>
            <a:r>
              <a:rPr lang="en-US" sz="1000" dirty="0">
                <a:solidFill>
                  <a:srgbClr val="4B5563"/>
                </a:solidFill>
                <a:latin typeface="Roboto" pitchFamily="34" charset="0"/>
                <a:ea typeface="Roboto" pitchFamily="34" charset="-122"/>
                <a:cs typeface="Roboto" pitchFamily="34" charset="-120"/>
              </a:rPr>
              <a:t> JIT access only</a:t>
            </a:r>
            <a:endParaRPr lang="en-US" sz="1000" dirty="0"/>
          </a:p>
        </p:txBody>
      </p:sp>
      <p:sp>
        <p:nvSpPr>
          <p:cNvPr id="36" name="Text 21"/>
          <p:cNvSpPr txBox="1"/>
          <p:nvPr/>
        </p:nvSpPr>
        <p:spPr>
          <a:xfrm>
            <a:off x="5891479" y="2590495"/>
            <a:ext cx="3042209"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Micro-segmentation:</a:t>
            </a:r>
            <a:pPr algn="l" indent="0" marL="0">
              <a:buNone/>
            </a:pPr>
            <a:r>
              <a:rPr lang="en-US" sz="1000" dirty="0">
                <a:solidFill>
                  <a:srgbClr val="4B5563"/>
                </a:solidFill>
                <a:latin typeface="Roboto" pitchFamily="34" charset="0"/>
                <a:ea typeface="Roboto" pitchFamily="34" charset="-122"/>
                <a:cs typeface="Roboto" pitchFamily="34" charset="-120"/>
              </a:rPr>
              <a:t> Reduce blast radius</a:t>
            </a:r>
            <a:endParaRPr lang="en-US" sz="1000" dirty="0"/>
          </a:p>
        </p:txBody>
      </p:sp>
      <p:sp>
        <p:nvSpPr>
          <p:cNvPr id="37" name="Text 22"/>
          <p:cNvSpPr txBox="1"/>
          <p:nvPr/>
        </p:nvSpPr>
        <p:spPr>
          <a:xfrm>
            <a:off x="8832190" y="2590495"/>
            <a:ext cx="2802636"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Assume Breach:</a:t>
            </a:r>
            <a:pPr algn="l" indent="0" marL="0">
              <a:buNone/>
            </a:pPr>
            <a:r>
              <a:rPr lang="en-US" sz="1000" dirty="0">
                <a:solidFill>
                  <a:srgbClr val="4B5563"/>
                </a:solidFill>
                <a:latin typeface="Roboto" pitchFamily="34" charset="0"/>
                <a:ea typeface="Roboto" pitchFamily="34" charset="-122"/>
                <a:cs typeface="Roboto" pitchFamily="34" charset="-120"/>
              </a:rPr>
              <a:t> Design for resilience</a:t>
            </a:r>
            <a:endParaRPr lang="en-US" sz="1000" dirty="0"/>
          </a:p>
        </p:txBody>
      </p:sp>
      <p:sp>
        <p:nvSpPr>
          <p:cNvPr id="38" name="Text 23"/>
          <p:cNvSpPr txBox="1"/>
          <p:nvPr/>
        </p:nvSpPr>
        <p:spPr>
          <a:xfrm>
            <a:off x="5692140" y="3161995"/>
            <a:ext cx="6048756"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 800-53 Control Mapping </a:t>
            </a:r>
            <a:endParaRPr lang="en-US" sz="1200" dirty="0"/>
          </a:p>
        </p:txBody>
      </p:sp>
      <p:pic>
        <p:nvPicPr>
          <p:cNvPr id="39" name="Image 13" descr="preencoded.png">    </p:cNvPr>
          <p:cNvPicPr>
            <a:picLocks noChangeAspect="1"/>
          </p:cNvPicPr>
          <p:nvPr/>
        </p:nvPicPr>
        <p:blipFill>
          <a:blip r:embed="rId14"/>
          <a:srcRect l="0" r="0" t="0" b="0"/>
          <a:stretch/>
        </p:blipFill>
        <p:spPr>
          <a:xfrm>
            <a:off x="5463540" y="3200400"/>
            <a:ext cx="152705" cy="152705"/>
          </a:xfrm>
          <a:prstGeom prst="rect">
            <a:avLst/>
          </a:prstGeom>
        </p:spPr>
      </p:pic>
      <p:sp>
        <p:nvSpPr>
          <p:cNvPr id="40" name="Shape 24"/>
          <p:cNvSpPr/>
          <p:nvPr/>
        </p:nvSpPr>
        <p:spPr>
          <a:xfrm>
            <a:off x="5463540" y="3504895"/>
            <a:ext cx="6163056" cy="685800"/>
          </a:xfrm>
          <a:prstGeom prst="roundRect">
            <a:avLst>
              <a:gd name="adj" fmla="val 14815"/>
            </a:avLst>
          </a:prstGeom>
          <a:solidFill>
            <a:srgbClr val="FFFFFF"/>
          </a:solidFill>
          <a:ln w="12700">
            <a:solidFill>
              <a:srgbClr val="E2E8F0"/>
            </a:solidFill>
            <a:prstDash val="solid"/>
          </a:ln>
        </p:spPr>
      </p:sp>
      <p:sp>
        <p:nvSpPr>
          <p:cNvPr id="41" name="Shape 25"/>
          <p:cNvSpPr/>
          <p:nvPr/>
        </p:nvSpPr>
        <p:spPr>
          <a:xfrm>
            <a:off x="5616245" y="3657600"/>
            <a:ext cx="286207" cy="286207"/>
          </a:xfrm>
          <a:prstGeom prst="roundRect">
            <a:avLst>
              <a:gd name="adj" fmla="val 63898"/>
            </a:avLst>
          </a:prstGeom>
          <a:solidFill>
            <a:srgbClr val="DBEAFE"/>
          </a:solidFill>
          <a:ln w="12700">
            <a:solidFill>
              <a:srgbClr val="FFFFFF">
                <a:alpha val="0"/>
              </a:srgbClr>
            </a:solidFill>
            <a:prstDash val="solid"/>
          </a:ln>
        </p:spPr>
      </p:sp>
      <p:sp>
        <p:nvSpPr>
          <p:cNvPr id="42" name="Text 26"/>
          <p:cNvSpPr txBox="1"/>
          <p:nvPr/>
        </p:nvSpPr>
        <p:spPr>
          <a:xfrm>
            <a:off x="5586984" y="3657600"/>
            <a:ext cx="342900"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D4ED8"/>
                </a:solidFill>
                <a:latin typeface="Roboto" pitchFamily="34" charset="0"/>
                <a:ea typeface="Roboto" pitchFamily="34" charset="-122"/>
                <a:cs typeface="Roboto" pitchFamily="34" charset="-120"/>
              </a:rPr>
              <a:t>AC</a:t>
            </a:r>
            <a:endParaRPr lang="en-US" sz="1000" dirty="0"/>
          </a:p>
        </p:txBody>
      </p:sp>
      <p:sp>
        <p:nvSpPr>
          <p:cNvPr id="43" name="Text 27"/>
          <p:cNvSpPr txBox="1"/>
          <p:nvPr/>
        </p:nvSpPr>
        <p:spPr>
          <a:xfrm>
            <a:off x="6044184" y="3657600"/>
            <a:ext cx="4743907"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AC-3 &amp; AC-4: Access Enforcement &amp; Flow Control</a:t>
            </a:r>
            <a:endParaRPr lang="en-US" sz="1000" dirty="0"/>
          </a:p>
        </p:txBody>
      </p:sp>
      <p:sp>
        <p:nvSpPr>
          <p:cNvPr id="44" name="Text 28"/>
          <p:cNvSpPr txBox="1"/>
          <p:nvPr/>
        </p:nvSpPr>
        <p:spPr>
          <a:xfrm>
            <a:off x="6044184" y="3886200"/>
            <a:ext cx="5315407"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Implement dynamic, attribute-based access control (ABAC) policies rather than static rules.</a:t>
            </a:r>
            <a:endParaRPr lang="en-US" sz="900" dirty="0"/>
          </a:p>
        </p:txBody>
      </p:sp>
      <p:sp>
        <p:nvSpPr>
          <p:cNvPr id="45" name="Shape 29"/>
          <p:cNvSpPr/>
          <p:nvPr/>
        </p:nvSpPr>
        <p:spPr>
          <a:xfrm>
            <a:off x="5463540" y="4334256"/>
            <a:ext cx="6163056" cy="685800"/>
          </a:xfrm>
          <a:prstGeom prst="roundRect">
            <a:avLst>
              <a:gd name="adj" fmla="val 14815"/>
            </a:avLst>
          </a:prstGeom>
          <a:solidFill>
            <a:srgbClr val="FFFFFF"/>
          </a:solidFill>
          <a:ln w="12700">
            <a:solidFill>
              <a:srgbClr val="E2E8F0"/>
            </a:solidFill>
            <a:prstDash val="solid"/>
          </a:ln>
        </p:spPr>
      </p:sp>
      <p:sp>
        <p:nvSpPr>
          <p:cNvPr id="46" name="Shape 30"/>
          <p:cNvSpPr/>
          <p:nvPr/>
        </p:nvSpPr>
        <p:spPr>
          <a:xfrm>
            <a:off x="5616245" y="4486046"/>
            <a:ext cx="286207" cy="286207"/>
          </a:xfrm>
          <a:prstGeom prst="roundRect">
            <a:avLst>
              <a:gd name="adj" fmla="val 63898"/>
            </a:avLst>
          </a:prstGeom>
          <a:solidFill>
            <a:srgbClr val="DBEAFE"/>
          </a:solidFill>
          <a:ln w="12700">
            <a:solidFill>
              <a:srgbClr val="FFFFFF">
                <a:alpha val="0"/>
              </a:srgbClr>
            </a:solidFill>
            <a:prstDash val="solid"/>
          </a:ln>
        </p:spPr>
      </p:sp>
      <p:sp>
        <p:nvSpPr>
          <p:cNvPr id="47" name="Text 31"/>
          <p:cNvSpPr txBox="1"/>
          <p:nvPr/>
        </p:nvSpPr>
        <p:spPr>
          <a:xfrm>
            <a:off x="5586984" y="4486046"/>
            <a:ext cx="342900"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D4ED8"/>
                </a:solidFill>
                <a:latin typeface="Roboto" pitchFamily="34" charset="0"/>
                <a:ea typeface="Roboto" pitchFamily="34" charset="-122"/>
                <a:cs typeface="Roboto" pitchFamily="34" charset="-120"/>
              </a:rPr>
              <a:t>IA</a:t>
            </a:r>
            <a:endParaRPr lang="en-US" sz="1000" dirty="0"/>
          </a:p>
        </p:txBody>
      </p:sp>
      <p:sp>
        <p:nvSpPr>
          <p:cNvPr id="48" name="Text 32"/>
          <p:cNvSpPr txBox="1"/>
          <p:nvPr/>
        </p:nvSpPr>
        <p:spPr>
          <a:xfrm>
            <a:off x="6044184" y="4486046"/>
            <a:ext cx="3952951"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IA-2 &amp; IA-8: Identification &amp; Authentication</a:t>
            </a:r>
            <a:endParaRPr lang="en-US" sz="1000" dirty="0"/>
          </a:p>
        </p:txBody>
      </p:sp>
      <p:sp>
        <p:nvSpPr>
          <p:cNvPr id="49" name="Text 33"/>
          <p:cNvSpPr txBox="1"/>
          <p:nvPr/>
        </p:nvSpPr>
        <p:spPr>
          <a:xfrm>
            <a:off x="6044184" y="4714646"/>
            <a:ext cx="4524451"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Enforce MFA for all users/devices (IA-2(1)) and device authentication (IA-3).</a:t>
            </a:r>
            <a:endParaRPr lang="en-US" sz="900" dirty="0"/>
          </a:p>
        </p:txBody>
      </p:sp>
      <p:sp>
        <p:nvSpPr>
          <p:cNvPr id="50" name="Shape 34"/>
          <p:cNvSpPr/>
          <p:nvPr/>
        </p:nvSpPr>
        <p:spPr>
          <a:xfrm>
            <a:off x="5463540" y="5162702"/>
            <a:ext cx="6163056" cy="685800"/>
          </a:xfrm>
          <a:prstGeom prst="roundRect">
            <a:avLst>
              <a:gd name="adj" fmla="val 14815"/>
            </a:avLst>
          </a:prstGeom>
          <a:solidFill>
            <a:srgbClr val="FFFFFF"/>
          </a:solidFill>
          <a:ln w="12700">
            <a:solidFill>
              <a:srgbClr val="E2E8F0"/>
            </a:solidFill>
            <a:prstDash val="solid"/>
          </a:ln>
        </p:spPr>
      </p:sp>
      <p:sp>
        <p:nvSpPr>
          <p:cNvPr id="51" name="Shape 35"/>
          <p:cNvSpPr/>
          <p:nvPr/>
        </p:nvSpPr>
        <p:spPr>
          <a:xfrm>
            <a:off x="5616245" y="5315407"/>
            <a:ext cx="286207" cy="286207"/>
          </a:xfrm>
          <a:prstGeom prst="roundRect">
            <a:avLst>
              <a:gd name="adj" fmla="val 63898"/>
            </a:avLst>
          </a:prstGeom>
          <a:solidFill>
            <a:srgbClr val="DBEAFE"/>
          </a:solidFill>
          <a:ln w="12700">
            <a:solidFill>
              <a:srgbClr val="FFFFFF">
                <a:alpha val="0"/>
              </a:srgbClr>
            </a:solidFill>
            <a:prstDash val="solid"/>
          </a:ln>
        </p:spPr>
      </p:sp>
      <p:sp>
        <p:nvSpPr>
          <p:cNvPr id="52" name="Text 36"/>
          <p:cNvSpPr txBox="1"/>
          <p:nvPr/>
        </p:nvSpPr>
        <p:spPr>
          <a:xfrm>
            <a:off x="5586984" y="5315407"/>
            <a:ext cx="342900" cy="2862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D4ED8"/>
                </a:solidFill>
                <a:latin typeface="Roboto" pitchFamily="34" charset="0"/>
                <a:ea typeface="Roboto" pitchFamily="34" charset="-122"/>
                <a:cs typeface="Roboto" pitchFamily="34" charset="-120"/>
              </a:rPr>
              <a:t>SC</a:t>
            </a:r>
            <a:endParaRPr lang="en-US" sz="1000" dirty="0"/>
          </a:p>
        </p:txBody>
      </p:sp>
      <p:sp>
        <p:nvSpPr>
          <p:cNvPr id="53" name="Text 37"/>
          <p:cNvSpPr txBox="1"/>
          <p:nvPr/>
        </p:nvSpPr>
        <p:spPr>
          <a:xfrm>
            <a:off x="6044184" y="5315407"/>
            <a:ext cx="4515307"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SC-7: Boundary Protection</a:t>
            </a:r>
            <a:endParaRPr lang="en-US" sz="1000" dirty="0"/>
          </a:p>
        </p:txBody>
      </p:sp>
      <p:sp>
        <p:nvSpPr>
          <p:cNvPr id="54" name="Text 38"/>
          <p:cNvSpPr txBox="1"/>
          <p:nvPr/>
        </p:nvSpPr>
        <p:spPr>
          <a:xfrm>
            <a:off x="6044184" y="5544007"/>
            <a:ext cx="5086807"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Move from perimeter defense to micro-segmentation and software-defined perimeters.</a:t>
            </a:r>
            <a:endParaRPr lang="en-US" sz="900" dirty="0"/>
          </a:p>
        </p:txBody>
      </p:sp>
      <p:sp>
        <p:nvSpPr>
          <p:cNvPr id="55" name="Shape 39"/>
          <p:cNvSpPr/>
          <p:nvPr/>
        </p:nvSpPr>
        <p:spPr>
          <a:xfrm>
            <a:off x="5463540" y="6067044"/>
            <a:ext cx="6163056" cy="552298"/>
          </a:xfrm>
          <a:prstGeom prst="roundRect">
            <a:avLst>
              <a:gd name="adj" fmla="val 22836"/>
            </a:avLst>
          </a:prstGeom>
          <a:solidFill>
            <a:srgbClr val="EFF6FF"/>
          </a:solidFill>
          <a:ln w="12700">
            <a:solidFill>
              <a:srgbClr val="BFDBFE"/>
            </a:solidFill>
            <a:prstDash val="solid"/>
          </a:ln>
        </p:spPr>
      </p:sp>
      <p:pic>
        <p:nvPicPr>
          <p:cNvPr id="56" name="Image 14" descr="preencoded.png">    </p:cNvPr>
          <p:cNvPicPr>
            <a:picLocks noChangeAspect="1"/>
          </p:cNvPicPr>
          <p:nvPr/>
        </p:nvPicPr>
        <p:blipFill>
          <a:blip r:embed="rId15"/>
          <a:srcRect l="-1773" r="-1773" t="0" b="0"/>
          <a:stretch/>
        </p:blipFill>
        <p:spPr>
          <a:xfrm>
            <a:off x="5586984" y="6258154"/>
            <a:ext cx="133502" cy="171907"/>
          </a:xfrm>
          <a:prstGeom prst="rect">
            <a:avLst/>
          </a:prstGeom>
        </p:spPr>
      </p:pic>
      <p:sp>
        <p:nvSpPr>
          <p:cNvPr id="57" name="Text 40"/>
          <p:cNvSpPr txBox="1"/>
          <p:nvPr/>
        </p:nvSpPr>
        <p:spPr>
          <a:xfrm>
            <a:off x="5834786" y="6191402"/>
            <a:ext cx="5744261" cy="305410"/>
          </a:xfrm>
          <a:prstGeom prst="rect">
            <a:avLst/>
          </a:prstGeom>
          <a:noFill/>
          <a:ln/>
        </p:spPr>
        <p:txBody>
          <a:bodyPr wrap="square" lIns="0" tIns="0" rIns="0" bIns="0" rtlCol="0" anchor="t"/>
          <a:lstStyle/>
          <a:p>
            <a:pPr algn="l" indent="0" marL="0">
              <a:buNone/>
            </a:pPr>
            <a:r>
              <a:rPr lang="en-US" sz="900" b="1" dirty="0">
                <a:solidFill>
                  <a:srgbClr val="374151"/>
                </a:solidFill>
                <a:latin typeface="Roboto" pitchFamily="34" charset="0"/>
                <a:ea typeface="Roboto" pitchFamily="34" charset="-122"/>
                <a:cs typeface="Roboto" pitchFamily="34" charset="-120"/>
              </a:rPr>
              <a:t>Practitioner Tip:</a:t>
            </a:r>
            <a:pPr algn="l" indent="0" marL="0">
              <a:buNone/>
            </a:pPr>
            <a:r>
              <a:rPr lang="en-US" sz="900" dirty="0">
                <a:solidFill>
                  <a:srgbClr val="374151"/>
                </a:solidFill>
                <a:latin typeface="Roboto" pitchFamily="34" charset="0"/>
                <a:ea typeface="Roboto" pitchFamily="34" charset="-122"/>
                <a:cs typeface="Roboto" pitchFamily="34" charset="-120"/>
              </a:rPr>
              <a:t> Use AU-6 (Audit Review) real-time analysis to feed the Policy Decision Point with threat intelligence signals. </a:t>
            </a:r>
            <a:endParaRPr lang="en-US" sz="900" dirty="0"/>
          </a:p>
        </p:txBody>
      </p:sp>
      <p:pic>
        <p:nvPicPr>
          <p:cNvPr id="58" name="Image 15" descr="preencoded.png">    </p:cNvPr>
          <p:cNvPicPr>
            <a:picLocks noChangeAspect="1"/>
          </p:cNvPicPr>
          <p:nvPr/>
        </p:nvPicPr>
        <p:blipFill>
          <a:blip r:embed="rId16"/>
          <a:srcRect l="0" r="0" t="-1100" b="-1100"/>
          <a:stretch/>
        </p:blipFill>
        <p:spPr>
          <a:xfrm>
            <a:off x="5701284" y="2083918"/>
            <a:ext cx="114300" cy="133502"/>
          </a:xfrm>
          <a:prstGeom prst="rect">
            <a:avLst/>
          </a:prstGeom>
        </p:spPr>
      </p:pic>
      <p:pic>
        <p:nvPicPr>
          <p:cNvPr id="59" name="Image 16" descr="preencoded.png">    </p:cNvPr>
          <p:cNvPicPr>
            <a:picLocks noChangeAspect="1"/>
          </p:cNvPicPr>
          <p:nvPr/>
        </p:nvPicPr>
        <p:blipFill>
          <a:blip r:embed="rId17"/>
          <a:srcRect l="0" r="0" t="-1100" b="-1100"/>
          <a:stretch/>
        </p:blipFill>
        <p:spPr>
          <a:xfrm>
            <a:off x="8641994" y="2083918"/>
            <a:ext cx="114300" cy="133502"/>
          </a:xfrm>
          <a:prstGeom prst="rect">
            <a:avLst/>
          </a:prstGeom>
        </p:spPr>
      </p:pic>
      <p:pic>
        <p:nvPicPr>
          <p:cNvPr id="60" name="Image 17" descr="preencoded.png">    </p:cNvPr>
          <p:cNvPicPr>
            <a:picLocks noChangeAspect="1"/>
          </p:cNvPicPr>
          <p:nvPr/>
        </p:nvPicPr>
        <p:blipFill>
          <a:blip r:embed="rId18"/>
          <a:srcRect l="0" r="0" t="-1100" b="-1100"/>
          <a:stretch/>
        </p:blipFill>
        <p:spPr>
          <a:xfrm>
            <a:off x="5701284" y="2617013"/>
            <a:ext cx="114300" cy="133502"/>
          </a:xfrm>
          <a:prstGeom prst="rect">
            <a:avLst/>
          </a:prstGeom>
        </p:spPr>
      </p:pic>
      <p:pic>
        <p:nvPicPr>
          <p:cNvPr id="61" name="Image 18" descr="preencoded.png">    </p:cNvPr>
          <p:cNvPicPr>
            <a:picLocks noChangeAspect="1"/>
          </p:cNvPicPr>
          <p:nvPr/>
        </p:nvPicPr>
        <p:blipFill>
          <a:blip r:embed="rId19"/>
          <a:srcRect l="0" r="0" t="-1100" b="-1100"/>
          <a:stretch/>
        </p:blipFill>
        <p:spPr>
          <a:xfrm>
            <a:off x="8641994" y="2617013"/>
            <a:ext cx="114300" cy="133502"/>
          </a:xfrm>
          <a:prstGeom prst="rect">
            <a:avLst/>
          </a:prstGeom>
        </p:spPr>
      </p:pic>
      <p:sp>
        <p:nvSpPr>
          <p:cNvPr id="62" name="Shape 41"/>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63" name="Shape 42"/>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4" name="Image 19" descr="preencoded.png">    </p:cNvPr>
          <p:cNvPicPr>
            <a:picLocks noChangeAspect="1"/>
          </p:cNvPicPr>
          <p:nvPr/>
        </p:nvPicPr>
        <p:blipFill>
          <a:blip r:embed="rId20"/>
          <a:srcRect l="0" r="0" t="-180" b="-180"/>
          <a:stretch/>
        </p:blipFill>
        <p:spPr>
          <a:xfrm>
            <a:off x="571500" y="286207"/>
            <a:ext cx="190195" cy="152705"/>
          </a:xfrm>
          <a:prstGeom prst="rect">
            <a:avLst/>
          </a:prstGeom>
        </p:spPr>
      </p:pic>
      <p:sp>
        <p:nvSpPr>
          <p:cNvPr id="65" name="Text 43"/>
          <p:cNvSpPr txBox="1"/>
          <p:nvPr/>
        </p:nvSpPr>
        <p:spPr>
          <a:xfrm>
            <a:off x="838505" y="286207"/>
            <a:ext cx="229880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Modern Cross-Cutting Themes</a:t>
            </a:r>
            <a:endParaRPr lang="en-US" sz="900" dirty="0"/>
          </a:p>
        </p:txBody>
      </p:sp>
      <p:sp>
        <p:nvSpPr>
          <p:cNvPr id="66" name="Text 44"/>
          <p:cNvSpPr txBox="1"/>
          <p:nvPr/>
        </p:nvSpPr>
        <p:spPr>
          <a:xfrm>
            <a:off x="571500" y="476402"/>
            <a:ext cx="809701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Zero Trust Architecture (ZTA) Patterns</a:t>
            </a:r>
            <a:endParaRPr lang="en-US" sz="2700" dirty="0"/>
          </a:p>
        </p:txBody>
      </p:sp>
      <p:sp>
        <p:nvSpPr>
          <p:cNvPr id="67" name="Text 45"/>
          <p:cNvSpPr txBox="1"/>
          <p:nvPr/>
        </p:nvSpPr>
        <p:spPr>
          <a:xfrm>
            <a:off x="9964217" y="362102"/>
            <a:ext cx="1662379" cy="191110"/>
          </a:xfrm>
          <a:prstGeom prst="rect">
            <a:avLst/>
          </a:prstGeom>
          <a:noFill/>
          <a:ln/>
        </p:spPr>
        <p:txBody>
          <a:bodyPr wrap="square" lIns="0" tIns="0" rIns="0" bIns="0" rtlCol="0" anchor="ctr"/>
          <a:lstStyle/>
          <a:p>
            <a:pPr algn="r" indent="0" marL="0">
              <a:buNone/>
            </a:pPr>
            <a:r>
              <a:rPr lang="en-US" sz="1000" dirty="0">
                <a:solidFill>
                  <a:srgbClr val="BFDBFE"/>
                </a:solidFill>
                <a:latin typeface="Roboto" pitchFamily="34" charset="0"/>
                <a:ea typeface="Roboto" pitchFamily="34" charset="-122"/>
                <a:cs typeface="Roboto" pitchFamily="34" charset="-120"/>
              </a:rPr>
              <a:t>NIST SP 800-53 Rev 5</a:t>
            </a:r>
            <a:endParaRPr lang="en-US" sz="1000" dirty="0"/>
          </a:p>
        </p:txBody>
      </p:sp>
      <p:sp>
        <p:nvSpPr>
          <p:cNvPr id="68" name="Text 46"/>
          <p:cNvSpPr txBox="1"/>
          <p:nvPr/>
        </p:nvSpPr>
        <p:spPr>
          <a:xfrm>
            <a:off x="9778594" y="552298"/>
            <a:ext cx="1848002" cy="228600"/>
          </a:xfrm>
          <a:prstGeom prst="rect">
            <a:avLst/>
          </a:prstGeom>
          <a:noFill/>
          <a:ln/>
        </p:spPr>
        <p:txBody>
          <a:bodyPr wrap="square" lIns="0" tIns="0" rIns="0" bIns="0" rtlCol="0" anchor="ctr"/>
          <a:lstStyle/>
          <a:p>
            <a:pPr algn="r" indent="0" marL="0">
              <a:buNone/>
            </a:pPr>
            <a:r>
              <a:rPr lang="en-US" sz="1200" b="1" dirty="0">
                <a:solidFill>
                  <a:srgbClr val="FFFFFF"/>
                </a:solidFill>
                <a:latin typeface="Roboto" pitchFamily="34" charset="0"/>
                <a:ea typeface="Roboto" pitchFamily="34" charset="-122"/>
                <a:cs typeface="Roboto" pitchFamily="34" charset="-120"/>
              </a:rPr>
              <a:t>Implementation Model</a:t>
            </a:r>
            <a:endParaRPr lang="en-US" sz="1200" dirty="0"/>
          </a:p>
        </p:txBody>
      </p:sp>
      <p:sp>
        <p:nvSpPr>
          <p:cNvPr id="69" name="Shape 47"/>
          <p:cNvSpPr/>
          <p:nvPr/>
        </p:nvSpPr>
        <p:spPr>
          <a:xfrm>
            <a:off x="0" y="7000646"/>
            <a:ext cx="12191695" cy="200254"/>
          </a:xfrm>
          <a:prstGeom prst="rect">
            <a:avLst/>
          </a:prstGeom>
          <a:solidFill>
            <a:srgbClr val="F1F5F9"/>
          </a:solidFill>
          <a:ln/>
        </p:spPr>
      </p:sp>
      <p:sp>
        <p:nvSpPr>
          <p:cNvPr id="70" name="Shape 48"/>
          <p:cNvSpPr/>
          <p:nvPr/>
        </p:nvSpPr>
        <p:spPr>
          <a:xfrm>
            <a:off x="0" y="7000646"/>
            <a:ext cx="12191695" cy="9144"/>
          </a:xfrm>
          <a:prstGeom prst="rect">
            <a:avLst/>
          </a:prstGeom>
          <a:solidFill>
            <a:srgbClr val="E2E8F0"/>
          </a:solidFill>
          <a:ln w="12700">
            <a:solidFill>
              <a:srgbClr val="E2E8F0">
                <a:alpha val="0"/>
              </a:srgbClr>
            </a:solidFill>
            <a:prstDash val="solid"/>
          </a:ln>
        </p:spPr>
      </p:sp>
      <p:sp>
        <p:nvSpPr>
          <p:cNvPr id="71" name="Text 49"/>
          <p:cNvSpPr txBox="1"/>
          <p:nvPr/>
        </p:nvSpPr>
        <p:spPr>
          <a:xfrm>
            <a:off x="571500" y="7010705"/>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72" name="Text 50"/>
          <p:cNvSpPr txBox="1"/>
          <p:nvPr/>
        </p:nvSpPr>
        <p:spPr>
          <a:xfrm>
            <a:off x="11177626" y="7010705"/>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83</a:t>
            </a:r>
            <a:endParaRPr lang="en-US" sz="9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37744"/>
            <a:ext cx="152705" cy="152705"/>
          </a:xfrm>
          <a:prstGeom prst="rect">
            <a:avLst/>
          </a:prstGeom>
        </p:spPr>
      </p:pic>
      <p:sp>
        <p:nvSpPr>
          <p:cNvPr id="7" name="Text 4"/>
          <p:cNvSpPr txBox="1"/>
          <p:nvPr/>
        </p:nvSpPr>
        <p:spPr>
          <a:xfrm>
            <a:off x="800100" y="237744"/>
            <a:ext cx="169895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Cross-Cutting Themes</a:t>
            </a:r>
            <a:endParaRPr lang="en-US" sz="900" dirty="0"/>
          </a:p>
        </p:txBody>
      </p:sp>
      <p:sp>
        <p:nvSpPr>
          <p:cNvPr id="8" name="Text 5"/>
          <p:cNvSpPr txBox="1"/>
          <p:nvPr/>
        </p:nvSpPr>
        <p:spPr>
          <a:xfrm>
            <a:off x="571500" y="428854"/>
            <a:ext cx="44430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ZTA: Practical Steps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290779"/>
            <a:ext cx="457200" cy="457200"/>
          </a:xfrm>
          <a:prstGeom prst="rect">
            <a:avLst/>
          </a:prstGeom>
        </p:spPr>
      </p:pic>
      <p:sp>
        <p:nvSpPr>
          <p:cNvPr id="10" name="Shape 6"/>
          <p:cNvSpPr/>
          <p:nvPr/>
        </p:nvSpPr>
        <p:spPr>
          <a:xfrm>
            <a:off x="0" y="1047902"/>
            <a:ext cx="12191695" cy="7448702"/>
          </a:xfrm>
          <a:prstGeom prst="rect">
            <a:avLst/>
          </a:prstGeom>
          <a:solidFill>
            <a:srgbClr val="F8FAFC"/>
          </a:solidFill>
          <a:ln w="12700">
            <a:solidFill>
              <a:srgbClr val="FFFFFF">
                <a:alpha val="0"/>
              </a:srgbClr>
            </a:solidFill>
            <a:prstDash val="solid"/>
          </a:ln>
        </p:spPr>
      </p:sp>
      <p:sp>
        <p:nvSpPr>
          <p:cNvPr id="11" name="Shape 7"/>
          <p:cNvSpPr/>
          <p:nvPr/>
        </p:nvSpPr>
        <p:spPr>
          <a:xfrm>
            <a:off x="571500" y="1429207"/>
            <a:ext cx="7306056" cy="6687007"/>
          </a:xfrm>
          <a:prstGeom prst="roundRect">
            <a:avLst>
              <a:gd name="adj" fmla="val 156"/>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7133"/>
            </a:avLst>
          </a:prstGeom>
          <a:solidFill>
            <a:srgbClr val="2563EB"/>
          </a:solidFill>
          <a:ln w="12700">
            <a:solidFill>
              <a:srgbClr val="2563EB">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0" r="0" t="0" b="0"/>
          <a:stretch/>
        </p:blipFill>
        <p:spPr>
          <a:xfrm>
            <a:off x="857707" y="1809598"/>
            <a:ext cx="190195" cy="190195"/>
          </a:xfrm>
          <a:prstGeom prst="rect">
            <a:avLst/>
          </a:prstGeom>
        </p:spPr>
      </p:pic>
      <p:sp>
        <p:nvSpPr>
          <p:cNvPr id="15" name="Text 10"/>
          <p:cNvSpPr txBox="1"/>
          <p:nvPr/>
        </p:nvSpPr>
        <p:spPr>
          <a:xfrm>
            <a:off x="1162202" y="1752905"/>
            <a:ext cx="3848710"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Zero Trust Implementation Checklist</a:t>
            </a:r>
            <a:endParaRPr lang="en-US" sz="1800" dirty="0"/>
          </a:p>
        </p:txBody>
      </p:sp>
      <p:sp>
        <p:nvSpPr>
          <p:cNvPr id="16" name="Shape 11"/>
          <p:cNvSpPr/>
          <p:nvPr/>
        </p:nvSpPr>
        <p:spPr>
          <a:xfrm>
            <a:off x="857707" y="3381451"/>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ECFDF5"/>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43" b="-43"/>
          <a:stretch/>
        </p:blipFill>
        <p:spPr>
          <a:xfrm>
            <a:off x="942746" y="2523744"/>
            <a:ext cx="133502" cy="152705"/>
          </a:xfrm>
          <a:prstGeom prst="rect">
            <a:avLst/>
          </a:prstGeom>
        </p:spPr>
      </p:pic>
      <p:sp>
        <p:nvSpPr>
          <p:cNvPr id="19" name="Text 13"/>
          <p:cNvSpPr txBox="1"/>
          <p:nvPr/>
        </p:nvSpPr>
        <p:spPr>
          <a:xfrm>
            <a:off x="1352398" y="2447849"/>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Strong Identity Foundation</a:t>
            </a:r>
            <a:endParaRPr lang="en-US" sz="1300" dirty="0"/>
          </a:p>
        </p:txBody>
      </p:sp>
      <p:sp>
        <p:nvSpPr>
          <p:cNvPr id="20" name="Text 14"/>
          <p:cNvSpPr txBox="1"/>
          <p:nvPr/>
        </p:nvSpPr>
        <p:spPr>
          <a:xfrm>
            <a:off x="1352398" y="273771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Implement centralized identity management (IAM) with phishing-resistant MFA (IA-2) for all users, administrators, and services. Verify identity explicitly for every access request, not just at login.</a:t>
            </a:r>
            <a:endParaRPr lang="en-US" sz="1000" dirty="0"/>
          </a:p>
        </p:txBody>
      </p:sp>
      <p:sp>
        <p:nvSpPr>
          <p:cNvPr id="21" name="Shape 15"/>
          <p:cNvSpPr/>
          <p:nvPr/>
        </p:nvSpPr>
        <p:spPr>
          <a:xfrm>
            <a:off x="857707" y="4549140"/>
            <a:ext cx="6734556" cy="9144"/>
          </a:xfrm>
          <a:prstGeom prst="rect">
            <a:avLst/>
          </a:prstGeom>
          <a:solidFill>
            <a:srgbClr val="F1F5F9"/>
          </a:solidFill>
          <a:ln w="12700">
            <a:solidFill>
              <a:srgbClr val="F1F5F9">
                <a:alpha val="0"/>
              </a:srgbClr>
            </a:solidFill>
            <a:prstDash val="solid"/>
          </a:ln>
        </p:spPr>
      </p:sp>
      <p:sp>
        <p:nvSpPr>
          <p:cNvPr id="22" name="Shape 16"/>
          <p:cNvSpPr/>
          <p:nvPr/>
        </p:nvSpPr>
        <p:spPr>
          <a:xfrm>
            <a:off x="857707" y="3615538"/>
            <a:ext cx="304495" cy="304495"/>
          </a:xfrm>
          <a:prstGeom prst="ellipse">
            <a:avLst/>
          </a:prstGeom>
          <a:solidFill>
            <a:srgbClr val="ECFDF5"/>
          </a:solidFill>
          <a:ln w="12700">
            <a:solidFill>
              <a:srgbClr val="FFFFFF">
                <a:alpha val="0"/>
              </a:srgbClr>
            </a:solidFill>
            <a:prstDash val="solid"/>
          </a:ln>
        </p:spPr>
      </p:sp>
      <p:pic>
        <p:nvPicPr>
          <p:cNvPr id="23" name="Image 4" descr="preencoded.png">    </p:cNvPr>
          <p:cNvPicPr>
            <a:picLocks noChangeAspect="1"/>
          </p:cNvPicPr>
          <p:nvPr/>
        </p:nvPicPr>
        <p:blipFill>
          <a:blip r:embed="rId5"/>
          <a:srcRect l="0" r="0" t="-43" b="-43"/>
          <a:stretch/>
        </p:blipFill>
        <p:spPr>
          <a:xfrm>
            <a:off x="942746" y="3692347"/>
            <a:ext cx="133502" cy="152705"/>
          </a:xfrm>
          <a:prstGeom prst="rect">
            <a:avLst/>
          </a:prstGeom>
        </p:spPr>
      </p:pic>
      <p:sp>
        <p:nvSpPr>
          <p:cNvPr id="24" name="Text 17"/>
          <p:cNvSpPr txBox="1"/>
          <p:nvPr/>
        </p:nvSpPr>
        <p:spPr>
          <a:xfrm>
            <a:off x="1352398" y="361553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Context-Aware Access Policies</a:t>
            </a:r>
            <a:endParaRPr lang="en-US" sz="1300" dirty="0"/>
          </a:p>
        </p:txBody>
      </p:sp>
      <p:sp>
        <p:nvSpPr>
          <p:cNvPr id="25" name="Text 18"/>
          <p:cNvSpPr txBox="1"/>
          <p:nvPr/>
        </p:nvSpPr>
        <p:spPr>
          <a:xfrm>
            <a:off x="1352398" y="390540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Enforce dynamic access decisions based on user role, device health, location, and behavior (AC-2, AC-3). Deny access if device posture is unknown or compromised.</a:t>
            </a:r>
            <a:endParaRPr lang="en-US" sz="1000" dirty="0"/>
          </a:p>
        </p:txBody>
      </p:sp>
      <p:sp>
        <p:nvSpPr>
          <p:cNvPr id="26" name="Shape 19"/>
          <p:cNvSpPr/>
          <p:nvPr/>
        </p:nvSpPr>
        <p:spPr>
          <a:xfrm>
            <a:off x="857707" y="5717743"/>
            <a:ext cx="6734556" cy="9144"/>
          </a:xfrm>
          <a:prstGeom prst="rect">
            <a:avLst/>
          </a:prstGeom>
          <a:solidFill>
            <a:srgbClr val="F1F5F9"/>
          </a:solidFill>
          <a:ln w="12700">
            <a:solidFill>
              <a:srgbClr val="F1F5F9">
                <a:alpha val="0"/>
              </a:srgbClr>
            </a:solidFill>
            <a:prstDash val="solid"/>
          </a:ln>
        </p:spPr>
      </p:sp>
      <p:sp>
        <p:nvSpPr>
          <p:cNvPr id="27" name="Shape 20"/>
          <p:cNvSpPr/>
          <p:nvPr/>
        </p:nvSpPr>
        <p:spPr>
          <a:xfrm>
            <a:off x="857707" y="4784141"/>
            <a:ext cx="304495" cy="304495"/>
          </a:xfrm>
          <a:prstGeom prst="ellipse">
            <a:avLst/>
          </a:prstGeom>
          <a:solidFill>
            <a:srgbClr val="ECFDF5"/>
          </a:solidFill>
          <a:ln w="12700">
            <a:solidFill>
              <a:srgbClr val="FFFFFF">
                <a:alpha val="0"/>
              </a:srgbClr>
            </a:solidFill>
            <a:prstDash val="solid"/>
          </a:ln>
        </p:spPr>
      </p:sp>
      <p:pic>
        <p:nvPicPr>
          <p:cNvPr id="28" name="Image 5" descr="preencoded.png">    </p:cNvPr>
          <p:cNvPicPr>
            <a:picLocks noChangeAspect="1"/>
          </p:cNvPicPr>
          <p:nvPr/>
        </p:nvPicPr>
        <p:blipFill>
          <a:blip r:embed="rId6"/>
          <a:srcRect l="0" r="0" t="-43" b="-43"/>
          <a:stretch/>
        </p:blipFill>
        <p:spPr>
          <a:xfrm>
            <a:off x="942746" y="4860036"/>
            <a:ext cx="133502" cy="152705"/>
          </a:xfrm>
          <a:prstGeom prst="rect">
            <a:avLst/>
          </a:prstGeom>
        </p:spPr>
      </p:pic>
      <p:sp>
        <p:nvSpPr>
          <p:cNvPr id="29" name="Text 21"/>
          <p:cNvSpPr txBox="1"/>
          <p:nvPr/>
        </p:nvSpPr>
        <p:spPr>
          <a:xfrm>
            <a:off x="1352398" y="4784141"/>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Micro-Segmentation</a:t>
            </a:r>
            <a:endParaRPr lang="en-US" sz="1300" dirty="0"/>
          </a:p>
        </p:txBody>
      </p:sp>
      <p:sp>
        <p:nvSpPr>
          <p:cNvPr id="30" name="Text 22"/>
          <p:cNvSpPr txBox="1"/>
          <p:nvPr/>
        </p:nvSpPr>
        <p:spPr>
          <a:xfrm>
            <a:off x="1352398" y="5074006"/>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Move beyond perimeter defense. Segment networks and workloads (SC-7) to limit lateral movement. Ensure traffic between services is authorized and inspected.</a:t>
            </a:r>
            <a:endParaRPr lang="en-US" sz="1000" dirty="0"/>
          </a:p>
        </p:txBody>
      </p:sp>
      <p:sp>
        <p:nvSpPr>
          <p:cNvPr id="31" name="Shape 23"/>
          <p:cNvSpPr/>
          <p:nvPr/>
        </p:nvSpPr>
        <p:spPr>
          <a:xfrm>
            <a:off x="857707" y="6885432"/>
            <a:ext cx="6734556" cy="9144"/>
          </a:xfrm>
          <a:prstGeom prst="rect">
            <a:avLst/>
          </a:prstGeom>
          <a:solidFill>
            <a:srgbClr val="F1F5F9"/>
          </a:solidFill>
          <a:ln w="12700">
            <a:solidFill>
              <a:srgbClr val="F1F5F9">
                <a:alpha val="0"/>
              </a:srgbClr>
            </a:solidFill>
            <a:prstDash val="solid"/>
          </a:ln>
        </p:spPr>
      </p:sp>
      <p:sp>
        <p:nvSpPr>
          <p:cNvPr id="32" name="Shape 24"/>
          <p:cNvSpPr/>
          <p:nvPr/>
        </p:nvSpPr>
        <p:spPr>
          <a:xfrm>
            <a:off x="857707" y="5951830"/>
            <a:ext cx="304495" cy="304495"/>
          </a:xfrm>
          <a:prstGeom prst="ellipse">
            <a:avLst/>
          </a:prstGeom>
          <a:solidFill>
            <a:srgbClr val="ECFDF5"/>
          </a:solidFill>
          <a:ln w="12700">
            <a:solidFill>
              <a:srgbClr val="FFFFFF">
                <a:alpha val="0"/>
              </a:srgbClr>
            </a:solidFill>
            <a:prstDash val="solid"/>
          </a:ln>
        </p:spPr>
      </p:sp>
      <p:pic>
        <p:nvPicPr>
          <p:cNvPr id="33" name="Image 6" descr="preencoded.png">    </p:cNvPr>
          <p:cNvPicPr>
            <a:picLocks noChangeAspect="1"/>
          </p:cNvPicPr>
          <p:nvPr/>
        </p:nvPicPr>
        <p:blipFill>
          <a:blip r:embed="rId7"/>
          <a:srcRect l="0" r="0" t="-43" b="-43"/>
          <a:stretch/>
        </p:blipFill>
        <p:spPr>
          <a:xfrm>
            <a:off x="942746" y="6027725"/>
            <a:ext cx="133502" cy="152705"/>
          </a:xfrm>
          <a:prstGeom prst="rect">
            <a:avLst/>
          </a:prstGeom>
        </p:spPr>
      </p:pic>
      <p:sp>
        <p:nvSpPr>
          <p:cNvPr id="34" name="Text 25"/>
          <p:cNvSpPr txBox="1"/>
          <p:nvPr/>
        </p:nvSpPr>
        <p:spPr>
          <a:xfrm>
            <a:off x="1352398" y="5951830"/>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Encrypt Everywhere</a:t>
            </a:r>
            <a:endParaRPr lang="en-US" sz="1300" dirty="0"/>
          </a:p>
        </p:txBody>
      </p:sp>
      <p:sp>
        <p:nvSpPr>
          <p:cNvPr id="35" name="Text 26"/>
          <p:cNvSpPr txBox="1"/>
          <p:nvPr/>
        </p:nvSpPr>
        <p:spPr>
          <a:xfrm>
            <a:off x="1352398" y="624169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Protect data in transit (SC-8) and at rest (SC-28) regardless of network location. Assume the internal network is hostile. Use mutual TLS (mTLS) for service-to-service communication.</a:t>
            </a:r>
            <a:endParaRPr lang="en-US" sz="1000" dirty="0"/>
          </a:p>
        </p:txBody>
      </p:sp>
      <p:sp>
        <p:nvSpPr>
          <p:cNvPr id="36" name="Shape 27"/>
          <p:cNvSpPr/>
          <p:nvPr/>
        </p:nvSpPr>
        <p:spPr>
          <a:xfrm>
            <a:off x="857707" y="7119518"/>
            <a:ext cx="304495" cy="304495"/>
          </a:xfrm>
          <a:prstGeom prst="ellipse">
            <a:avLst/>
          </a:prstGeom>
          <a:solidFill>
            <a:srgbClr val="ECFDF5"/>
          </a:solidFill>
          <a:ln w="12700">
            <a:solidFill>
              <a:srgbClr val="FFFFFF">
                <a:alpha val="0"/>
              </a:srgbClr>
            </a:solidFill>
            <a:prstDash val="solid"/>
          </a:ln>
        </p:spPr>
      </p:sp>
      <p:pic>
        <p:nvPicPr>
          <p:cNvPr id="37" name="Image 7" descr="preencoded.png">    </p:cNvPr>
          <p:cNvPicPr>
            <a:picLocks noChangeAspect="1"/>
          </p:cNvPicPr>
          <p:nvPr/>
        </p:nvPicPr>
        <p:blipFill>
          <a:blip r:embed="rId8"/>
          <a:srcRect l="0" r="0" t="-43" b="-43"/>
          <a:stretch/>
        </p:blipFill>
        <p:spPr>
          <a:xfrm>
            <a:off x="942746" y="7196328"/>
            <a:ext cx="133502" cy="152705"/>
          </a:xfrm>
          <a:prstGeom prst="rect">
            <a:avLst/>
          </a:prstGeom>
        </p:spPr>
      </p:pic>
      <p:sp>
        <p:nvSpPr>
          <p:cNvPr id="38" name="Text 28"/>
          <p:cNvSpPr txBox="1"/>
          <p:nvPr/>
        </p:nvSpPr>
        <p:spPr>
          <a:xfrm>
            <a:off x="1352398" y="7119518"/>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Continuous Monitoring &amp; Logging</a:t>
            </a:r>
            <a:endParaRPr lang="en-US" sz="1300" dirty="0"/>
          </a:p>
        </p:txBody>
      </p:sp>
      <p:sp>
        <p:nvSpPr>
          <p:cNvPr id="39" name="Text 29"/>
          <p:cNvSpPr txBox="1"/>
          <p:nvPr/>
        </p:nvSpPr>
        <p:spPr>
          <a:xfrm>
            <a:off x="1352398" y="740938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Collect and analyze comprehensive logs (AU-2, AU-6) from identity, device, network, and application layers. Automate threat detection and response to anomalies in real-time.</a:t>
            </a:r>
            <a:endParaRPr lang="en-US" sz="1000" dirty="0"/>
          </a:p>
        </p:txBody>
      </p:sp>
      <p:sp>
        <p:nvSpPr>
          <p:cNvPr id="40" name="Shape 30"/>
          <p:cNvSpPr/>
          <p:nvPr/>
        </p:nvSpPr>
        <p:spPr>
          <a:xfrm>
            <a:off x="8255203" y="1429207"/>
            <a:ext cx="3372307" cy="1619402"/>
          </a:xfrm>
          <a:prstGeom prst="roundRect">
            <a:avLst>
              <a:gd name="adj" fmla="val 2657"/>
            </a:avLst>
          </a:prstGeom>
          <a:solidFill>
            <a:srgbClr val="FFFFFF"/>
          </a:solidFill>
          <a:ln w="12700">
            <a:solidFill>
              <a:srgbClr val="E2E8F0"/>
            </a:solidFill>
            <a:prstDash val="solid"/>
          </a:ln>
        </p:spPr>
      </p:sp>
      <p:pic>
        <p:nvPicPr>
          <p:cNvPr id="41" name="Image 8" descr="preencoded.png">    </p:cNvPr>
          <p:cNvPicPr>
            <a:picLocks noChangeAspect="1"/>
          </p:cNvPicPr>
          <p:nvPr/>
        </p:nvPicPr>
        <p:blipFill>
          <a:blip r:embed="rId9"/>
          <a:srcRect l="0" r="0" t="0" b="0"/>
          <a:stretch/>
        </p:blipFill>
        <p:spPr>
          <a:xfrm>
            <a:off x="8492947" y="1705356"/>
            <a:ext cx="152705" cy="152705"/>
          </a:xfrm>
          <a:prstGeom prst="rect">
            <a:avLst/>
          </a:prstGeom>
        </p:spPr>
      </p:pic>
      <p:sp>
        <p:nvSpPr>
          <p:cNvPr id="42" name="Text 31"/>
          <p:cNvSpPr txBox="1"/>
          <p:nvPr/>
        </p:nvSpPr>
        <p:spPr>
          <a:xfrm>
            <a:off x="8721547" y="1666951"/>
            <a:ext cx="2040941"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Zero Trust Core Principle</a:t>
            </a:r>
            <a:endParaRPr lang="en-US" sz="1200" dirty="0"/>
          </a:p>
        </p:txBody>
      </p:sp>
      <p:sp>
        <p:nvSpPr>
          <p:cNvPr id="43" name="Text 32"/>
          <p:cNvSpPr txBox="1"/>
          <p:nvPr/>
        </p:nvSpPr>
        <p:spPr>
          <a:xfrm>
            <a:off x="8492947" y="2009851"/>
            <a:ext cx="2971800" cy="571500"/>
          </a:xfrm>
          <a:prstGeom prst="rect">
            <a:avLst/>
          </a:prstGeom>
          <a:noFill/>
          <a:ln/>
        </p:spPr>
        <p:txBody>
          <a:bodyPr wrap="square" lIns="0" tIns="0" rIns="0" bIns="0" rtlCol="0" anchor="t"/>
          <a:lstStyle/>
          <a:p>
            <a:pPr algn="l" indent="0" marL="0">
              <a:buNone/>
            </a:pPr>
            <a:r>
              <a:rPr lang="en-US" sz="1000" dirty="0">
                <a:solidFill>
                  <a:srgbClr val="1E40AF"/>
                </a:solidFill>
                <a:latin typeface="Roboto" pitchFamily="34" charset="0"/>
                <a:ea typeface="Roboto" pitchFamily="34" charset="-122"/>
                <a:cs typeface="Roboto" pitchFamily="34" charset="-120"/>
              </a:rPr>
              <a:t>"Never trust, always verify." Every access request is treated as if it originates from an open network, regardless of where it comes from.</a:t>
            </a:r>
            <a:endParaRPr lang="en-US" sz="1000" dirty="0"/>
          </a:p>
        </p:txBody>
      </p:sp>
      <p:sp>
        <p:nvSpPr>
          <p:cNvPr id="44" name="Text 33"/>
          <p:cNvSpPr txBox="1"/>
          <p:nvPr/>
        </p:nvSpPr>
        <p:spPr>
          <a:xfrm>
            <a:off x="8492947" y="2657246"/>
            <a:ext cx="3010205" cy="152705"/>
          </a:xfrm>
          <a:prstGeom prst="rect">
            <a:avLst/>
          </a:prstGeom>
          <a:noFill/>
          <a:ln/>
        </p:spPr>
        <p:txBody>
          <a:bodyPr wrap="square" lIns="0" tIns="0" rIns="0" bIns="0" rtlCol="0" anchor="ctr"/>
          <a:lstStyle/>
          <a:p>
            <a:pPr algn="l" indent="0" marL="0">
              <a:buNone/>
            </a:pPr>
            <a:r>
              <a:rPr lang="en-US" sz="900" b="1" spc="22" kern="0" dirty="0">
                <a:solidFill>
                  <a:srgbClr val="2563EB"/>
                </a:solidFill>
                <a:latin typeface="Roboto" pitchFamily="34" charset="0"/>
                <a:ea typeface="Roboto" pitchFamily="34" charset="-122"/>
                <a:cs typeface="Roboto" pitchFamily="34" charset="-120"/>
              </a:rPr>
              <a:t>NIST SP 800-207 Alignment</a:t>
            </a:r>
            <a:endParaRPr lang="en-US" sz="900" dirty="0"/>
          </a:p>
        </p:txBody>
      </p:sp>
      <p:sp>
        <p:nvSpPr>
          <p:cNvPr id="45" name="Shape 34"/>
          <p:cNvSpPr/>
          <p:nvPr/>
        </p:nvSpPr>
        <p:spPr>
          <a:xfrm>
            <a:off x="8255203" y="3276295"/>
            <a:ext cx="3372307" cy="2371954"/>
          </a:xfrm>
          <a:prstGeom prst="roundRect">
            <a:avLst>
              <a:gd name="adj" fmla="val 1239"/>
            </a:avLst>
          </a:prstGeom>
          <a:solidFill>
            <a:srgbClr val="FFFFFF"/>
          </a:solidFill>
          <a:ln w="12700">
            <a:solidFill>
              <a:srgbClr val="E2E8F0"/>
            </a:solidFill>
            <a:prstDash val="solid"/>
          </a:ln>
        </p:spPr>
      </p:sp>
      <p:sp>
        <p:nvSpPr>
          <p:cNvPr id="46" name="Text 35"/>
          <p:cNvSpPr txBox="1"/>
          <p:nvPr/>
        </p:nvSpPr>
        <p:spPr>
          <a:xfrm>
            <a:off x="8492947" y="3514954"/>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Policy Decision Point (PDP)</a:t>
            </a:r>
            <a:endParaRPr lang="en-US" sz="1200" dirty="0"/>
          </a:p>
        </p:txBody>
      </p:sp>
      <p:sp>
        <p:nvSpPr>
          <p:cNvPr id="47" name="Text 36"/>
          <p:cNvSpPr txBox="1"/>
          <p:nvPr/>
        </p:nvSpPr>
        <p:spPr>
          <a:xfrm>
            <a:off x="8492947" y="3819449"/>
            <a:ext cx="301020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Evaluating Access Requests:</a:t>
            </a:r>
            <a:endParaRPr lang="en-US" sz="1000" dirty="0"/>
          </a:p>
        </p:txBody>
      </p:sp>
      <p:sp>
        <p:nvSpPr>
          <p:cNvPr id="48" name="Shape 37"/>
          <p:cNvSpPr/>
          <p:nvPr/>
        </p:nvSpPr>
        <p:spPr>
          <a:xfrm>
            <a:off x="8492947" y="4123944"/>
            <a:ext cx="2895905" cy="1285646"/>
          </a:xfrm>
          <a:prstGeom prst="roundRect">
            <a:avLst>
              <a:gd name="adj" fmla="val 3161"/>
            </a:avLst>
          </a:prstGeom>
          <a:solidFill>
            <a:srgbClr val="1E293B"/>
          </a:solidFill>
          <a:ln/>
        </p:spPr>
      </p:sp>
      <p:sp>
        <p:nvSpPr>
          <p:cNvPr id="49" name="Shape 38"/>
          <p:cNvSpPr/>
          <p:nvPr/>
        </p:nvSpPr>
        <p:spPr>
          <a:xfrm>
            <a:off x="8492947" y="4123944"/>
            <a:ext cx="38405" cy="1285646"/>
          </a:xfrm>
          <a:prstGeom prst="roundRect">
            <a:avLst>
              <a:gd name="adj" fmla="val 105820"/>
            </a:avLst>
          </a:prstGeom>
          <a:solidFill>
            <a:srgbClr val="FBBF24"/>
          </a:solidFill>
          <a:ln w="12700">
            <a:solidFill>
              <a:srgbClr val="FBBF24">
                <a:alpha val="0"/>
              </a:srgbClr>
            </a:solidFill>
            <a:prstDash val="solid"/>
          </a:ln>
        </p:spPr>
      </p:sp>
      <p:sp>
        <p:nvSpPr>
          <p:cNvPr id="50" name="Text 39"/>
          <p:cNvSpPr txBox="1"/>
          <p:nvPr/>
        </p:nvSpPr>
        <p:spPr>
          <a:xfrm>
            <a:off x="8684057" y="4123944"/>
            <a:ext cx="2780690" cy="1286561"/>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Dynamic Policy Logic</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IF </a:t>
            </a:r>
            <a:pPr algn="l" indent="0" marL="0">
              <a:buNone/>
            </a:pPr>
            <a:r>
              <a:rPr lang="en-US" sz="1000" dirty="0">
                <a:solidFill>
                  <a:srgbClr val="34D399"/>
                </a:solidFill>
                <a:latin typeface="Courier New" pitchFamily="34" charset="0"/>
                <a:ea typeface="Courier New" pitchFamily="34" charset="-122"/>
                <a:cs typeface="Courier New" pitchFamily="34" charset="-120"/>
              </a:rPr>
              <a:t>User_Verified</a:t>
            </a:r>
            <a:pPr algn="l" indent="0" marL="0">
              <a:buNone/>
            </a:pPr>
            <a:r>
              <a:rPr lang="en-US" sz="1000" dirty="0">
                <a:solidFill>
                  <a:srgbClr val="E2E8F0"/>
                </a:solidFill>
                <a:latin typeface="Courier New" pitchFamily="34" charset="0"/>
                <a:ea typeface="Courier New" pitchFamily="34" charset="-122"/>
                <a:cs typeface="Courier New" pitchFamily="34" charset="-120"/>
              </a:rPr>
              <a:t> AND </a:t>
            </a:r>
            <a:pPr algn="l" indent="0" marL="0">
              <a:buNone/>
            </a:pPr>
            <a:r>
              <a:rPr lang="en-US" sz="1000" dirty="0">
                <a:solidFill>
                  <a:srgbClr val="34D399"/>
                </a:solidFill>
                <a:latin typeface="Courier New" pitchFamily="34" charset="0"/>
                <a:ea typeface="Courier New" pitchFamily="34" charset="-122"/>
                <a:cs typeface="Courier New" pitchFamily="34" charset="-120"/>
              </a:rPr>
              <a:t>Device_Managed</a:t>
            </a:r>
            <a:pPr algn="l" indent="0" marL="0">
              <a:buNone/>
            </a:pPr>
            <a:r>
              <a:rPr lang="en-US" sz="1000" dirty="0">
                <a:solidFill>
                  <a:srgbClr val="E2E8F0"/>
                </a:solidFill>
                <a:latin typeface="Courier New" pitchFamily="34" charset="0"/>
                <a:ea typeface="Courier New" pitchFamily="34" charset="-122"/>
                <a:cs typeface="Courier New" pitchFamily="34" charset="-120"/>
              </a:rPr>
              <a:t> AND </a:t>
            </a:r>
            <a:pPr algn="l" indent="0" marL="0">
              <a:buNone/>
            </a:pPr>
            <a:r>
              <a:rPr lang="en-US" sz="1000" dirty="0">
                <a:solidFill>
                  <a:srgbClr val="34D399"/>
                </a:solidFill>
                <a:latin typeface="Courier New" pitchFamily="34" charset="0"/>
                <a:ea typeface="Courier New" pitchFamily="34" charset="-122"/>
                <a:cs typeface="Courier New" pitchFamily="34" charset="-120"/>
              </a:rPr>
              <a:t>Risk_Low</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THEN </a:t>
            </a:r>
            <a:pPr algn="l" indent="0" marL="0">
              <a:buNone/>
            </a:pPr>
            <a:r>
              <a:rPr lang="en-US" sz="1000" dirty="0">
                <a:solidFill>
                  <a:srgbClr val="60A5FA"/>
                </a:solidFill>
                <a:latin typeface="Courier New" pitchFamily="34" charset="0"/>
                <a:ea typeface="Courier New" pitchFamily="34" charset="-122"/>
                <a:cs typeface="Courier New" pitchFamily="34" charset="-120"/>
              </a:rPr>
              <a:t>Allow_Access</a:t>
            </a:r>
            <a:pPr algn="l" indent="0" marL="0">
              <a:buNone/>
            </a:pPr>
            <a:endParaRPr lang="en-US" sz="1000" dirty="0"/>
          </a:p>
          <a:p>
            <a:pPr algn="l" indent="0" marL="0">
              <a:buNone/>
            </a:pPr>
            <a:r>
              <a:rPr lang="en-US" sz="1000" dirty="0">
                <a:solidFill>
                  <a:srgbClr val="E2E8F0"/>
                </a:solidFill>
                <a:latin typeface="Courier New" pitchFamily="34" charset="0"/>
                <a:ea typeface="Courier New" pitchFamily="34" charset="-122"/>
                <a:cs typeface="Courier New" pitchFamily="34" charset="-120"/>
              </a:rPr>
              <a:t> ELSE </a:t>
            </a:r>
            <a:pPr algn="l" indent="0" marL="0">
              <a:buNone/>
            </a:pPr>
            <a:r>
              <a:rPr lang="en-US" sz="1000" dirty="0">
                <a:solidFill>
                  <a:srgbClr val="F87171"/>
                </a:solidFill>
                <a:latin typeface="Courier New" pitchFamily="34" charset="0"/>
                <a:ea typeface="Courier New" pitchFamily="34" charset="-122"/>
                <a:cs typeface="Courier New" pitchFamily="34" charset="-120"/>
              </a:rPr>
              <a:t>Block &amp; Alert</a:t>
            </a:r>
            <a:endParaRPr lang="en-US" sz="1000" dirty="0"/>
          </a:p>
        </p:txBody>
      </p:sp>
      <p:sp>
        <p:nvSpPr>
          <p:cNvPr id="51" name="Text 40"/>
          <p:cNvSpPr txBox="1"/>
          <p:nvPr/>
        </p:nvSpPr>
        <p:spPr>
          <a:xfrm>
            <a:off x="8684057" y="4295851"/>
            <a:ext cx="1867205" cy="143561"/>
          </a:xfrm>
          <a:prstGeom prst="rect">
            <a:avLst/>
          </a:prstGeom>
          <a:noFill/>
          <a:ln/>
        </p:spPr>
        <p:txBody>
          <a:bodyPr wrap="square" lIns="0" tIns="0" rIns="0" bIns="0" rtlCol="0" anchor="ctr"/>
          <a:lstStyle/>
          <a:p>
            <a:pPr algn="l" indent="0" marL="0">
              <a:buNone/>
            </a:pPr>
            <a:r>
              <a:rPr lang="en-US" sz="1000" dirty="0">
                <a:solidFill>
                  <a:srgbClr val="9CA3AF"/>
                </a:solidFill>
                <a:latin typeface="Courier New" pitchFamily="34" charset="0"/>
                <a:ea typeface="Courier New" pitchFamily="34" charset="-122"/>
                <a:cs typeface="Courier New" pitchFamily="34" charset="-120"/>
              </a:rPr>
              <a:t>// Dynamic Policy Logic</a:t>
            </a:r>
            <a:endParaRPr lang="en-US" sz="1000" dirty="0"/>
          </a:p>
        </p:txBody>
      </p:sp>
      <p:sp>
        <p:nvSpPr>
          <p:cNvPr id="52" name="Text 41"/>
          <p:cNvSpPr txBox="1"/>
          <p:nvPr/>
        </p:nvSpPr>
        <p:spPr>
          <a:xfrm>
            <a:off x="8917229" y="4489704"/>
            <a:ext cx="1095451" cy="143561"/>
          </a:xfrm>
          <a:prstGeom prst="rect">
            <a:avLst/>
          </a:prstGeom>
          <a:noFill/>
          <a:ln/>
        </p:spPr>
        <p:txBody>
          <a:bodyPr wrap="square" lIns="0" tIns="0" rIns="0" bIns="0" rtlCol="0" anchor="ctr"/>
          <a:lstStyle/>
          <a:p>
            <a:pPr algn="l" indent="0" marL="0">
              <a:buNone/>
            </a:pPr>
            <a:r>
              <a:rPr lang="en-US" sz="1000" dirty="0">
                <a:solidFill>
                  <a:srgbClr val="34D399"/>
                </a:solidFill>
                <a:latin typeface="Courier New" pitchFamily="34" charset="0"/>
                <a:ea typeface="Courier New" pitchFamily="34" charset="-122"/>
                <a:cs typeface="Courier New" pitchFamily="34" charset="-120"/>
              </a:rPr>
              <a:t>User_Verified</a:t>
            </a:r>
            <a:endParaRPr lang="en-US" sz="1000" dirty="0"/>
          </a:p>
        </p:txBody>
      </p:sp>
      <p:sp>
        <p:nvSpPr>
          <p:cNvPr id="53" name="Text 42"/>
          <p:cNvSpPr txBox="1"/>
          <p:nvPr/>
        </p:nvSpPr>
        <p:spPr>
          <a:xfrm>
            <a:off x="8684057" y="4684471"/>
            <a:ext cx="1172261" cy="143561"/>
          </a:xfrm>
          <a:prstGeom prst="rect">
            <a:avLst/>
          </a:prstGeom>
          <a:noFill/>
          <a:ln/>
        </p:spPr>
        <p:txBody>
          <a:bodyPr wrap="square" lIns="0" tIns="0" rIns="0" bIns="0" rtlCol="0" anchor="ctr"/>
          <a:lstStyle/>
          <a:p>
            <a:pPr algn="l" indent="0" marL="0">
              <a:buNone/>
            </a:pPr>
            <a:r>
              <a:rPr lang="en-US" sz="1000" dirty="0">
                <a:solidFill>
                  <a:srgbClr val="34D399"/>
                </a:solidFill>
                <a:latin typeface="Courier New" pitchFamily="34" charset="0"/>
                <a:ea typeface="Courier New" pitchFamily="34" charset="-122"/>
                <a:cs typeface="Courier New" pitchFamily="34" charset="-120"/>
              </a:rPr>
              <a:t>Device_Managed</a:t>
            </a:r>
            <a:endParaRPr lang="en-US" sz="1000" dirty="0"/>
          </a:p>
        </p:txBody>
      </p:sp>
      <p:sp>
        <p:nvSpPr>
          <p:cNvPr id="54" name="Text 43"/>
          <p:cNvSpPr txBox="1"/>
          <p:nvPr/>
        </p:nvSpPr>
        <p:spPr>
          <a:xfrm>
            <a:off x="10159898" y="4684471"/>
            <a:ext cx="705002" cy="143561"/>
          </a:xfrm>
          <a:prstGeom prst="rect">
            <a:avLst/>
          </a:prstGeom>
          <a:noFill/>
          <a:ln/>
        </p:spPr>
        <p:txBody>
          <a:bodyPr wrap="square" lIns="0" tIns="0" rIns="0" bIns="0" rtlCol="0" anchor="ctr"/>
          <a:lstStyle/>
          <a:p>
            <a:pPr algn="l" indent="0" marL="0">
              <a:buNone/>
            </a:pPr>
            <a:r>
              <a:rPr lang="en-US" sz="1000" dirty="0">
                <a:solidFill>
                  <a:srgbClr val="34D399"/>
                </a:solidFill>
                <a:latin typeface="Courier New" pitchFamily="34" charset="0"/>
                <a:ea typeface="Courier New" pitchFamily="34" charset="-122"/>
                <a:cs typeface="Courier New" pitchFamily="34" charset="-120"/>
              </a:rPr>
              <a:t>Risk_Low</a:t>
            </a:r>
            <a:endParaRPr lang="en-US" sz="1000" dirty="0"/>
          </a:p>
        </p:txBody>
      </p:sp>
      <p:sp>
        <p:nvSpPr>
          <p:cNvPr id="55" name="Text 44"/>
          <p:cNvSpPr txBox="1"/>
          <p:nvPr/>
        </p:nvSpPr>
        <p:spPr>
          <a:xfrm>
            <a:off x="9072677" y="4879238"/>
            <a:ext cx="1010412" cy="143561"/>
          </a:xfrm>
          <a:prstGeom prst="rect">
            <a:avLst/>
          </a:prstGeom>
          <a:noFill/>
          <a:ln/>
        </p:spPr>
        <p:txBody>
          <a:bodyPr wrap="square" lIns="0" tIns="0" rIns="0" bIns="0" rtlCol="0" anchor="ctr"/>
          <a:lstStyle/>
          <a:p>
            <a:pPr algn="l" indent="0" marL="0">
              <a:buNone/>
            </a:pPr>
            <a:r>
              <a:rPr lang="en-US" sz="1000" dirty="0">
                <a:solidFill>
                  <a:srgbClr val="60A5FA"/>
                </a:solidFill>
                <a:latin typeface="Courier New" pitchFamily="34" charset="0"/>
                <a:ea typeface="Courier New" pitchFamily="34" charset="-122"/>
                <a:cs typeface="Courier New" pitchFamily="34" charset="-120"/>
              </a:rPr>
              <a:t>Allow_Access</a:t>
            </a:r>
            <a:endParaRPr lang="en-US" sz="1000" dirty="0"/>
          </a:p>
        </p:txBody>
      </p:sp>
      <p:sp>
        <p:nvSpPr>
          <p:cNvPr id="56" name="Text 45"/>
          <p:cNvSpPr txBox="1"/>
          <p:nvPr/>
        </p:nvSpPr>
        <p:spPr>
          <a:xfrm>
            <a:off x="9072677" y="5073091"/>
            <a:ext cx="1095451" cy="143561"/>
          </a:xfrm>
          <a:prstGeom prst="rect">
            <a:avLst/>
          </a:prstGeom>
          <a:noFill/>
          <a:ln/>
        </p:spPr>
        <p:txBody>
          <a:bodyPr wrap="square" lIns="0" tIns="0" rIns="0" bIns="0" rtlCol="0" anchor="ctr"/>
          <a:lstStyle/>
          <a:p>
            <a:pPr algn="l" indent="0" marL="0">
              <a:buNone/>
            </a:pPr>
            <a:r>
              <a:rPr lang="en-US" sz="1000" dirty="0">
                <a:solidFill>
                  <a:srgbClr val="F87171"/>
                </a:solidFill>
                <a:latin typeface="Courier New" pitchFamily="34" charset="0"/>
                <a:ea typeface="Courier New" pitchFamily="34" charset="-122"/>
                <a:cs typeface="Courier New" pitchFamily="34" charset="-120"/>
              </a:rPr>
              <a:t>Block &amp; Alert</a:t>
            </a:r>
            <a:endParaRPr lang="en-US" sz="1000" dirty="0"/>
          </a:p>
        </p:txBody>
      </p:sp>
      <p:sp>
        <p:nvSpPr>
          <p:cNvPr id="57" name="Shape 46"/>
          <p:cNvSpPr/>
          <p:nvPr/>
        </p:nvSpPr>
        <p:spPr>
          <a:xfrm>
            <a:off x="8255203" y="5867705"/>
            <a:ext cx="3372307" cy="1352398"/>
          </a:xfrm>
          <a:prstGeom prst="roundRect">
            <a:avLst>
              <a:gd name="adj" fmla="val 3809"/>
            </a:avLst>
          </a:prstGeom>
          <a:solidFill>
            <a:srgbClr val="FFFFFF"/>
          </a:solidFill>
          <a:ln w="12700">
            <a:solidFill>
              <a:srgbClr val="E2E8F0"/>
            </a:solidFill>
            <a:prstDash val="solid"/>
          </a:ln>
        </p:spPr>
      </p:sp>
      <p:pic>
        <p:nvPicPr>
          <p:cNvPr id="58" name="Image 9" descr="preencoded.png">    </p:cNvPr>
          <p:cNvPicPr>
            <a:picLocks noChangeAspect="1"/>
          </p:cNvPicPr>
          <p:nvPr/>
        </p:nvPicPr>
        <p:blipFill>
          <a:blip r:embed="rId10"/>
          <a:srcRect l="0" r="0" t="0" b="0"/>
          <a:stretch/>
        </p:blipFill>
        <p:spPr>
          <a:xfrm>
            <a:off x="8492947" y="6124651"/>
            <a:ext cx="152705" cy="152705"/>
          </a:xfrm>
          <a:prstGeom prst="rect">
            <a:avLst/>
          </a:prstGeom>
        </p:spPr>
      </p:pic>
      <p:sp>
        <p:nvSpPr>
          <p:cNvPr id="59" name="Text 47"/>
          <p:cNvSpPr txBox="1"/>
          <p:nvPr/>
        </p:nvSpPr>
        <p:spPr>
          <a:xfrm>
            <a:off x="8721547" y="6105449"/>
            <a:ext cx="1394460" cy="191110"/>
          </a:xfrm>
          <a:prstGeom prst="rect">
            <a:avLst/>
          </a:prstGeom>
          <a:noFill/>
          <a:ln/>
        </p:spPr>
        <p:txBody>
          <a:bodyPr wrap="square" lIns="0" tIns="0" rIns="0" bIns="0" rtlCol="0" anchor="ctr"/>
          <a:lstStyle/>
          <a:p>
            <a:pPr algn="l" indent="0" marL="0">
              <a:buNone/>
            </a:pPr>
            <a:r>
              <a:rPr lang="en-US" sz="1000" b="1" dirty="0">
                <a:solidFill>
                  <a:srgbClr val="000000"/>
                </a:solidFill>
                <a:latin typeface="Roboto" pitchFamily="34" charset="0"/>
                <a:ea typeface="Roboto" pitchFamily="34" charset="-122"/>
                <a:cs typeface="Roboto" pitchFamily="34" charset="-120"/>
              </a:rPr>
              <a:t>Implementation Tip</a:t>
            </a:r>
            <a:endParaRPr lang="en-US" sz="1000" dirty="0"/>
          </a:p>
        </p:txBody>
      </p:sp>
      <p:sp>
        <p:nvSpPr>
          <p:cNvPr id="60" name="Text 48"/>
          <p:cNvSpPr txBox="1"/>
          <p:nvPr/>
        </p:nvSpPr>
        <p:spPr>
          <a:xfrm>
            <a:off x="8492947" y="6372454"/>
            <a:ext cx="2971800" cy="609905"/>
          </a:xfrm>
          <a:prstGeom prst="rect">
            <a:avLst/>
          </a:prstGeom>
          <a:noFill/>
          <a:ln/>
        </p:spPr>
        <p:txBody>
          <a:bodyPr wrap="square" lIns="0" tIns="0" rIns="0" bIns="0" rtlCol="0" anchor="t"/>
          <a:lstStyle/>
          <a:p>
            <a:pPr algn="l" indent="0" marL="0">
              <a:buNone/>
            </a:pPr>
            <a:r>
              <a:rPr lang="en-US" sz="900" dirty="0">
                <a:solidFill>
                  <a:srgbClr val="000000"/>
                </a:solidFill>
                <a:latin typeface="Roboto" pitchFamily="34" charset="0"/>
                <a:ea typeface="Roboto" pitchFamily="34" charset="-122"/>
                <a:cs typeface="Roboto" pitchFamily="34" charset="-120"/>
              </a:rPr>
              <a:t>Don't try to boil the ocean. Start with high-value assets and critical data. Map transaction flows first to understand what "normal" looks like before enforcing strict blocking policies.</a:t>
            </a:r>
            <a:endParaRPr lang="en-US" sz="900" dirty="0"/>
          </a:p>
        </p:txBody>
      </p:sp>
      <p:sp>
        <p:nvSpPr>
          <p:cNvPr id="61" name="Shape 49"/>
          <p:cNvSpPr/>
          <p:nvPr/>
        </p:nvSpPr>
        <p:spPr>
          <a:xfrm>
            <a:off x="0" y="8488375"/>
            <a:ext cx="12191695" cy="381305"/>
          </a:xfrm>
          <a:prstGeom prst="rect">
            <a:avLst/>
          </a:prstGeom>
          <a:solidFill>
            <a:srgbClr val="F1F5F9"/>
          </a:solidFill>
          <a:ln/>
        </p:spPr>
      </p:sp>
      <p:sp>
        <p:nvSpPr>
          <p:cNvPr id="62" name="Shape 50"/>
          <p:cNvSpPr/>
          <p:nvPr/>
        </p:nvSpPr>
        <p:spPr>
          <a:xfrm>
            <a:off x="0" y="8488375"/>
            <a:ext cx="12191695" cy="9144"/>
          </a:xfrm>
          <a:prstGeom prst="rect">
            <a:avLst/>
          </a:prstGeom>
          <a:solidFill>
            <a:srgbClr val="E2E8F0"/>
          </a:solidFill>
          <a:ln w="12700">
            <a:solidFill>
              <a:srgbClr val="E2E8F0">
                <a:alpha val="0"/>
              </a:srgbClr>
            </a:solidFill>
            <a:prstDash val="solid"/>
          </a:ln>
        </p:spPr>
      </p:sp>
      <p:sp>
        <p:nvSpPr>
          <p:cNvPr id="63" name="Text 51"/>
          <p:cNvSpPr txBox="1"/>
          <p:nvPr/>
        </p:nvSpPr>
        <p:spPr>
          <a:xfrm>
            <a:off x="571500" y="859170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4" name="Text 52"/>
          <p:cNvSpPr txBox="1"/>
          <p:nvPr/>
        </p:nvSpPr>
        <p:spPr>
          <a:xfrm>
            <a:off x="11177626" y="859170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84</a:t>
            </a:r>
            <a:endParaRPr lang="en-US" sz="9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86207"/>
            <a:ext cx="171907" cy="152705"/>
          </a:xfrm>
          <a:prstGeom prst="rect">
            <a:avLst/>
          </a:prstGeom>
        </p:spPr>
      </p:pic>
      <p:sp>
        <p:nvSpPr>
          <p:cNvPr id="7" name="Text 4"/>
          <p:cNvSpPr txBox="1"/>
          <p:nvPr/>
        </p:nvSpPr>
        <p:spPr>
          <a:xfrm>
            <a:off x="819302" y="286207"/>
            <a:ext cx="169895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Cross-Cutting Themes</a:t>
            </a:r>
            <a:endParaRPr lang="en-US" sz="900" dirty="0"/>
          </a:p>
        </p:txBody>
      </p:sp>
      <p:sp>
        <p:nvSpPr>
          <p:cNvPr id="8" name="Text 5"/>
          <p:cNvSpPr txBox="1"/>
          <p:nvPr/>
        </p:nvSpPr>
        <p:spPr>
          <a:xfrm>
            <a:off x="571500" y="476402"/>
            <a:ext cx="316748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SCRM Deep Dive</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048695" y="338328"/>
            <a:ext cx="571500" cy="457200"/>
          </a:xfrm>
          <a:prstGeom prst="rect">
            <a:avLst/>
          </a:prstGeom>
        </p:spPr>
      </p:pic>
      <p:sp>
        <p:nvSpPr>
          <p:cNvPr id="10" name="Shape 6"/>
          <p:cNvSpPr/>
          <p:nvPr/>
        </p:nvSpPr>
        <p:spPr>
          <a:xfrm>
            <a:off x="0" y="1143000"/>
            <a:ext cx="12191695" cy="6724498"/>
          </a:xfrm>
          <a:prstGeom prst="rect">
            <a:avLst/>
          </a:prstGeom>
          <a:solidFill>
            <a:srgbClr val="F8FAFC"/>
          </a:solidFill>
          <a:ln w="12700">
            <a:solidFill>
              <a:srgbClr val="FFFFFF">
                <a:alpha val="0"/>
              </a:srgbClr>
            </a:solidFill>
            <a:prstDash val="solid"/>
          </a:ln>
        </p:spPr>
      </p:sp>
      <p:sp>
        <p:nvSpPr>
          <p:cNvPr id="11" name="Shape 7"/>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2" descr="preencoded.png">    </p:cNvPr>
          <p:cNvPicPr>
            <a:picLocks noChangeAspect="1"/>
          </p:cNvPicPr>
          <p:nvPr/>
        </p:nvPicPr>
        <p:blipFill>
          <a:blip r:embed="rId3"/>
          <a:srcRect l="0" r="0" t="-45" b="-45"/>
          <a:stretch/>
        </p:blipFill>
        <p:spPr>
          <a:xfrm>
            <a:off x="571500" y="1676095"/>
            <a:ext cx="256946" cy="228600"/>
          </a:xfrm>
          <a:prstGeom prst="rect">
            <a:avLst/>
          </a:prstGeom>
        </p:spPr>
      </p:pic>
      <p:sp>
        <p:nvSpPr>
          <p:cNvPr id="13" name="Text 8"/>
          <p:cNvSpPr txBox="1"/>
          <p:nvPr/>
        </p:nvSpPr>
        <p:spPr>
          <a:xfrm>
            <a:off x="942746" y="1619402"/>
            <a:ext cx="3277210"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Key Components &amp; Artifacts</a:t>
            </a:r>
            <a:endParaRPr lang="en-US" sz="1800" dirty="0"/>
          </a:p>
        </p:txBody>
      </p:sp>
      <p:pic>
        <p:nvPicPr>
          <p:cNvPr id="14" name="Image 3" descr="preencoded.png">    </p:cNvPr>
          <p:cNvPicPr>
            <a:picLocks noChangeAspect="1"/>
          </p:cNvPicPr>
          <p:nvPr/>
        </p:nvPicPr>
        <p:blipFill>
          <a:blip r:embed="rId4"/>
          <a:srcRect l="-10" r="-10" t="0" b="0"/>
          <a:stretch/>
        </p:blipFill>
        <p:spPr>
          <a:xfrm>
            <a:off x="571500" y="2324405"/>
            <a:ext cx="5238598" cy="1565453"/>
          </a:xfrm>
          <a:prstGeom prst="rect">
            <a:avLst/>
          </a:prstGeom>
        </p:spPr>
      </p:pic>
      <p:sp>
        <p:nvSpPr>
          <p:cNvPr id="15" name="Text 9"/>
          <p:cNvSpPr txBox="1"/>
          <p:nvPr/>
        </p:nvSpPr>
        <p:spPr>
          <a:xfrm>
            <a:off x="1362456" y="2553005"/>
            <a:ext cx="4295851" cy="381305"/>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Software Bill of Materials (SBOM) </a:t>
            </a:r>
            <a:endParaRPr lang="en-US" sz="1300" dirty="0"/>
          </a:p>
        </p:txBody>
      </p:sp>
      <p:sp>
        <p:nvSpPr>
          <p:cNvPr id="16" name="Shape 10"/>
          <p:cNvSpPr/>
          <p:nvPr/>
        </p:nvSpPr>
        <p:spPr>
          <a:xfrm>
            <a:off x="838505" y="2553005"/>
            <a:ext cx="381305" cy="381305"/>
          </a:xfrm>
          <a:prstGeom prst="roundRect">
            <a:avLst>
              <a:gd name="adj" fmla="val 47962"/>
            </a:avLst>
          </a:prstGeom>
          <a:solidFill>
            <a:srgbClr val="DBEAFE"/>
          </a:solidFill>
          <a:ln w="12700">
            <a:solidFill>
              <a:srgbClr val="FFFFFF">
                <a:alpha val="0"/>
              </a:srgbClr>
            </a:solidFill>
            <a:prstDash val="solid"/>
          </a:ln>
        </p:spPr>
      </p:sp>
      <p:pic>
        <p:nvPicPr>
          <p:cNvPr id="17" name="Image 4" descr="preencoded.png">    </p:cNvPr>
          <p:cNvPicPr>
            <a:picLocks noChangeAspect="1"/>
          </p:cNvPicPr>
          <p:nvPr/>
        </p:nvPicPr>
        <p:blipFill>
          <a:blip r:embed="rId5"/>
          <a:srcRect l="0" r="0" t="-2222" b="-2222"/>
          <a:stretch/>
        </p:blipFill>
        <p:spPr>
          <a:xfrm>
            <a:off x="966521" y="2657246"/>
            <a:ext cx="123444" cy="171907"/>
          </a:xfrm>
          <a:prstGeom prst="rect">
            <a:avLst/>
          </a:prstGeom>
        </p:spPr>
      </p:pic>
      <p:sp>
        <p:nvSpPr>
          <p:cNvPr id="18" name="Text 11"/>
          <p:cNvSpPr txBox="1"/>
          <p:nvPr/>
        </p:nvSpPr>
        <p:spPr>
          <a:xfrm>
            <a:off x="838505" y="3010205"/>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 formal inventory of software components and dependencies. Essential for vulnerability management (e.g., Log4j) and license compliance. Supports SR-3 and SR-4.</a:t>
            </a:r>
            <a:endParaRPr lang="en-US" sz="1100" dirty="0"/>
          </a:p>
        </p:txBody>
      </p:sp>
      <p:pic>
        <p:nvPicPr>
          <p:cNvPr id="19" name="Image 5" descr="preencoded.png">    </p:cNvPr>
          <p:cNvPicPr>
            <a:picLocks noChangeAspect="1"/>
          </p:cNvPicPr>
          <p:nvPr/>
        </p:nvPicPr>
        <p:blipFill>
          <a:blip r:embed="rId6"/>
          <a:srcRect l="-10" r="-10" t="0" b="0"/>
          <a:stretch/>
        </p:blipFill>
        <p:spPr>
          <a:xfrm>
            <a:off x="571500" y="4118458"/>
            <a:ext cx="5238598" cy="1565453"/>
          </a:xfrm>
          <a:prstGeom prst="rect">
            <a:avLst/>
          </a:prstGeom>
        </p:spPr>
      </p:pic>
      <p:sp>
        <p:nvSpPr>
          <p:cNvPr id="20" name="Text 12"/>
          <p:cNvSpPr txBox="1"/>
          <p:nvPr/>
        </p:nvSpPr>
        <p:spPr>
          <a:xfrm>
            <a:off x="1362456" y="4347058"/>
            <a:ext cx="4295851" cy="381305"/>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Provenance &amp; Pedigree </a:t>
            </a:r>
            <a:endParaRPr lang="en-US" sz="1300" dirty="0"/>
          </a:p>
        </p:txBody>
      </p:sp>
      <p:sp>
        <p:nvSpPr>
          <p:cNvPr id="21" name="Shape 13"/>
          <p:cNvSpPr/>
          <p:nvPr/>
        </p:nvSpPr>
        <p:spPr>
          <a:xfrm>
            <a:off x="838505" y="4347058"/>
            <a:ext cx="381305" cy="381305"/>
          </a:xfrm>
          <a:prstGeom prst="roundRect">
            <a:avLst>
              <a:gd name="adj" fmla="val 47962"/>
            </a:avLst>
          </a:prstGeom>
          <a:solidFill>
            <a:srgbClr val="DBEAFE"/>
          </a:solidFill>
          <a:ln w="12700">
            <a:solidFill>
              <a:srgbClr val="FFFFFF">
                <a:alpha val="0"/>
              </a:srgbClr>
            </a:solidFill>
            <a:prstDash val="solid"/>
          </a:ln>
        </p:spPr>
      </p:sp>
      <p:pic>
        <p:nvPicPr>
          <p:cNvPr id="22" name="Image 6" descr="preencoded.png">    </p:cNvPr>
          <p:cNvPicPr>
            <a:picLocks noChangeAspect="1"/>
          </p:cNvPicPr>
          <p:nvPr/>
        </p:nvPicPr>
        <p:blipFill>
          <a:blip r:embed="rId7"/>
          <a:srcRect l="0" r="0" t="0" b="0"/>
          <a:stretch/>
        </p:blipFill>
        <p:spPr>
          <a:xfrm>
            <a:off x="942746" y="4452214"/>
            <a:ext cx="171907" cy="171907"/>
          </a:xfrm>
          <a:prstGeom prst="rect">
            <a:avLst/>
          </a:prstGeom>
        </p:spPr>
      </p:pic>
      <p:sp>
        <p:nvSpPr>
          <p:cNvPr id="23" name="Text 14"/>
          <p:cNvSpPr txBox="1"/>
          <p:nvPr/>
        </p:nvSpPr>
        <p:spPr>
          <a:xfrm>
            <a:off x="838505" y="4804258"/>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Tracking the origin and history of components (SR-4). Validating that code/hardware comes from trusted sources and hasn't been tampered with during transit or build.</a:t>
            </a:r>
            <a:endParaRPr lang="en-US" sz="1100" dirty="0"/>
          </a:p>
        </p:txBody>
      </p:sp>
      <p:pic>
        <p:nvPicPr>
          <p:cNvPr id="24" name="Image 7" descr="preencoded.png">    </p:cNvPr>
          <p:cNvPicPr>
            <a:picLocks noChangeAspect="1"/>
          </p:cNvPicPr>
          <p:nvPr/>
        </p:nvPicPr>
        <p:blipFill>
          <a:blip r:embed="rId8"/>
          <a:srcRect l="0" r="0" t="-14" b="-14"/>
          <a:stretch/>
        </p:blipFill>
        <p:spPr>
          <a:xfrm>
            <a:off x="571500" y="5912510"/>
            <a:ext cx="5238598" cy="1476756"/>
          </a:xfrm>
          <a:prstGeom prst="rect">
            <a:avLst/>
          </a:prstGeom>
        </p:spPr>
      </p:pic>
      <p:sp>
        <p:nvSpPr>
          <p:cNvPr id="25" name="Shape 15"/>
          <p:cNvSpPr/>
          <p:nvPr/>
        </p:nvSpPr>
        <p:spPr>
          <a:xfrm>
            <a:off x="809244" y="6456578"/>
            <a:ext cx="4762195" cy="9144"/>
          </a:xfrm>
          <a:prstGeom prst="rect">
            <a:avLst/>
          </a:prstGeom>
          <a:solidFill>
            <a:srgbClr val="E5E7EB"/>
          </a:solidFill>
          <a:ln w="12700">
            <a:solidFill>
              <a:srgbClr val="E5E7EB">
                <a:alpha val="0"/>
              </a:srgbClr>
            </a:solidFill>
            <a:prstDash val="solid"/>
          </a:ln>
        </p:spPr>
      </p:sp>
      <p:sp>
        <p:nvSpPr>
          <p:cNvPr id="26" name="Text 16"/>
          <p:cNvSpPr txBox="1"/>
          <p:nvPr/>
        </p:nvSpPr>
        <p:spPr>
          <a:xfrm>
            <a:off x="809244" y="6151169"/>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Tamper Resistance</a:t>
            </a:r>
            <a:endParaRPr lang="en-US" sz="1200" dirty="0"/>
          </a:p>
        </p:txBody>
      </p:sp>
      <p:pic>
        <p:nvPicPr>
          <p:cNvPr id="27" name="Image 8" descr="preencoded.png">    </p:cNvPr>
          <p:cNvPicPr>
            <a:picLocks noChangeAspect="1"/>
          </p:cNvPicPr>
          <p:nvPr/>
        </p:nvPicPr>
        <p:blipFill>
          <a:blip r:embed="rId9"/>
          <a:srcRect l="0" r="0" t="-524" b="-524"/>
          <a:stretch/>
        </p:blipFill>
        <p:spPr>
          <a:xfrm>
            <a:off x="809244" y="6655918"/>
            <a:ext cx="152705" cy="123444"/>
          </a:xfrm>
          <a:prstGeom prst="rect">
            <a:avLst/>
          </a:prstGeom>
        </p:spPr>
      </p:pic>
      <p:sp>
        <p:nvSpPr>
          <p:cNvPr id="28" name="Text 17"/>
          <p:cNvSpPr txBox="1"/>
          <p:nvPr/>
        </p:nvSpPr>
        <p:spPr>
          <a:xfrm>
            <a:off x="1076249" y="6617513"/>
            <a:ext cx="4705502"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Hardware:</a:t>
            </a:r>
            <a:pPr algn="l" indent="0" marL="0">
              <a:buNone/>
            </a:pPr>
            <a:r>
              <a:rPr lang="en-US" sz="1000" dirty="0">
                <a:solidFill>
                  <a:srgbClr val="4B5563"/>
                </a:solidFill>
                <a:latin typeface="Roboto" pitchFamily="34" charset="0"/>
                <a:ea typeface="Roboto" pitchFamily="34" charset="-122"/>
                <a:cs typeface="Roboto" pitchFamily="34" charset="-120"/>
              </a:rPr>
              <a:t> Tamper-evident seals, secure shipping, trusted foundries.</a:t>
            </a:r>
            <a:endParaRPr lang="en-US" sz="1000" dirty="0"/>
          </a:p>
        </p:txBody>
      </p:sp>
      <p:pic>
        <p:nvPicPr>
          <p:cNvPr id="29" name="Image 9" descr="preencoded.png">    </p:cNvPr>
          <p:cNvPicPr>
            <a:picLocks noChangeAspect="1"/>
          </p:cNvPicPr>
          <p:nvPr/>
        </p:nvPicPr>
        <p:blipFill>
          <a:blip r:embed="rId10"/>
          <a:srcRect l="0" r="0" t="0" b="0"/>
          <a:stretch/>
        </p:blipFill>
        <p:spPr>
          <a:xfrm>
            <a:off x="809244" y="6998818"/>
            <a:ext cx="123444" cy="123444"/>
          </a:xfrm>
          <a:prstGeom prst="rect">
            <a:avLst/>
          </a:prstGeom>
        </p:spPr>
      </p:pic>
      <p:sp>
        <p:nvSpPr>
          <p:cNvPr id="30" name="Text 18"/>
          <p:cNvSpPr txBox="1"/>
          <p:nvPr/>
        </p:nvSpPr>
        <p:spPr>
          <a:xfrm>
            <a:off x="1047902" y="6960413"/>
            <a:ext cx="4934102"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Roboto" pitchFamily="34" charset="0"/>
                <a:ea typeface="Roboto" pitchFamily="34" charset="-122"/>
                <a:cs typeface="Roboto" pitchFamily="34" charset="-120"/>
              </a:rPr>
              <a:t>Software:</a:t>
            </a:r>
            <a:pPr algn="l" indent="0" marL="0">
              <a:buNone/>
            </a:pPr>
            <a:r>
              <a:rPr lang="en-US" sz="1000" dirty="0">
                <a:solidFill>
                  <a:srgbClr val="4B5563"/>
                </a:solidFill>
                <a:latin typeface="Roboto" pitchFamily="34" charset="0"/>
                <a:ea typeface="Roboto" pitchFamily="34" charset="-122"/>
                <a:cs typeface="Roboto" pitchFamily="34" charset="-120"/>
              </a:rPr>
              <a:t> Code signing (sigstore), reproducible builds, hash verification.</a:t>
            </a:r>
            <a:endParaRPr lang="en-US" sz="1000" dirty="0"/>
          </a:p>
        </p:txBody>
      </p:sp>
      <p:sp>
        <p:nvSpPr>
          <p:cNvPr id="31" name="Shape 19"/>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2" name="Image 10" descr="preencoded.png">    </p:cNvPr>
          <p:cNvPicPr>
            <a:picLocks noChangeAspect="1"/>
          </p:cNvPicPr>
          <p:nvPr/>
        </p:nvPicPr>
        <p:blipFill>
          <a:blip r:embed="rId11"/>
          <a:srcRect l="0" r="0" t="0" b="0"/>
          <a:stretch/>
        </p:blipFill>
        <p:spPr>
          <a:xfrm>
            <a:off x="6381598" y="1676095"/>
            <a:ext cx="228600" cy="228600"/>
          </a:xfrm>
          <a:prstGeom prst="rect">
            <a:avLst/>
          </a:prstGeom>
        </p:spPr>
      </p:pic>
      <p:sp>
        <p:nvSpPr>
          <p:cNvPr id="33" name="Text 20"/>
          <p:cNvSpPr txBox="1"/>
          <p:nvPr/>
        </p:nvSpPr>
        <p:spPr>
          <a:xfrm>
            <a:off x="6724498" y="1619402"/>
            <a:ext cx="2809951"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Managing Supplier Risk</a:t>
            </a:r>
            <a:endParaRPr lang="en-US" sz="1800" dirty="0"/>
          </a:p>
        </p:txBody>
      </p:sp>
      <p:pic>
        <p:nvPicPr>
          <p:cNvPr id="34" name="Image 11" descr="preencoded.png">    </p:cNvPr>
          <p:cNvPicPr>
            <a:picLocks noChangeAspect="1"/>
          </p:cNvPicPr>
          <p:nvPr/>
        </p:nvPicPr>
        <p:blipFill>
          <a:blip r:embed="rId12"/>
          <a:srcRect l="-10" r="-10" t="0" b="0"/>
          <a:stretch/>
        </p:blipFill>
        <p:spPr>
          <a:xfrm>
            <a:off x="6381598" y="2324405"/>
            <a:ext cx="5238598" cy="1565453"/>
          </a:xfrm>
          <a:prstGeom prst="rect">
            <a:avLst/>
          </a:prstGeom>
        </p:spPr>
      </p:pic>
      <p:sp>
        <p:nvSpPr>
          <p:cNvPr id="35" name="Text 21"/>
          <p:cNvSpPr txBox="1"/>
          <p:nvPr/>
        </p:nvSpPr>
        <p:spPr>
          <a:xfrm>
            <a:off x="7172554" y="2553005"/>
            <a:ext cx="4295851" cy="381305"/>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Supplier Assessments (SR-6) </a:t>
            </a:r>
            <a:endParaRPr lang="en-US" sz="1300" dirty="0"/>
          </a:p>
        </p:txBody>
      </p:sp>
      <p:sp>
        <p:nvSpPr>
          <p:cNvPr id="36" name="Shape 22"/>
          <p:cNvSpPr/>
          <p:nvPr/>
        </p:nvSpPr>
        <p:spPr>
          <a:xfrm>
            <a:off x="6648602" y="2553005"/>
            <a:ext cx="381305" cy="381305"/>
          </a:xfrm>
          <a:prstGeom prst="roundRect">
            <a:avLst>
              <a:gd name="adj" fmla="val 47962"/>
            </a:avLst>
          </a:prstGeom>
          <a:solidFill>
            <a:srgbClr val="D1FAE5"/>
          </a:solidFill>
          <a:ln w="12700">
            <a:solidFill>
              <a:srgbClr val="FFFFFF">
                <a:alpha val="0"/>
              </a:srgbClr>
            </a:solidFill>
            <a:prstDash val="solid"/>
          </a:ln>
        </p:spPr>
      </p:sp>
      <p:pic>
        <p:nvPicPr>
          <p:cNvPr id="37" name="Image 12" descr="preencoded.png">    </p:cNvPr>
          <p:cNvPicPr>
            <a:picLocks noChangeAspect="1"/>
          </p:cNvPicPr>
          <p:nvPr/>
        </p:nvPicPr>
        <p:blipFill>
          <a:blip r:embed="rId13"/>
          <a:srcRect l="0" r="0" t="0" b="0"/>
          <a:stretch/>
        </p:blipFill>
        <p:spPr>
          <a:xfrm>
            <a:off x="6752844" y="2657246"/>
            <a:ext cx="171907" cy="171907"/>
          </a:xfrm>
          <a:prstGeom prst="rect">
            <a:avLst/>
          </a:prstGeom>
        </p:spPr>
      </p:pic>
      <p:sp>
        <p:nvSpPr>
          <p:cNvPr id="38" name="Text 23"/>
          <p:cNvSpPr txBox="1"/>
          <p:nvPr/>
        </p:nvSpPr>
        <p:spPr>
          <a:xfrm>
            <a:off x="6648602" y="3010205"/>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Evaluating third-party risk before acquisition and continuously thereafter. Using questionnaires (SIG), audits, and security ratings (BitSight, SecurityScorecard).</a:t>
            </a:r>
            <a:endParaRPr lang="en-US" sz="1100" dirty="0"/>
          </a:p>
        </p:txBody>
      </p:sp>
      <p:sp>
        <p:nvSpPr>
          <p:cNvPr id="39" name="Shape 24"/>
          <p:cNvSpPr/>
          <p:nvPr/>
        </p:nvSpPr>
        <p:spPr>
          <a:xfrm>
            <a:off x="6381598" y="4118458"/>
            <a:ext cx="5238598" cy="3276295"/>
          </a:xfrm>
          <a:prstGeom prst="roundRect">
            <a:avLst>
              <a:gd name="adj" fmla="val 649"/>
            </a:avLst>
          </a:prstGeom>
          <a:solidFill>
            <a:srgbClr val="ECFDF5"/>
          </a:solidFill>
          <a:ln w="12700">
            <a:solidFill>
              <a:srgbClr val="D1FAE5"/>
            </a:solidFill>
            <a:prstDash val="solid"/>
          </a:ln>
        </p:spPr>
      </p:sp>
      <p:sp>
        <p:nvSpPr>
          <p:cNvPr id="40" name="Text 25"/>
          <p:cNvSpPr txBox="1"/>
          <p:nvPr/>
        </p:nvSpPr>
        <p:spPr>
          <a:xfrm>
            <a:off x="6848856" y="4356202"/>
            <a:ext cx="4648810"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 Implementation Strategy </a:t>
            </a:r>
            <a:endParaRPr lang="en-US" sz="1200" dirty="0"/>
          </a:p>
        </p:txBody>
      </p:sp>
      <p:pic>
        <p:nvPicPr>
          <p:cNvPr id="41" name="Image 13" descr="preencoded.png">    </p:cNvPr>
          <p:cNvPicPr>
            <a:picLocks noChangeAspect="1"/>
          </p:cNvPicPr>
          <p:nvPr/>
        </p:nvPicPr>
        <p:blipFill>
          <a:blip r:embed="rId14"/>
          <a:srcRect l="0" r="0" t="0" b="0"/>
          <a:stretch/>
        </p:blipFill>
        <p:spPr>
          <a:xfrm>
            <a:off x="6620256" y="4394606"/>
            <a:ext cx="152705" cy="152705"/>
          </a:xfrm>
          <a:prstGeom prst="rect">
            <a:avLst/>
          </a:prstGeom>
        </p:spPr>
      </p:pic>
      <p:sp>
        <p:nvSpPr>
          <p:cNvPr id="42" name="Text 26"/>
          <p:cNvSpPr txBox="1"/>
          <p:nvPr/>
        </p:nvSpPr>
        <p:spPr>
          <a:xfrm>
            <a:off x="6590995" y="4737506"/>
            <a:ext cx="362102" cy="305410"/>
          </a:xfrm>
          <a:prstGeom prst="rect">
            <a:avLst/>
          </a:prstGeom>
          <a:solidFill>
            <a:srgbClr val="FFFFFF"/>
          </a:solidFill>
          <a:ln w="12700">
            <a:solidFill>
              <a:srgbClr val="A7F3D0"/>
            </a:solidFill>
          </a:ln>
        </p:spPr>
        <p:txBody>
          <a:bodyPr wrap="square" lIns="0" tIns="0" rIns="0" bIns="0" rtlCol="0" anchor="ctr"/>
          <a:lstStyle/>
          <a:p>
            <a:pPr algn="ctr" indent="0" marL="0">
              <a:buNone/>
            </a:pPr>
            <a:r>
              <a:rPr lang="en-US" sz="1000" b="1" dirty="0">
                <a:solidFill>
                  <a:srgbClr val="059669"/>
                </a:solidFill>
                <a:latin typeface="Roboto" pitchFamily="34" charset="0"/>
                <a:ea typeface="Roboto" pitchFamily="34" charset="-122"/>
                <a:cs typeface="Roboto" pitchFamily="34" charset="-120"/>
              </a:rPr>
              <a:t>1</a:t>
            </a:r>
            <a:endParaRPr lang="en-US" sz="1000" dirty="0"/>
          </a:p>
        </p:txBody>
      </p:sp>
      <p:sp>
        <p:nvSpPr>
          <p:cNvPr id="43" name="Text 27"/>
          <p:cNvSpPr txBox="1"/>
          <p:nvPr/>
        </p:nvSpPr>
        <p:spPr>
          <a:xfrm>
            <a:off x="7039051" y="4737506"/>
            <a:ext cx="3600907"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Map the Supply Chain</a:t>
            </a:r>
            <a:endParaRPr lang="en-US" sz="1000" dirty="0"/>
          </a:p>
        </p:txBody>
      </p:sp>
      <p:sp>
        <p:nvSpPr>
          <p:cNvPr id="44" name="Text 28"/>
          <p:cNvSpPr txBox="1"/>
          <p:nvPr/>
        </p:nvSpPr>
        <p:spPr>
          <a:xfrm>
            <a:off x="7039051" y="4966106"/>
            <a:ext cx="4123944"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Identify critical suppliers and sub-tier dependencies (Tier N visibility).</a:t>
            </a:r>
            <a:endParaRPr lang="en-US" sz="900" dirty="0"/>
          </a:p>
        </p:txBody>
      </p:sp>
      <p:sp>
        <p:nvSpPr>
          <p:cNvPr id="45" name="Text 29"/>
          <p:cNvSpPr txBox="1"/>
          <p:nvPr/>
        </p:nvSpPr>
        <p:spPr>
          <a:xfrm>
            <a:off x="6590995" y="5270602"/>
            <a:ext cx="362102" cy="305410"/>
          </a:xfrm>
          <a:prstGeom prst="rect">
            <a:avLst/>
          </a:prstGeom>
          <a:solidFill>
            <a:srgbClr val="FFFFFF"/>
          </a:solidFill>
          <a:ln w="12700">
            <a:solidFill>
              <a:srgbClr val="A7F3D0"/>
            </a:solidFill>
          </a:ln>
        </p:spPr>
        <p:txBody>
          <a:bodyPr wrap="square" lIns="0" tIns="0" rIns="0" bIns="0" rtlCol="0" anchor="ctr"/>
          <a:lstStyle/>
          <a:p>
            <a:pPr algn="ctr" indent="0" marL="0">
              <a:buNone/>
            </a:pPr>
            <a:r>
              <a:rPr lang="en-US" sz="1000" b="1" dirty="0">
                <a:solidFill>
                  <a:srgbClr val="059669"/>
                </a:solidFill>
                <a:latin typeface="Roboto" pitchFamily="34" charset="0"/>
                <a:ea typeface="Roboto" pitchFamily="34" charset="-122"/>
                <a:cs typeface="Roboto" pitchFamily="34" charset="-120"/>
              </a:rPr>
              <a:t>2</a:t>
            </a:r>
            <a:endParaRPr lang="en-US" sz="1000" dirty="0"/>
          </a:p>
        </p:txBody>
      </p:sp>
      <p:sp>
        <p:nvSpPr>
          <p:cNvPr id="46" name="Text 30"/>
          <p:cNvSpPr txBox="1"/>
          <p:nvPr/>
        </p:nvSpPr>
        <p:spPr>
          <a:xfrm>
            <a:off x="7039051" y="5270602"/>
            <a:ext cx="4258361"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Enforce Requirements</a:t>
            </a:r>
            <a:endParaRPr lang="en-US" sz="1000" dirty="0"/>
          </a:p>
        </p:txBody>
      </p:sp>
      <p:sp>
        <p:nvSpPr>
          <p:cNvPr id="47" name="Text 31"/>
          <p:cNvSpPr txBox="1"/>
          <p:nvPr/>
        </p:nvSpPr>
        <p:spPr>
          <a:xfrm>
            <a:off x="7039051" y="5499202"/>
            <a:ext cx="4829861"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Embed security requirements in contracts and SLAs (SR-5 Acquisition Strategies).</a:t>
            </a:r>
            <a:endParaRPr lang="en-US" sz="900" dirty="0"/>
          </a:p>
        </p:txBody>
      </p:sp>
      <p:sp>
        <p:nvSpPr>
          <p:cNvPr id="48" name="Text 32"/>
          <p:cNvSpPr txBox="1"/>
          <p:nvPr/>
        </p:nvSpPr>
        <p:spPr>
          <a:xfrm>
            <a:off x="6590995" y="5804611"/>
            <a:ext cx="362102" cy="305410"/>
          </a:xfrm>
          <a:prstGeom prst="rect">
            <a:avLst/>
          </a:prstGeom>
          <a:solidFill>
            <a:srgbClr val="FFFFFF"/>
          </a:solidFill>
          <a:ln w="12700">
            <a:solidFill>
              <a:srgbClr val="A7F3D0"/>
            </a:solidFill>
          </a:ln>
        </p:spPr>
        <p:txBody>
          <a:bodyPr wrap="square" lIns="0" tIns="0" rIns="0" bIns="0" rtlCol="0" anchor="ctr"/>
          <a:lstStyle/>
          <a:p>
            <a:pPr algn="ctr" indent="0" marL="0">
              <a:buNone/>
            </a:pPr>
            <a:r>
              <a:rPr lang="en-US" sz="1000" b="1" dirty="0">
                <a:solidFill>
                  <a:srgbClr val="059669"/>
                </a:solidFill>
                <a:latin typeface="Roboto" pitchFamily="34" charset="0"/>
                <a:ea typeface="Roboto" pitchFamily="34" charset="-122"/>
                <a:cs typeface="Roboto" pitchFamily="34" charset="-120"/>
              </a:rPr>
              <a:t>3</a:t>
            </a:r>
            <a:endParaRPr lang="en-US" sz="1000" dirty="0"/>
          </a:p>
        </p:txBody>
      </p:sp>
      <p:sp>
        <p:nvSpPr>
          <p:cNvPr id="49" name="Text 33"/>
          <p:cNvSpPr txBox="1"/>
          <p:nvPr/>
        </p:nvSpPr>
        <p:spPr>
          <a:xfrm>
            <a:off x="7039051" y="5804611"/>
            <a:ext cx="434340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Continuous Monitoring</a:t>
            </a:r>
            <a:endParaRPr lang="en-US" sz="1000" dirty="0"/>
          </a:p>
        </p:txBody>
      </p:sp>
      <p:sp>
        <p:nvSpPr>
          <p:cNvPr id="50" name="Text 34"/>
          <p:cNvSpPr txBox="1"/>
          <p:nvPr/>
        </p:nvSpPr>
        <p:spPr>
          <a:xfrm>
            <a:off x="7039051" y="6033211"/>
            <a:ext cx="4914900"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Monitor for new vulnerabilities (CVEs) in SBOM components and supplier breaches.</a:t>
            </a:r>
            <a:endParaRPr lang="en-US" sz="900" dirty="0"/>
          </a:p>
        </p:txBody>
      </p:sp>
      <p:sp>
        <p:nvSpPr>
          <p:cNvPr id="51" name="Shape 35"/>
          <p:cNvSpPr/>
          <p:nvPr/>
        </p:nvSpPr>
        <p:spPr>
          <a:xfrm>
            <a:off x="0" y="7865669"/>
            <a:ext cx="12191695" cy="200254"/>
          </a:xfrm>
          <a:prstGeom prst="rect">
            <a:avLst/>
          </a:prstGeom>
          <a:solidFill>
            <a:srgbClr val="F1F5F9"/>
          </a:solidFill>
          <a:ln/>
        </p:spPr>
      </p:sp>
      <p:sp>
        <p:nvSpPr>
          <p:cNvPr id="52" name="Shape 36"/>
          <p:cNvSpPr/>
          <p:nvPr/>
        </p:nvSpPr>
        <p:spPr>
          <a:xfrm>
            <a:off x="0" y="7865669"/>
            <a:ext cx="12191695" cy="9144"/>
          </a:xfrm>
          <a:prstGeom prst="rect">
            <a:avLst/>
          </a:prstGeom>
          <a:solidFill>
            <a:srgbClr val="E2E8F0"/>
          </a:solidFill>
          <a:ln w="12700">
            <a:solidFill>
              <a:srgbClr val="E2E8F0">
                <a:alpha val="0"/>
              </a:srgbClr>
            </a:solidFill>
            <a:prstDash val="solid"/>
          </a:ln>
        </p:spPr>
      </p:sp>
      <p:sp>
        <p:nvSpPr>
          <p:cNvPr id="53" name="Text 37"/>
          <p:cNvSpPr txBox="1"/>
          <p:nvPr/>
        </p:nvSpPr>
        <p:spPr>
          <a:xfrm>
            <a:off x="571500" y="7874813"/>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4" name="Text 38"/>
          <p:cNvSpPr txBox="1"/>
          <p:nvPr/>
        </p:nvSpPr>
        <p:spPr>
          <a:xfrm>
            <a:off x="11177626" y="7874813"/>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85</a:t>
            </a:r>
            <a:endParaRPr lang="en-US" sz="9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86207"/>
            <a:ext cx="171907" cy="152705"/>
          </a:xfrm>
          <a:prstGeom prst="rect">
            <a:avLst/>
          </a:prstGeom>
        </p:spPr>
      </p:pic>
      <p:sp>
        <p:nvSpPr>
          <p:cNvPr id="7" name="Text 4"/>
          <p:cNvSpPr txBox="1"/>
          <p:nvPr/>
        </p:nvSpPr>
        <p:spPr>
          <a:xfrm>
            <a:off x="819302" y="286207"/>
            <a:ext cx="1698955"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Cross-Cutting Themes</a:t>
            </a:r>
            <a:endParaRPr lang="en-US" sz="900" dirty="0"/>
          </a:p>
        </p:txBody>
      </p:sp>
      <p:sp>
        <p:nvSpPr>
          <p:cNvPr id="8" name="Text 5"/>
          <p:cNvSpPr txBox="1"/>
          <p:nvPr/>
        </p:nvSpPr>
        <p:spPr>
          <a:xfrm>
            <a:off x="571500" y="476402"/>
            <a:ext cx="784463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Privacy Engineering &amp; PT Integration</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048695" y="338328"/>
            <a:ext cx="571500" cy="457200"/>
          </a:xfrm>
          <a:prstGeom prst="rect">
            <a:avLst/>
          </a:prstGeom>
        </p:spPr>
      </p:pic>
      <p:pic>
        <p:nvPicPr>
          <p:cNvPr id="10" name="Image 2" descr="preencoded.png">    </p:cNvPr>
          <p:cNvPicPr>
            <a:picLocks noChangeAspect="1"/>
          </p:cNvPicPr>
          <p:nvPr/>
        </p:nvPicPr>
        <p:blipFill>
          <a:blip r:embed="rId3"/>
          <a:srcRect l="0" r="0" t="-1" b="-1"/>
          <a:stretch/>
        </p:blipFill>
        <p:spPr>
          <a:xfrm>
            <a:off x="0" y="1143000"/>
            <a:ext cx="12191695" cy="6025896"/>
          </a:xfrm>
          <a:prstGeom prst="rect">
            <a:avLst/>
          </a:prstGeom>
        </p:spPr>
      </p:pic>
      <p:sp>
        <p:nvSpPr>
          <p:cNvPr id="11" name="Shape 6"/>
          <p:cNvSpPr/>
          <p:nvPr/>
        </p:nvSpPr>
        <p:spPr>
          <a:xfrm>
            <a:off x="571500" y="1943100"/>
            <a:ext cx="5286146"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461" r="-461" t="0" b="0"/>
          <a:stretch/>
        </p:blipFill>
        <p:spPr>
          <a:xfrm>
            <a:off x="571500" y="1579169"/>
            <a:ext cx="237744" cy="209398"/>
          </a:xfrm>
          <a:prstGeom prst="rect">
            <a:avLst/>
          </a:prstGeom>
        </p:spPr>
      </p:pic>
      <p:sp>
        <p:nvSpPr>
          <p:cNvPr id="13" name="Text 7"/>
          <p:cNvSpPr txBox="1"/>
          <p:nvPr/>
        </p:nvSpPr>
        <p:spPr>
          <a:xfrm>
            <a:off x="923544" y="1524305"/>
            <a:ext cx="3157423"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Foundations &amp; Data Mapping</a:t>
            </a:r>
            <a:endParaRPr lang="en-US" sz="1600" dirty="0"/>
          </a:p>
        </p:txBody>
      </p:sp>
      <p:pic>
        <p:nvPicPr>
          <p:cNvPr id="14" name="Image 4" descr="preencoded.png">    </p:cNvPr>
          <p:cNvPicPr>
            <a:picLocks noChangeAspect="1"/>
          </p:cNvPicPr>
          <p:nvPr/>
        </p:nvPicPr>
        <p:blipFill>
          <a:blip r:embed="rId5"/>
          <a:srcRect l="0" r="0" t="-2" b="-2"/>
          <a:stretch/>
        </p:blipFill>
        <p:spPr>
          <a:xfrm>
            <a:off x="571500" y="2148840"/>
            <a:ext cx="5286146" cy="1295705"/>
          </a:xfrm>
          <a:prstGeom prst="rect">
            <a:avLst/>
          </a:prstGeom>
        </p:spPr>
      </p:pic>
      <p:sp>
        <p:nvSpPr>
          <p:cNvPr id="15" name="Text 8"/>
          <p:cNvSpPr txBox="1"/>
          <p:nvPr/>
        </p:nvSpPr>
        <p:spPr>
          <a:xfrm>
            <a:off x="1057046" y="2339035"/>
            <a:ext cx="4724705"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Data Mapping &amp; Inventory</a:t>
            </a:r>
            <a:endParaRPr lang="en-US" sz="1200" dirty="0"/>
          </a:p>
        </p:txBody>
      </p:sp>
      <p:pic>
        <p:nvPicPr>
          <p:cNvPr id="16" name="Image 5" descr="preencoded.png">    </p:cNvPr>
          <p:cNvPicPr>
            <a:picLocks noChangeAspect="1"/>
          </p:cNvPicPr>
          <p:nvPr/>
        </p:nvPicPr>
        <p:blipFill>
          <a:blip r:embed="rId6"/>
          <a:srcRect l="0" r="0" t="-284" b="-284"/>
          <a:stretch/>
        </p:blipFill>
        <p:spPr>
          <a:xfrm>
            <a:off x="800100" y="2378354"/>
            <a:ext cx="181051" cy="161849"/>
          </a:xfrm>
          <a:prstGeom prst="rect">
            <a:avLst/>
          </a:prstGeom>
        </p:spPr>
      </p:pic>
      <p:sp>
        <p:nvSpPr>
          <p:cNvPr id="17" name="Text 9"/>
          <p:cNvSpPr txBox="1"/>
          <p:nvPr/>
        </p:nvSpPr>
        <p:spPr>
          <a:xfrm>
            <a:off x="800100" y="2636215"/>
            <a:ext cx="4944161" cy="619963"/>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Understanding PII flow is critical. Privacy engineering starts with creating a comprehensive inventory of all PII data elements, their storage locations, and processing activities.</a:t>
            </a:r>
            <a:endParaRPr lang="en-US" sz="1000" dirty="0"/>
          </a:p>
        </p:txBody>
      </p:sp>
      <p:sp>
        <p:nvSpPr>
          <p:cNvPr id="18" name="Shape 10"/>
          <p:cNvSpPr/>
          <p:nvPr/>
        </p:nvSpPr>
        <p:spPr>
          <a:xfrm>
            <a:off x="571500" y="3634740"/>
            <a:ext cx="5286146" cy="3152851"/>
          </a:xfrm>
          <a:prstGeom prst="roundRect">
            <a:avLst>
              <a:gd name="adj" fmla="val 701"/>
            </a:avLst>
          </a:prstGeom>
          <a:solidFill>
            <a:srgbClr val="F9FAFB"/>
          </a:solidFill>
          <a:ln w="12700">
            <a:solidFill>
              <a:srgbClr val="E5E7EB"/>
            </a:solidFill>
            <a:prstDash val="solid"/>
          </a:ln>
        </p:spPr>
      </p:sp>
      <p:sp>
        <p:nvSpPr>
          <p:cNvPr id="19" name="Shape 11"/>
          <p:cNvSpPr/>
          <p:nvPr/>
        </p:nvSpPr>
        <p:spPr>
          <a:xfrm>
            <a:off x="771754" y="4101998"/>
            <a:ext cx="4886554" cy="9144"/>
          </a:xfrm>
          <a:prstGeom prst="rect">
            <a:avLst/>
          </a:prstGeom>
          <a:solidFill>
            <a:srgbClr val="E5E7EB"/>
          </a:solidFill>
          <a:ln w="12700">
            <a:solidFill>
              <a:srgbClr val="E5E7EB">
                <a:alpha val="0"/>
              </a:srgbClr>
            </a:solidFill>
            <a:prstDash val="solid"/>
          </a:ln>
        </p:spPr>
      </p:sp>
      <p:sp>
        <p:nvSpPr>
          <p:cNvPr id="20" name="Text 12"/>
          <p:cNvSpPr txBox="1"/>
          <p:nvPr/>
        </p:nvSpPr>
        <p:spPr>
          <a:xfrm>
            <a:off x="771754" y="3834994"/>
            <a:ext cx="4963363" cy="19202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1F2937"/>
                </a:solidFill>
                <a:latin typeface="Roboto" pitchFamily="34" charset="0"/>
                <a:ea typeface="Roboto" pitchFamily="34" charset="-122"/>
                <a:cs typeface="Roboto" pitchFamily="34" charset="-120"/>
              </a:rPr>
              <a:t>Key Activities</a:t>
            </a:r>
            <a:endParaRPr lang="en-US" sz="1000" dirty="0"/>
          </a:p>
        </p:txBody>
      </p:sp>
      <p:sp>
        <p:nvSpPr>
          <p:cNvPr id="21" name="Shape 13"/>
          <p:cNvSpPr/>
          <p:nvPr/>
        </p:nvSpPr>
        <p:spPr>
          <a:xfrm>
            <a:off x="771754" y="4225442"/>
            <a:ext cx="4886554" cy="514807"/>
          </a:xfrm>
          <a:prstGeom prst="roundRect">
            <a:avLst>
              <a:gd name="adj" fmla="val 19736"/>
            </a:avLst>
          </a:prstGeom>
          <a:solidFill>
            <a:srgbClr val="FFFFFF"/>
          </a:solidFill>
          <a:ln w="12700">
            <a:solidFill>
              <a:srgbClr val="E2E8F0"/>
            </a:solidFill>
            <a:prstDash val="solid"/>
          </a:ln>
        </p:spPr>
      </p:sp>
      <p:sp>
        <p:nvSpPr>
          <p:cNvPr id="22" name="Shape 14"/>
          <p:cNvSpPr/>
          <p:nvPr/>
        </p:nvSpPr>
        <p:spPr>
          <a:xfrm>
            <a:off x="895198" y="4369003"/>
            <a:ext cx="228600" cy="228600"/>
          </a:xfrm>
          <a:prstGeom prst="ellipse">
            <a:avLst/>
          </a:prstGeom>
          <a:solidFill>
            <a:srgbClr val="DBEAFE"/>
          </a:solidFill>
          <a:ln w="12700">
            <a:solidFill>
              <a:srgbClr val="FFFFFF">
                <a:alpha val="0"/>
              </a:srgbClr>
            </a:solidFill>
            <a:prstDash val="solid"/>
          </a:ln>
        </p:spPr>
      </p:sp>
      <p:pic>
        <p:nvPicPr>
          <p:cNvPr id="23" name="Image 6" descr="preencoded.png">    </p:cNvPr>
          <p:cNvPicPr>
            <a:picLocks noChangeAspect="1"/>
          </p:cNvPicPr>
          <p:nvPr/>
        </p:nvPicPr>
        <p:blipFill>
          <a:blip r:embed="rId7"/>
          <a:srcRect l="-1677" r="-1677" t="0" b="0"/>
          <a:stretch/>
        </p:blipFill>
        <p:spPr>
          <a:xfrm>
            <a:off x="961949" y="4430268"/>
            <a:ext cx="95098" cy="105156"/>
          </a:xfrm>
          <a:prstGeom prst="rect">
            <a:avLst/>
          </a:prstGeom>
        </p:spPr>
      </p:pic>
      <p:sp>
        <p:nvSpPr>
          <p:cNvPr id="24" name="Text 15"/>
          <p:cNvSpPr txBox="1"/>
          <p:nvPr/>
        </p:nvSpPr>
        <p:spPr>
          <a:xfrm>
            <a:off x="1218895" y="4311396"/>
            <a:ext cx="2585923"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Data Discovery</a:t>
            </a:r>
            <a:endParaRPr lang="en-US" sz="1000" dirty="0"/>
          </a:p>
        </p:txBody>
      </p:sp>
      <p:sp>
        <p:nvSpPr>
          <p:cNvPr id="25" name="Text 16"/>
          <p:cNvSpPr txBox="1"/>
          <p:nvPr/>
        </p:nvSpPr>
        <p:spPr>
          <a:xfrm>
            <a:off x="1218895" y="4501591"/>
            <a:ext cx="2958998"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Automated scanning for PII across environments</a:t>
            </a:r>
            <a:endParaRPr lang="en-US" sz="900" dirty="0"/>
          </a:p>
        </p:txBody>
      </p:sp>
      <p:sp>
        <p:nvSpPr>
          <p:cNvPr id="26" name="Shape 17"/>
          <p:cNvSpPr/>
          <p:nvPr/>
        </p:nvSpPr>
        <p:spPr>
          <a:xfrm>
            <a:off x="771754" y="4816145"/>
            <a:ext cx="4886554" cy="514807"/>
          </a:xfrm>
          <a:prstGeom prst="roundRect">
            <a:avLst>
              <a:gd name="adj" fmla="val 19736"/>
            </a:avLst>
          </a:prstGeom>
          <a:solidFill>
            <a:srgbClr val="FFFFFF"/>
          </a:solidFill>
          <a:ln w="12700">
            <a:solidFill>
              <a:srgbClr val="E2E8F0"/>
            </a:solidFill>
            <a:prstDash val="solid"/>
          </a:ln>
        </p:spPr>
      </p:sp>
      <p:sp>
        <p:nvSpPr>
          <p:cNvPr id="27" name="Shape 18"/>
          <p:cNvSpPr/>
          <p:nvPr/>
        </p:nvSpPr>
        <p:spPr>
          <a:xfrm>
            <a:off x="895198" y="4958791"/>
            <a:ext cx="228600" cy="228600"/>
          </a:xfrm>
          <a:prstGeom prst="ellipse">
            <a:avLst/>
          </a:prstGeom>
          <a:solidFill>
            <a:srgbClr val="DBEAFE"/>
          </a:solidFill>
          <a:ln w="12700">
            <a:solidFill>
              <a:srgbClr val="FFFFFF">
                <a:alpha val="0"/>
              </a:srgbClr>
            </a:solidFill>
            <a:prstDash val="solid"/>
          </a:ln>
        </p:spPr>
      </p:sp>
      <p:pic>
        <p:nvPicPr>
          <p:cNvPr id="28" name="Image 7" descr="preencoded.png">    </p:cNvPr>
          <p:cNvPicPr>
            <a:picLocks noChangeAspect="1"/>
          </p:cNvPicPr>
          <p:nvPr/>
        </p:nvPicPr>
        <p:blipFill>
          <a:blip r:embed="rId8"/>
          <a:srcRect l="0" r="0" t="0" b="0"/>
          <a:stretch/>
        </p:blipFill>
        <p:spPr>
          <a:xfrm>
            <a:off x="957377" y="5020970"/>
            <a:ext cx="105156" cy="105156"/>
          </a:xfrm>
          <a:prstGeom prst="rect">
            <a:avLst/>
          </a:prstGeom>
        </p:spPr>
      </p:pic>
      <p:sp>
        <p:nvSpPr>
          <p:cNvPr id="29" name="Text 19"/>
          <p:cNvSpPr txBox="1"/>
          <p:nvPr/>
        </p:nvSpPr>
        <p:spPr>
          <a:xfrm>
            <a:off x="1218895" y="4902098"/>
            <a:ext cx="286298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Data Flow Diagrams</a:t>
            </a:r>
            <a:endParaRPr lang="en-US" sz="1000" dirty="0"/>
          </a:p>
        </p:txBody>
      </p:sp>
      <p:sp>
        <p:nvSpPr>
          <p:cNvPr id="30" name="Text 20"/>
          <p:cNvSpPr txBox="1"/>
          <p:nvPr/>
        </p:nvSpPr>
        <p:spPr>
          <a:xfrm>
            <a:off x="1218895" y="5092294"/>
            <a:ext cx="3276295"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Visualizing PII transit between systems &amp; components</a:t>
            </a:r>
            <a:endParaRPr lang="en-US" sz="900" dirty="0"/>
          </a:p>
        </p:txBody>
      </p:sp>
      <p:sp>
        <p:nvSpPr>
          <p:cNvPr id="31" name="Shape 21"/>
          <p:cNvSpPr/>
          <p:nvPr/>
        </p:nvSpPr>
        <p:spPr>
          <a:xfrm>
            <a:off x="771754" y="5406847"/>
            <a:ext cx="4886554" cy="514807"/>
          </a:xfrm>
          <a:prstGeom prst="roundRect">
            <a:avLst>
              <a:gd name="adj" fmla="val 19736"/>
            </a:avLst>
          </a:prstGeom>
          <a:solidFill>
            <a:srgbClr val="FFFFFF"/>
          </a:solidFill>
          <a:ln w="12700">
            <a:solidFill>
              <a:srgbClr val="E2E8F0"/>
            </a:solidFill>
            <a:prstDash val="solid"/>
          </a:ln>
        </p:spPr>
      </p:sp>
      <p:sp>
        <p:nvSpPr>
          <p:cNvPr id="32" name="Shape 22"/>
          <p:cNvSpPr/>
          <p:nvPr/>
        </p:nvSpPr>
        <p:spPr>
          <a:xfrm>
            <a:off x="895198" y="5549494"/>
            <a:ext cx="228600" cy="228600"/>
          </a:xfrm>
          <a:prstGeom prst="ellipse">
            <a:avLst/>
          </a:prstGeom>
          <a:solidFill>
            <a:srgbClr val="DBEAFE"/>
          </a:solidFill>
          <a:ln w="12700">
            <a:solidFill>
              <a:srgbClr val="FFFFFF">
                <a:alpha val="0"/>
              </a:srgbClr>
            </a:solidFill>
            <a:prstDash val="solid"/>
          </a:ln>
        </p:spPr>
      </p:sp>
      <p:pic>
        <p:nvPicPr>
          <p:cNvPr id="33" name="Image 8" descr="preencoded.png">    </p:cNvPr>
          <p:cNvPicPr>
            <a:picLocks noChangeAspect="1"/>
          </p:cNvPicPr>
          <p:nvPr/>
        </p:nvPicPr>
        <p:blipFill>
          <a:blip r:embed="rId9"/>
          <a:srcRect l="0" r="0" t="0" b="0"/>
          <a:stretch/>
        </p:blipFill>
        <p:spPr>
          <a:xfrm>
            <a:off x="957377" y="5611673"/>
            <a:ext cx="105156" cy="105156"/>
          </a:xfrm>
          <a:prstGeom prst="rect">
            <a:avLst/>
          </a:prstGeom>
        </p:spPr>
      </p:pic>
      <p:sp>
        <p:nvSpPr>
          <p:cNvPr id="34" name="Text 23"/>
          <p:cNvSpPr txBox="1"/>
          <p:nvPr/>
        </p:nvSpPr>
        <p:spPr>
          <a:xfrm>
            <a:off x="1218895" y="5492801"/>
            <a:ext cx="2585923"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Classification</a:t>
            </a:r>
            <a:endParaRPr lang="en-US" sz="1000" dirty="0"/>
          </a:p>
        </p:txBody>
      </p:sp>
      <p:sp>
        <p:nvSpPr>
          <p:cNvPr id="35" name="Text 24"/>
          <p:cNvSpPr txBox="1"/>
          <p:nvPr/>
        </p:nvSpPr>
        <p:spPr>
          <a:xfrm>
            <a:off x="1218895" y="5682996"/>
            <a:ext cx="2958998"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Tagging data by sensitivity and regulatory impact</a:t>
            </a:r>
            <a:endParaRPr lang="en-US" sz="900" dirty="0"/>
          </a:p>
        </p:txBody>
      </p:sp>
      <p:sp>
        <p:nvSpPr>
          <p:cNvPr id="36" name="Shape 25"/>
          <p:cNvSpPr/>
          <p:nvPr/>
        </p:nvSpPr>
        <p:spPr>
          <a:xfrm>
            <a:off x="771754" y="5997550"/>
            <a:ext cx="4886554" cy="514807"/>
          </a:xfrm>
          <a:prstGeom prst="roundRect">
            <a:avLst>
              <a:gd name="adj" fmla="val 19736"/>
            </a:avLst>
          </a:prstGeom>
          <a:solidFill>
            <a:srgbClr val="FFFFFF"/>
          </a:solidFill>
          <a:ln w="12700">
            <a:solidFill>
              <a:srgbClr val="E2E8F0"/>
            </a:solidFill>
            <a:prstDash val="solid"/>
          </a:ln>
        </p:spPr>
      </p:sp>
      <p:sp>
        <p:nvSpPr>
          <p:cNvPr id="37" name="Shape 26"/>
          <p:cNvSpPr/>
          <p:nvPr/>
        </p:nvSpPr>
        <p:spPr>
          <a:xfrm>
            <a:off x="895198" y="6140196"/>
            <a:ext cx="228600" cy="228600"/>
          </a:xfrm>
          <a:prstGeom prst="ellipse">
            <a:avLst/>
          </a:prstGeom>
          <a:solidFill>
            <a:srgbClr val="DBEAFE"/>
          </a:solidFill>
          <a:ln w="12700">
            <a:solidFill>
              <a:srgbClr val="FFFFFF">
                <a:alpha val="0"/>
              </a:srgbClr>
            </a:solidFill>
            <a:prstDash val="solid"/>
          </a:ln>
        </p:spPr>
      </p:sp>
      <p:pic>
        <p:nvPicPr>
          <p:cNvPr id="38" name="Image 9" descr="preencoded.png">    </p:cNvPr>
          <p:cNvPicPr>
            <a:picLocks noChangeAspect="1"/>
          </p:cNvPicPr>
          <p:nvPr/>
        </p:nvPicPr>
        <p:blipFill>
          <a:blip r:embed="rId10"/>
          <a:srcRect l="-783" r="-783" t="0" b="0"/>
          <a:stretch/>
        </p:blipFill>
        <p:spPr>
          <a:xfrm>
            <a:off x="942746" y="6202375"/>
            <a:ext cx="133502" cy="105156"/>
          </a:xfrm>
          <a:prstGeom prst="rect">
            <a:avLst/>
          </a:prstGeom>
        </p:spPr>
      </p:pic>
      <p:sp>
        <p:nvSpPr>
          <p:cNvPr id="39" name="Text 27"/>
          <p:cNvSpPr txBox="1"/>
          <p:nvPr/>
        </p:nvSpPr>
        <p:spPr>
          <a:xfrm>
            <a:off x="1218895" y="6083503"/>
            <a:ext cx="250545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Privacy Impact Assessments (PIA)</a:t>
            </a:r>
            <a:endParaRPr lang="en-US" sz="1000" dirty="0"/>
          </a:p>
        </p:txBody>
      </p:sp>
      <p:sp>
        <p:nvSpPr>
          <p:cNvPr id="40" name="Text 28"/>
          <p:cNvSpPr txBox="1"/>
          <p:nvPr/>
        </p:nvSpPr>
        <p:spPr>
          <a:xfrm>
            <a:off x="1218895" y="6273698"/>
            <a:ext cx="2505456"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Integrating PIAs early in the design phase</a:t>
            </a:r>
            <a:endParaRPr lang="en-US" sz="900" dirty="0"/>
          </a:p>
        </p:txBody>
      </p:sp>
      <p:sp>
        <p:nvSpPr>
          <p:cNvPr id="41" name="Shape 29"/>
          <p:cNvSpPr/>
          <p:nvPr/>
        </p:nvSpPr>
        <p:spPr>
          <a:xfrm>
            <a:off x="6334049" y="1943100"/>
            <a:ext cx="5286146" cy="19202"/>
          </a:xfrm>
          <a:prstGeom prst="rect">
            <a:avLst/>
          </a:prstGeom>
          <a:solidFill>
            <a:srgbClr val="E2E8F0"/>
          </a:solidFill>
          <a:ln w="12700">
            <a:solidFill>
              <a:srgbClr val="E2E8F0">
                <a:alpha val="0"/>
              </a:srgbClr>
            </a:solidFill>
            <a:prstDash val="solid"/>
          </a:ln>
        </p:spPr>
      </p:sp>
      <p:pic>
        <p:nvPicPr>
          <p:cNvPr id="42" name="Image 10" descr="preencoded.png">    </p:cNvPr>
          <p:cNvPicPr>
            <a:picLocks noChangeAspect="1"/>
          </p:cNvPicPr>
          <p:nvPr/>
        </p:nvPicPr>
        <p:blipFill>
          <a:blip r:embed="rId11"/>
          <a:srcRect l="-1528" r="-1528" t="0" b="0"/>
          <a:stretch/>
        </p:blipFill>
        <p:spPr>
          <a:xfrm>
            <a:off x="6334049" y="1579169"/>
            <a:ext cx="161849" cy="209398"/>
          </a:xfrm>
          <a:prstGeom prst="rect">
            <a:avLst/>
          </a:prstGeom>
        </p:spPr>
      </p:pic>
      <p:sp>
        <p:nvSpPr>
          <p:cNvPr id="43" name="Text 30"/>
          <p:cNvSpPr txBox="1"/>
          <p:nvPr/>
        </p:nvSpPr>
        <p:spPr>
          <a:xfrm>
            <a:off x="6610198" y="1524305"/>
            <a:ext cx="3242462" cy="438912"/>
          </a:xfrm>
          <a:prstGeom prst="rect">
            <a:avLst/>
          </a:prstGeom>
          <a:noFill/>
          <a:ln/>
        </p:spPr>
        <p:txBody>
          <a:bodyPr wrap="square" lIns="0" tIns="0" rIns="0" bIns="0" rtlCol="0" anchor="ctr"/>
          <a:lstStyle/>
          <a:p>
            <a:pPr algn="l" indent="0" marL="0">
              <a:buNone/>
            </a:pPr>
            <a:r>
              <a:rPr lang="en-US" sz="1600" b="1" dirty="0">
                <a:solidFill>
                  <a:srgbClr val="1E3A8A"/>
                </a:solidFill>
                <a:latin typeface="Merriweather" pitchFamily="34" charset="0"/>
                <a:ea typeface="Merriweather" pitchFamily="34" charset="-122"/>
                <a:cs typeface="Merriweather" pitchFamily="34" charset="-120"/>
              </a:rPr>
              <a:t>PT Control Family Integration</a:t>
            </a:r>
            <a:endParaRPr lang="en-US" sz="1600" dirty="0"/>
          </a:p>
        </p:txBody>
      </p:sp>
      <p:pic>
        <p:nvPicPr>
          <p:cNvPr id="44" name="Image 11" descr="preencoded.png">    </p:cNvPr>
          <p:cNvPicPr>
            <a:picLocks noChangeAspect="1"/>
          </p:cNvPicPr>
          <p:nvPr/>
        </p:nvPicPr>
        <p:blipFill>
          <a:blip r:embed="rId12"/>
          <a:srcRect l="0" r="0" t="-7" b="-7"/>
          <a:stretch/>
        </p:blipFill>
        <p:spPr>
          <a:xfrm>
            <a:off x="6334049" y="2148840"/>
            <a:ext cx="5286146" cy="1089965"/>
          </a:xfrm>
          <a:prstGeom prst="rect">
            <a:avLst/>
          </a:prstGeom>
        </p:spPr>
      </p:pic>
      <p:sp>
        <p:nvSpPr>
          <p:cNvPr id="45" name="Text 31"/>
          <p:cNvSpPr txBox="1"/>
          <p:nvPr/>
        </p:nvSpPr>
        <p:spPr>
          <a:xfrm>
            <a:off x="6838798" y="2339035"/>
            <a:ext cx="4705502" cy="247802"/>
          </a:xfrm>
          <a:prstGeom prst="rect">
            <a:avLst/>
          </a:prstGeom>
          <a:noFill/>
          <a:ln/>
        </p:spPr>
        <p:txBody>
          <a:bodyPr wrap="square" lIns="0" tIns="0" rIns="0" bIns="0" rtlCol="0" anchor="ctr"/>
          <a:lstStyle/>
          <a:p>
            <a:pPr algn="l" indent="0" marL="0">
              <a:buNone/>
            </a:pPr>
            <a:r>
              <a:rPr lang="en-US" sz="1200" b="1" dirty="0">
                <a:solidFill>
                  <a:srgbClr val="1E293B"/>
                </a:solidFill>
                <a:latin typeface="Roboto" pitchFamily="34" charset="0"/>
                <a:ea typeface="Roboto" pitchFamily="34" charset="-122"/>
                <a:cs typeface="Roboto" pitchFamily="34" charset="-120"/>
              </a:rPr>
              <a:t> Minimization &amp; Limitation</a:t>
            </a:r>
            <a:endParaRPr lang="en-US" sz="1200" dirty="0"/>
          </a:p>
        </p:txBody>
      </p:sp>
      <p:pic>
        <p:nvPicPr>
          <p:cNvPr id="46" name="Image 12" descr="preencoded.png">    </p:cNvPr>
          <p:cNvPicPr>
            <a:picLocks noChangeAspect="1"/>
          </p:cNvPicPr>
          <p:nvPr/>
        </p:nvPicPr>
        <p:blipFill>
          <a:blip r:embed="rId13"/>
          <a:srcRect l="0" r="0" t="-514" b="-514"/>
          <a:stretch/>
        </p:blipFill>
        <p:spPr>
          <a:xfrm>
            <a:off x="6562649" y="2378354"/>
            <a:ext cx="200254" cy="161849"/>
          </a:xfrm>
          <a:prstGeom prst="rect">
            <a:avLst/>
          </a:prstGeom>
        </p:spPr>
      </p:pic>
      <p:sp>
        <p:nvSpPr>
          <p:cNvPr id="47" name="Text 32"/>
          <p:cNvSpPr txBox="1"/>
          <p:nvPr/>
        </p:nvSpPr>
        <p:spPr>
          <a:xfrm>
            <a:off x="6562649" y="2636215"/>
            <a:ext cx="4944161" cy="419710"/>
          </a:xfrm>
          <a:prstGeom prst="rect">
            <a:avLst/>
          </a:prstGeom>
          <a:noFill/>
          <a:ln/>
        </p:spPr>
        <p:txBody>
          <a:bodyPr wrap="square" lIns="0" tIns="0" rIns="0" bIns="0" rtlCol="0" anchor="t"/>
          <a:lstStyle/>
          <a:p>
            <a:pPr algn="l" indent="0" marL="0">
              <a:buNone/>
            </a:pPr>
            <a:r>
              <a:rPr lang="en-US" sz="1000" dirty="0">
                <a:solidFill>
                  <a:srgbClr val="475569"/>
                </a:solidFill>
                <a:latin typeface="Roboto" pitchFamily="34" charset="0"/>
                <a:ea typeface="Roboto" pitchFamily="34" charset="-122"/>
                <a:cs typeface="Roboto" pitchFamily="34" charset="-120"/>
              </a:rPr>
              <a:t>Embedding controls directly into system architecture to enforce data minimization (PT-3) and purpose limitation principles by default.</a:t>
            </a:r>
            <a:endParaRPr lang="en-US" sz="1000" dirty="0"/>
          </a:p>
        </p:txBody>
      </p:sp>
      <p:sp>
        <p:nvSpPr>
          <p:cNvPr id="48" name="Shape 33"/>
          <p:cNvSpPr/>
          <p:nvPr/>
        </p:nvSpPr>
        <p:spPr>
          <a:xfrm>
            <a:off x="6334049" y="3429000"/>
            <a:ext cx="5286146" cy="3362249"/>
          </a:xfrm>
          <a:prstGeom prst="roundRect">
            <a:avLst>
              <a:gd name="adj" fmla="val 616"/>
            </a:avLst>
          </a:prstGeom>
          <a:solidFill>
            <a:srgbClr val="EEF2FF"/>
          </a:solidFill>
          <a:ln w="12700">
            <a:solidFill>
              <a:srgbClr val="E0E7FF"/>
            </a:solidFill>
            <a:prstDash val="solid"/>
          </a:ln>
        </p:spPr>
      </p:sp>
      <p:sp>
        <p:nvSpPr>
          <p:cNvPr id="49" name="Shape 34"/>
          <p:cNvSpPr/>
          <p:nvPr/>
        </p:nvSpPr>
        <p:spPr>
          <a:xfrm>
            <a:off x="6534302" y="3896258"/>
            <a:ext cx="4886554" cy="9144"/>
          </a:xfrm>
          <a:prstGeom prst="rect">
            <a:avLst/>
          </a:prstGeom>
          <a:solidFill>
            <a:srgbClr val="C7D2FE"/>
          </a:solidFill>
          <a:ln w="12700">
            <a:solidFill>
              <a:srgbClr val="C7D2FE">
                <a:alpha val="0"/>
              </a:srgbClr>
            </a:solidFill>
            <a:prstDash val="solid"/>
          </a:ln>
        </p:spPr>
      </p:sp>
      <p:sp>
        <p:nvSpPr>
          <p:cNvPr id="50" name="Text 35"/>
          <p:cNvSpPr txBox="1"/>
          <p:nvPr/>
        </p:nvSpPr>
        <p:spPr>
          <a:xfrm>
            <a:off x="6534302" y="3629254"/>
            <a:ext cx="4963363" cy="19202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000" b="1" dirty="0">
                <a:solidFill>
                  <a:srgbClr val="312E81"/>
                </a:solidFill>
                <a:latin typeface="Roboto" pitchFamily="34" charset="0"/>
                <a:ea typeface="Roboto" pitchFamily="34" charset="-122"/>
                <a:cs typeface="Roboto" pitchFamily="34" charset="-120"/>
              </a:rPr>
              <a:t>Control Implementation</a:t>
            </a:r>
            <a:endParaRPr lang="en-US" sz="1000" dirty="0"/>
          </a:p>
        </p:txBody>
      </p:sp>
      <p:pic>
        <p:nvPicPr>
          <p:cNvPr id="51" name="Image 13" descr="preencoded.png">    </p:cNvPr>
          <p:cNvPicPr>
            <a:picLocks noChangeAspect="1"/>
          </p:cNvPicPr>
          <p:nvPr/>
        </p:nvPicPr>
        <p:blipFill>
          <a:blip r:embed="rId14"/>
          <a:srcRect l="0" r="0" t="0" b="0"/>
          <a:stretch/>
        </p:blipFill>
        <p:spPr>
          <a:xfrm>
            <a:off x="6534302" y="4067251"/>
            <a:ext cx="114300" cy="114300"/>
          </a:xfrm>
          <a:prstGeom prst="rect">
            <a:avLst/>
          </a:prstGeom>
        </p:spPr>
      </p:pic>
      <p:sp>
        <p:nvSpPr>
          <p:cNvPr id="52" name="Text 36"/>
          <p:cNvSpPr txBox="1"/>
          <p:nvPr/>
        </p:nvSpPr>
        <p:spPr>
          <a:xfrm>
            <a:off x="6743700" y="4019702"/>
            <a:ext cx="4696358"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PT-7 Consent Management</a:t>
            </a:r>
            <a:endParaRPr lang="en-US" sz="1000" dirty="0"/>
          </a:p>
        </p:txBody>
      </p:sp>
      <p:sp>
        <p:nvSpPr>
          <p:cNvPr id="53" name="Text 37"/>
          <p:cNvSpPr txBox="1"/>
          <p:nvPr/>
        </p:nvSpPr>
        <p:spPr>
          <a:xfrm>
            <a:off x="6743700" y="4229100"/>
            <a:ext cx="5267858"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Implementing granular consent toggles and tracking user preferences across applications.</a:t>
            </a:r>
            <a:endParaRPr lang="en-US" sz="900" dirty="0"/>
          </a:p>
        </p:txBody>
      </p:sp>
      <p:pic>
        <p:nvPicPr>
          <p:cNvPr id="54" name="Image 14" descr="preencoded.png">    </p:cNvPr>
          <p:cNvPicPr>
            <a:picLocks noChangeAspect="1"/>
          </p:cNvPicPr>
          <p:nvPr/>
        </p:nvPicPr>
        <p:blipFill>
          <a:blip r:embed="rId15"/>
          <a:srcRect l="0" r="0" t="0" b="0"/>
          <a:stretch/>
        </p:blipFill>
        <p:spPr>
          <a:xfrm>
            <a:off x="6534302" y="4543654"/>
            <a:ext cx="114300" cy="114300"/>
          </a:xfrm>
          <a:prstGeom prst="rect">
            <a:avLst/>
          </a:prstGeom>
        </p:spPr>
      </p:pic>
      <p:sp>
        <p:nvSpPr>
          <p:cNvPr id="55" name="Text 38"/>
          <p:cNvSpPr txBox="1"/>
          <p:nvPr/>
        </p:nvSpPr>
        <p:spPr>
          <a:xfrm>
            <a:off x="6743700" y="4496105"/>
            <a:ext cx="479145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PT-6 Transparency Dashboards</a:t>
            </a:r>
            <a:endParaRPr lang="en-US" sz="1000" dirty="0"/>
          </a:p>
        </p:txBody>
      </p:sp>
      <p:sp>
        <p:nvSpPr>
          <p:cNvPr id="56" name="Text 39"/>
          <p:cNvSpPr txBox="1"/>
          <p:nvPr/>
        </p:nvSpPr>
        <p:spPr>
          <a:xfrm>
            <a:off x="6743700" y="4705502"/>
            <a:ext cx="4753051"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Providing user-facing portals to view data collection, usage, and exercise rights (access/delete).</a:t>
            </a:r>
            <a:endParaRPr lang="en-US" sz="900" dirty="0"/>
          </a:p>
        </p:txBody>
      </p:sp>
      <p:pic>
        <p:nvPicPr>
          <p:cNvPr id="57" name="Image 15" descr="preencoded.png">    </p:cNvPr>
          <p:cNvPicPr>
            <a:picLocks noChangeAspect="1"/>
          </p:cNvPicPr>
          <p:nvPr/>
        </p:nvPicPr>
        <p:blipFill>
          <a:blip r:embed="rId16"/>
          <a:srcRect l="0" r="0" t="0" b="0"/>
          <a:stretch/>
        </p:blipFill>
        <p:spPr>
          <a:xfrm>
            <a:off x="6534302" y="5172761"/>
            <a:ext cx="114300" cy="114300"/>
          </a:xfrm>
          <a:prstGeom prst="rect">
            <a:avLst/>
          </a:prstGeom>
        </p:spPr>
      </p:pic>
      <p:sp>
        <p:nvSpPr>
          <p:cNvPr id="58" name="Text 40"/>
          <p:cNvSpPr txBox="1"/>
          <p:nvPr/>
        </p:nvSpPr>
        <p:spPr>
          <a:xfrm>
            <a:off x="6743700" y="5124298"/>
            <a:ext cx="470550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PT-2 Authority to Process</a:t>
            </a:r>
            <a:endParaRPr lang="en-US" sz="1000" dirty="0"/>
          </a:p>
        </p:txBody>
      </p:sp>
      <p:sp>
        <p:nvSpPr>
          <p:cNvPr id="59" name="Text 41"/>
          <p:cNvSpPr txBox="1"/>
          <p:nvPr/>
        </p:nvSpPr>
        <p:spPr>
          <a:xfrm>
            <a:off x="6743700" y="5334610"/>
            <a:ext cx="527700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Linking processing activities to specific legal bases or authorized purposes in code/config.</a:t>
            </a:r>
            <a:endParaRPr lang="en-US" sz="900" dirty="0"/>
          </a:p>
        </p:txBody>
      </p:sp>
      <p:pic>
        <p:nvPicPr>
          <p:cNvPr id="60" name="Image 16" descr="preencoded.png">    </p:cNvPr>
          <p:cNvPicPr>
            <a:picLocks noChangeAspect="1"/>
          </p:cNvPicPr>
          <p:nvPr/>
        </p:nvPicPr>
        <p:blipFill>
          <a:blip r:embed="rId17"/>
          <a:srcRect l="0" r="0" t="0" b="0"/>
          <a:stretch/>
        </p:blipFill>
        <p:spPr>
          <a:xfrm>
            <a:off x="6534302" y="5648249"/>
            <a:ext cx="114300" cy="114300"/>
          </a:xfrm>
          <a:prstGeom prst="rect">
            <a:avLst/>
          </a:prstGeom>
        </p:spPr>
      </p:pic>
      <p:sp>
        <p:nvSpPr>
          <p:cNvPr id="61" name="Text 42"/>
          <p:cNvSpPr txBox="1"/>
          <p:nvPr/>
        </p:nvSpPr>
        <p:spPr>
          <a:xfrm>
            <a:off x="6743700" y="5600700"/>
            <a:ext cx="479145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Automated Redress</a:t>
            </a:r>
            <a:endParaRPr lang="en-US" sz="1000" dirty="0"/>
          </a:p>
        </p:txBody>
      </p:sp>
      <p:sp>
        <p:nvSpPr>
          <p:cNvPr id="62" name="Text 43"/>
          <p:cNvSpPr txBox="1"/>
          <p:nvPr/>
        </p:nvSpPr>
        <p:spPr>
          <a:xfrm>
            <a:off x="6743700" y="5810098"/>
            <a:ext cx="4753051" cy="305410"/>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Building workflows for automated handling of data subject requests (DSARs) and corrections.</a:t>
            </a:r>
            <a:endParaRPr lang="en-US" sz="900" dirty="0"/>
          </a:p>
        </p:txBody>
      </p:sp>
      <p:sp>
        <p:nvSpPr>
          <p:cNvPr id="63" name="Shape 44"/>
          <p:cNvSpPr/>
          <p:nvPr/>
        </p:nvSpPr>
        <p:spPr>
          <a:xfrm>
            <a:off x="0" y="7168896"/>
            <a:ext cx="12191695" cy="200254"/>
          </a:xfrm>
          <a:prstGeom prst="rect">
            <a:avLst/>
          </a:prstGeom>
          <a:solidFill>
            <a:srgbClr val="F1F5F9"/>
          </a:solidFill>
          <a:ln/>
        </p:spPr>
      </p:sp>
      <p:sp>
        <p:nvSpPr>
          <p:cNvPr id="64" name="Shape 45"/>
          <p:cNvSpPr/>
          <p:nvPr/>
        </p:nvSpPr>
        <p:spPr>
          <a:xfrm>
            <a:off x="0" y="7168896"/>
            <a:ext cx="12191695" cy="9144"/>
          </a:xfrm>
          <a:prstGeom prst="rect">
            <a:avLst/>
          </a:prstGeom>
          <a:solidFill>
            <a:srgbClr val="E2E8F0"/>
          </a:solidFill>
          <a:ln w="12700">
            <a:solidFill>
              <a:srgbClr val="E2E8F0">
                <a:alpha val="0"/>
              </a:srgbClr>
            </a:solidFill>
            <a:prstDash val="solid"/>
          </a:ln>
        </p:spPr>
      </p:sp>
      <p:sp>
        <p:nvSpPr>
          <p:cNvPr id="65" name="Text 46"/>
          <p:cNvSpPr txBox="1"/>
          <p:nvPr/>
        </p:nvSpPr>
        <p:spPr>
          <a:xfrm>
            <a:off x="571500" y="7178040"/>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6" name="Text 47"/>
          <p:cNvSpPr txBox="1"/>
          <p:nvPr/>
        </p:nvSpPr>
        <p:spPr>
          <a:xfrm>
            <a:off x="11177626" y="7178040"/>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86</a:t>
            </a:r>
            <a:endParaRPr lang="en-US" sz="9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33118"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07</a:t>
            </a:r>
            <a:endParaRPr lang="en-US" sz="9600" dirty="0"/>
          </a:p>
        </p:txBody>
      </p:sp>
      <p:pic>
        <p:nvPicPr>
          <p:cNvPr id="6" name="Image 0" descr="preencoded.png">    </p:cNvPr>
          <p:cNvPicPr>
            <a:picLocks noChangeAspect="1"/>
          </p:cNvPicPr>
          <p:nvPr/>
        </p:nvPicPr>
        <p:blipFill>
          <a:blip r:embed="rId1"/>
          <a:srcRect l="-5" r="-5" t="0" b="0"/>
          <a:stretch/>
        </p:blipFill>
        <p:spPr>
          <a:xfrm>
            <a:off x="9239098" y="4286707"/>
            <a:ext cx="3429000"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326234"/>
            <a:ext cx="4515307" cy="1429207"/>
          </a:xfrm>
          <a:prstGeom prst="rect">
            <a:avLst/>
          </a:prstGeom>
          <a:noFill/>
          <a:ln/>
        </p:spPr>
        <p:txBody>
          <a:bodyPr wrap="square" lIns="0" tIns="0" rIns="0" bIns="0" rtlCol="0" anchor="t"/>
          <a:lstStyle/>
          <a:p>
            <a:pPr algn="l" indent="0" marL="0">
              <a:buNone/>
            </a:pPr>
            <a:r>
              <a:rPr lang="en-US" sz="4500" b="1" dirty="0">
                <a:solidFill>
                  <a:srgbClr val="FFFFFF"/>
                </a:solidFill>
                <a:latin typeface="ui-serif" pitchFamily="34" charset="0"/>
                <a:ea typeface="ui-serif" pitchFamily="34" charset="-122"/>
                <a:cs typeface="ui-serif" pitchFamily="34" charset="-120"/>
              </a:rPr>
              <a:t>RMF Implementation</a:t>
            </a:r>
            <a:endParaRPr lang="en-US" sz="4500" dirty="0"/>
          </a:p>
        </p:txBody>
      </p:sp>
      <p:sp>
        <p:nvSpPr>
          <p:cNvPr id="9" name="Shape 5"/>
          <p:cNvSpPr/>
          <p:nvPr/>
        </p:nvSpPr>
        <p:spPr>
          <a:xfrm>
            <a:off x="571500" y="4059936"/>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4059936"/>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Operationalizing security and privacy controls through the Risk Management Framework lifecycle.</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Key Concepts Covered</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2536546"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SP 800-37 Rev. 2</a:t>
            </a:r>
            <a:endParaRPr lang="en-US" sz="1500" dirty="0"/>
          </a:p>
        </p:txBody>
      </p:sp>
      <p:sp>
        <p:nvSpPr>
          <p:cNvPr id="14" name="Text 10"/>
          <p:cNvSpPr txBox="1"/>
          <p:nvPr/>
        </p:nvSpPr>
        <p:spPr>
          <a:xfrm>
            <a:off x="7114946" y="2104949"/>
            <a:ext cx="2902306"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The 7-Step Risk Management Framework</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1904695"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Key Deliverables</a:t>
            </a:r>
            <a:endParaRPr lang="en-US" sz="1500" dirty="0"/>
          </a:p>
        </p:txBody>
      </p:sp>
      <p:sp>
        <p:nvSpPr>
          <p:cNvPr id="17" name="Text 13"/>
          <p:cNvSpPr txBox="1"/>
          <p:nvPr/>
        </p:nvSpPr>
        <p:spPr>
          <a:xfrm>
            <a:off x="7114946" y="3152851"/>
            <a:ext cx="190469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SSP, SAP, SAR, and POA&amp;M</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2456993"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Authorization</a:t>
            </a:r>
            <a:endParaRPr lang="en-US" sz="1500" dirty="0"/>
          </a:p>
        </p:txBody>
      </p:sp>
      <p:sp>
        <p:nvSpPr>
          <p:cNvPr id="20" name="Text 16"/>
          <p:cNvSpPr txBox="1"/>
          <p:nvPr/>
        </p:nvSpPr>
        <p:spPr>
          <a:xfrm>
            <a:off x="7114946" y="4200754"/>
            <a:ext cx="2811780"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Making risk-based decisions (ATO/ATU)</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2414930"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Continuous Monitoring</a:t>
            </a:r>
            <a:endParaRPr lang="en-US" sz="1500" dirty="0"/>
          </a:p>
        </p:txBody>
      </p:sp>
      <p:sp>
        <p:nvSpPr>
          <p:cNvPr id="23" name="Text 19"/>
          <p:cNvSpPr txBox="1"/>
          <p:nvPr/>
        </p:nvSpPr>
        <p:spPr>
          <a:xfrm>
            <a:off x="7114946" y="5248656"/>
            <a:ext cx="2414930"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Maintaining ongoing authorization</a:t>
            </a:r>
            <a:endParaRPr lang="en-US" sz="1000" dirty="0"/>
          </a:p>
        </p:txBody>
      </p:sp>
      <p:sp>
        <p:nvSpPr>
          <p:cNvPr id="24" name="Shape 20"/>
          <p:cNvSpPr/>
          <p:nvPr/>
        </p:nvSpPr>
        <p:spPr>
          <a:xfrm>
            <a:off x="571500" y="1888236"/>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1888236"/>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107" r="-107" t="0" b="0"/>
          <a:stretch/>
        </p:blipFill>
        <p:spPr>
          <a:xfrm>
            <a:off x="6553505" y="1904695"/>
            <a:ext cx="267005" cy="304495"/>
          </a:xfrm>
          <a:prstGeom prst="rect">
            <a:avLst/>
          </a:prstGeom>
        </p:spPr>
      </p:pic>
      <p:pic>
        <p:nvPicPr>
          <p:cNvPr id="27" name="Image 3" descr="preencoded.png">    </p:cNvPr>
          <p:cNvPicPr>
            <a:picLocks noChangeAspect="1"/>
          </p:cNvPicPr>
          <p:nvPr/>
        </p:nvPicPr>
        <p:blipFill>
          <a:blip r:embed="rId4"/>
          <a:srcRect l="-50" r="-50" t="0" b="0"/>
          <a:stretch/>
        </p:blipFill>
        <p:spPr>
          <a:xfrm>
            <a:off x="6515100" y="2952598"/>
            <a:ext cx="342900" cy="304495"/>
          </a:xfrm>
          <a:prstGeom prst="rect">
            <a:avLst/>
          </a:prstGeom>
        </p:spPr>
      </p:pic>
      <p:pic>
        <p:nvPicPr>
          <p:cNvPr id="28" name="Image 4" descr="preencoded.png">    </p:cNvPr>
          <p:cNvPicPr>
            <a:picLocks noChangeAspect="1"/>
          </p:cNvPicPr>
          <p:nvPr/>
        </p:nvPicPr>
        <p:blipFill>
          <a:blip r:embed="rId5"/>
          <a:srcRect l="0" r="0" t="0" b="0"/>
          <a:stretch/>
        </p:blipFill>
        <p:spPr>
          <a:xfrm>
            <a:off x="6534302" y="4000500"/>
            <a:ext cx="304495" cy="304495"/>
          </a:xfrm>
          <a:prstGeom prst="rect">
            <a:avLst/>
          </a:prstGeom>
        </p:spPr>
      </p:pic>
      <p:pic>
        <p:nvPicPr>
          <p:cNvPr id="29" name="Image 5" descr="preencoded.png">    </p:cNvPr>
          <p:cNvPicPr>
            <a:picLocks noChangeAspect="1"/>
          </p:cNvPicPr>
          <p:nvPr/>
        </p:nvPicPr>
        <p:blipFill>
          <a:blip r:embed="rId6"/>
          <a:srcRect l="0" r="0" t="0" b="0"/>
          <a:stretch/>
        </p:blipFill>
        <p:spPr>
          <a:xfrm>
            <a:off x="6534302" y="5048402"/>
            <a:ext cx="304495" cy="30449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105449"/>
          </a:xfrm>
          <a:prstGeom prst="rect">
            <a:avLst/>
          </a:prstGeom>
          <a:solidFill>
            <a:srgbClr val="F8FAFC"/>
          </a:solidFill>
          <a:ln w="12700">
            <a:solidFill>
              <a:srgbClr val="FFFFFF">
                <a:alpha val="0"/>
              </a:srgbClr>
            </a:solidFill>
            <a:prstDash val="solid"/>
          </a:ln>
        </p:spPr>
      </p:sp>
      <p:sp>
        <p:nvSpPr>
          <p:cNvPr id="5" name="Text 3"/>
          <p:cNvSpPr txBox="1"/>
          <p:nvPr/>
        </p:nvSpPr>
        <p:spPr>
          <a:xfrm>
            <a:off x="514807" y="1333195"/>
            <a:ext cx="111639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Critical foundation activities established before system categorization</a:t>
            </a:r>
            <a:endParaRPr lang="en-US" sz="1300" dirty="0"/>
          </a:p>
        </p:txBody>
      </p:sp>
      <p:sp>
        <p:nvSpPr>
          <p:cNvPr id="6" name="Text 4"/>
          <p:cNvSpPr txBox="1"/>
          <p:nvPr/>
        </p:nvSpPr>
        <p:spPr>
          <a:xfrm>
            <a:off x="514807" y="1638605"/>
            <a:ext cx="11163910" cy="191110"/>
          </a:xfrm>
          <a:prstGeom prst="rect">
            <a:avLst/>
          </a:prstGeom>
          <a:noFill/>
          <a:ln/>
        </p:spPr>
        <p:txBody>
          <a:bodyPr wrap="square" lIns="0" tIns="0" rIns="0" bIns="0" rtlCol="0" anchor="ctr"/>
          <a:lstStyle/>
          <a:p>
            <a:pPr algn="ctr" indent="0" marL="0">
              <a:buNone/>
            </a:pPr>
            <a:r>
              <a:rPr lang="en-US" sz="1000" dirty="0">
                <a:solidFill>
                  <a:srgbClr val="6B7280"/>
                </a:solidFill>
                <a:latin typeface="Roboto" pitchFamily="34" charset="0"/>
                <a:ea typeface="Roboto" pitchFamily="34" charset="-122"/>
                <a:cs typeface="Roboto" pitchFamily="34" charset="-120"/>
              </a:rPr>
              <a:t>Preparation minimizes duplication, maximizes common controls, and streamlines the subsequent RMF steps</a:t>
            </a:r>
            <a:endParaRPr lang="en-US" sz="1000" dirty="0"/>
          </a:p>
        </p:txBody>
      </p:sp>
      <p:pic>
        <p:nvPicPr>
          <p:cNvPr id="7" name="Image 0" descr="preencoded.png">    </p:cNvPr>
          <p:cNvPicPr>
            <a:picLocks noChangeAspect="1"/>
          </p:cNvPicPr>
          <p:nvPr/>
        </p:nvPicPr>
        <p:blipFill>
          <a:blip r:embed="rId1"/>
          <a:srcRect l="-1" r="-1" t="0" b="0"/>
          <a:stretch/>
        </p:blipFill>
        <p:spPr>
          <a:xfrm>
            <a:off x="571500" y="2057400"/>
            <a:ext cx="5048402" cy="4613148"/>
          </a:xfrm>
          <a:prstGeom prst="rect">
            <a:avLst/>
          </a:prstGeom>
        </p:spPr>
      </p:pic>
      <p:sp>
        <p:nvSpPr>
          <p:cNvPr id="8" name="Shape 5"/>
          <p:cNvSpPr/>
          <p:nvPr/>
        </p:nvSpPr>
        <p:spPr>
          <a:xfrm>
            <a:off x="580644" y="2066544"/>
            <a:ext cx="5029200" cy="905256"/>
          </a:xfrm>
          <a:prstGeom prst="roundRect">
            <a:avLst>
              <a:gd name="adj" fmla="val 12759"/>
            </a:avLst>
          </a:prstGeom>
          <a:solidFill>
            <a:srgbClr val="EFF6FF"/>
          </a:solidFill>
          <a:ln/>
        </p:spPr>
      </p:sp>
      <p:sp>
        <p:nvSpPr>
          <p:cNvPr id="9" name="Shape 6"/>
          <p:cNvSpPr/>
          <p:nvPr/>
        </p:nvSpPr>
        <p:spPr>
          <a:xfrm>
            <a:off x="580644" y="2952598"/>
            <a:ext cx="5029200" cy="19202"/>
          </a:xfrm>
          <a:prstGeom prst="roundRect">
            <a:avLst>
              <a:gd name="adj" fmla="val 601516"/>
            </a:avLst>
          </a:prstGeom>
          <a:solidFill>
            <a:srgbClr val="BFDBFE"/>
          </a:solidFill>
          <a:ln w="12700">
            <a:solidFill>
              <a:srgbClr val="BFDBFE">
                <a:alpha val="0"/>
              </a:srgbClr>
            </a:solidFill>
            <a:prstDash val="solid"/>
          </a:ln>
        </p:spPr>
      </p:sp>
      <p:sp>
        <p:nvSpPr>
          <p:cNvPr id="10" name="Shape 7"/>
          <p:cNvSpPr/>
          <p:nvPr/>
        </p:nvSpPr>
        <p:spPr>
          <a:xfrm>
            <a:off x="771754" y="2271370"/>
            <a:ext cx="476402" cy="476402"/>
          </a:xfrm>
          <a:prstGeom prst="roundRect">
            <a:avLst>
              <a:gd name="adj" fmla="val 46065"/>
            </a:avLst>
          </a:prstGeom>
          <a:solidFill>
            <a:srgbClr val="1E3A8A"/>
          </a:solidFill>
          <a:ln w="12700">
            <a:solidFill>
              <a:srgbClr val="FFFFFF">
                <a:alpha val="0"/>
              </a:srgbClr>
            </a:solidFill>
            <a:prstDash val="solid"/>
          </a:ln>
        </p:spPr>
      </p:sp>
      <p:pic>
        <p:nvPicPr>
          <p:cNvPr id="11" name="Image 1" descr="preencoded.png">    </p:cNvPr>
          <p:cNvPicPr>
            <a:picLocks noChangeAspect="1"/>
          </p:cNvPicPr>
          <p:nvPr/>
        </p:nvPicPr>
        <p:blipFill>
          <a:blip r:embed="rId2"/>
          <a:srcRect l="-133" r="-133" t="0" b="0"/>
          <a:stretch/>
        </p:blipFill>
        <p:spPr>
          <a:xfrm>
            <a:off x="923544" y="2395728"/>
            <a:ext cx="171907" cy="228600"/>
          </a:xfrm>
          <a:prstGeom prst="rect">
            <a:avLst/>
          </a:prstGeom>
        </p:spPr>
      </p:pic>
      <p:sp>
        <p:nvSpPr>
          <p:cNvPr id="12" name="Text 8"/>
          <p:cNvSpPr txBox="1"/>
          <p:nvPr/>
        </p:nvSpPr>
        <p:spPr>
          <a:xfrm>
            <a:off x="1390802" y="2257654"/>
            <a:ext cx="2210105" cy="286207"/>
          </a:xfrm>
          <a:prstGeom prst="rect">
            <a:avLst/>
          </a:prstGeom>
          <a:noFill/>
          <a:ln/>
        </p:spPr>
        <p:txBody>
          <a:bodyPr wrap="square" lIns="0" tIns="0" rIns="0" bIns="0" rtlCol="0" anchor="ctr"/>
          <a:lstStyle/>
          <a:p>
            <a:pPr algn="l" indent="0" marL="0">
              <a:buNone/>
            </a:pPr>
            <a:r>
              <a:rPr lang="en-US" sz="1500" b="1" dirty="0">
                <a:solidFill>
                  <a:srgbClr val="1E3A8A"/>
                </a:solidFill>
                <a:latin typeface="Roboto" pitchFamily="34" charset="0"/>
                <a:ea typeface="Roboto" pitchFamily="34" charset="-122"/>
                <a:cs typeface="Roboto" pitchFamily="34" charset="-120"/>
              </a:rPr>
              <a:t>Organization Level</a:t>
            </a:r>
            <a:endParaRPr lang="en-US" sz="1500" dirty="0"/>
          </a:p>
        </p:txBody>
      </p:sp>
      <p:sp>
        <p:nvSpPr>
          <p:cNvPr id="13" name="Text 9"/>
          <p:cNvSpPr txBox="1"/>
          <p:nvPr/>
        </p:nvSpPr>
        <p:spPr>
          <a:xfrm>
            <a:off x="1390802" y="2562149"/>
            <a:ext cx="2482596" cy="200254"/>
          </a:xfrm>
          <a:prstGeom prst="rect">
            <a:avLst/>
          </a:prstGeom>
          <a:noFill/>
          <a:ln/>
        </p:spPr>
        <p:txBody>
          <a:bodyPr wrap="square" lIns="0" tIns="0" rIns="0" bIns="0" rtlCol="0" anchor="ctr"/>
          <a:lstStyle/>
          <a:p>
            <a:pPr algn="l" indent="0" marL="0">
              <a:buNone/>
            </a:pPr>
            <a:r>
              <a:rPr lang="en-US" sz="1000" dirty="0">
                <a:solidFill>
                  <a:srgbClr val="1E3A8A">
                    <a:alpha val="80000"/>
                  </a:srgbClr>
                </a:solidFill>
                <a:latin typeface="Roboto" pitchFamily="34" charset="0"/>
                <a:ea typeface="Roboto" pitchFamily="34" charset="-122"/>
                <a:cs typeface="Roboto" pitchFamily="34" charset="-120"/>
              </a:rPr>
              <a:t>Strategic preparation &amp; governance</a:t>
            </a:r>
            <a:endParaRPr lang="en-US" sz="1000" dirty="0"/>
          </a:p>
        </p:txBody>
      </p:sp>
      <p:sp>
        <p:nvSpPr>
          <p:cNvPr id="14" name="Shape 10"/>
          <p:cNvSpPr/>
          <p:nvPr/>
        </p:nvSpPr>
        <p:spPr>
          <a:xfrm>
            <a:off x="819302" y="3181198"/>
            <a:ext cx="333756" cy="228600"/>
          </a:xfrm>
          <a:prstGeom prst="roundRect">
            <a:avLst>
              <a:gd name="adj" fmla="val 66667"/>
            </a:avLst>
          </a:prstGeom>
          <a:solidFill>
            <a:srgbClr val="DBEAFE"/>
          </a:solidFill>
          <a:ln w="12700">
            <a:solidFill>
              <a:srgbClr val="FFFFFF">
                <a:alpha val="0"/>
              </a:srgbClr>
            </a:solidFill>
            <a:prstDash val="solid"/>
          </a:ln>
        </p:spPr>
      </p:sp>
      <p:sp>
        <p:nvSpPr>
          <p:cNvPr id="15" name="Text 11"/>
          <p:cNvSpPr txBox="1"/>
          <p:nvPr/>
        </p:nvSpPr>
        <p:spPr>
          <a:xfrm>
            <a:off x="780898" y="3181198"/>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P-1</a:t>
            </a:r>
            <a:endParaRPr lang="en-US" sz="1000" dirty="0"/>
          </a:p>
        </p:txBody>
      </p:sp>
      <p:sp>
        <p:nvSpPr>
          <p:cNvPr id="16" name="Text 12"/>
          <p:cNvSpPr txBox="1"/>
          <p:nvPr/>
        </p:nvSpPr>
        <p:spPr>
          <a:xfrm>
            <a:off x="1266444" y="3161995"/>
            <a:ext cx="3972154"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Risk Management Roles</a:t>
            </a:r>
            <a:endParaRPr lang="en-US" sz="1100" dirty="0"/>
          </a:p>
        </p:txBody>
      </p:sp>
      <p:sp>
        <p:nvSpPr>
          <p:cNvPr id="17" name="Text 13"/>
          <p:cNvSpPr txBox="1"/>
          <p:nvPr/>
        </p:nvSpPr>
        <p:spPr>
          <a:xfrm>
            <a:off x="1266444" y="3417113"/>
            <a:ext cx="4543654"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Identify and assign individuals to specific roles (AO, SISO, CCP, etc.)</a:t>
            </a:r>
            <a:endParaRPr lang="en-US" sz="1000" dirty="0"/>
          </a:p>
        </p:txBody>
      </p:sp>
      <p:sp>
        <p:nvSpPr>
          <p:cNvPr id="18" name="Shape 14"/>
          <p:cNvSpPr/>
          <p:nvPr/>
        </p:nvSpPr>
        <p:spPr>
          <a:xfrm>
            <a:off x="819302" y="3770071"/>
            <a:ext cx="333756" cy="228600"/>
          </a:xfrm>
          <a:prstGeom prst="roundRect">
            <a:avLst>
              <a:gd name="adj" fmla="val 66667"/>
            </a:avLst>
          </a:prstGeom>
          <a:solidFill>
            <a:srgbClr val="DBEAFE"/>
          </a:solidFill>
          <a:ln w="12700">
            <a:solidFill>
              <a:srgbClr val="FFFFFF">
                <a:alpha val="0"/>
              </a:srgbClr>
            </a:solidFill>
            <a:prstDash val="solid"/>
          </a:ln>
        </p:spPr>
      </p:sp>
      <p:sp>
        <p:nvSpPr>
          <p:cNvPr id="19" name="Text 15"/>
          <p:cNvSpPr txBox="1"/>
          <p:nvPr/>
        </p:nvSpPr>
        <p:spPr>
          <a:xfrm>
            <a:off x="780898" y="3770071"/>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P-2</a:t>
            </a:r>
            <a:endParaRPr lang="en-US" sz="1000" dirty="0"/>
          </a:p>
        </p:txBody>
      </p:sp>
      <p:sp>
        <p:nvSpPr>
          <p:cNvPr id="20" name="Text 16"/>
          <p:cNvSpPr txBox="1"/>
          <p:nvPr/>
        </p:nvSpPr>
        <p:spPr>
          <a:xfrm>
            <a:off x="1266444" y="3751783"/>
            <a:ext cx="4219956"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Risk Management Strategy</a:t>
            </a:r>
            <a:endParaRPr lang="en-US" sz="1100" dirty="0"/>
          </a:p>
        </p:txBody>
      </p:sp>
      <p:sp>
        <p:nvSpPr>
          <p:cNvPr id="21" name="Text 17"/>
          <p:cNvSpPr txBox="1"/>
          <p:nvPr/>
        </p:nvSpPr>
        <p:spPr>
          <a:xfrm>
            <a:off x="1266444" y="4006901"/>
            <a:ext cx="4181551"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Establish organizational risk tolerance, supply chain risk management strategy</a:t>
            </a:r>
            <a:endParaRPr lang="en-US" sz="1000" dirty="0"/>
          </a:p>
        </p:txBody>
      </p:sp>
      <p:sp>
        <p:nvSpPr>
          <p:cNvPr id="22" name="Shape 18"/>
          <p:cNvSpPr/>
          <p:nvPr/>
        </p:nvSpPr>
        <p:spPr>
          <a:xfrm>
            <a:off x="819302" y="4540910"/>
            <a:ext cx="333756" cy="228600"/>
          </a:xfrm>
          <a:prstGeom prst="roundRect">
            <a:avLst>
              <a:gd name="adj" fmla="val 66667"/>
            </a:avLst>
          </a:prstGeom>
          <a:solidFill>
            <a:srgbClr val="DBEAFE"/>
          </a:solidFill>
          <a:ln w="12700">
            <a:solidFill>
              <a:srgbClr val="FFFFFF">
                <a:alpha val="0"/>
              </a:srgbClr>
            </a:solidFill>
            <a:prstDash val="solid"/>
          </a:ln>
        </p:spPr>
      </p:sp>
      <p:sp>
        <p:nvSpPr>
          <p:cNvPr id="23" name="Text 19"/>
          <p:cNvSpPr txBox="1"/>
          <p:nvPr/>
        </p:nvSpPr>
        <p:spPr>
          <a:xfrm>
            <a:off x="780898" y="4540910"/>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P-4</a:t>
            </a:r>
            <a:endParaRPr lang="en-US" sz="1000" dirty="0"/>
          </a:p>
        </p:txBody>
      </p:sp>
      <p:sp>
        <p:nvSpPr>
          <p:cNvPr id="24" name="Text 20"/>
          <p:cNvSpPr txBox="1"/>
          <p:nvPr/>
        </p:nvSpPr>
        <p:spPr>
          <a:xfrm>
            <a:off x="1266444" y="4521708"/>
            <a:ext cx="4219956"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Tailored Control Baselines</a:t>
            </a:r>
            <a:endParaRPr lang="en-US" sz="1100" dirty="0"/>
          </a:p>
        </p:txBody>
      </p:sp>
      <p:sp>
        <p:nvSpPr>
          <p:cNvPr id="25" name="Text 21"/>
          <p:cNvSpPr txBox="1"/>
          <p:nvPr/>
        </p:nvSpPr>
        <p:spPr>
          <a:xfrm>
            <a:off x="1266444" y="4776826"/>
            <a:ext cx="4791456"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Develop organization-wide tailored baselines for common system types</a:t>
            </a:r>
            <a:endParaRPr lang="en-US" sz="1000" dirty="0"/>
          </a:p>
        </p:txBody>
      </p:sp>
      <p:sp>
        <p:nvSpPr>
          <p:cNvPr id="26" name="Shape 22"/>
          <p:cNvSpPr/>
          <p:nvPr/>
        </p:nvSpPr>
        <p:spPr>
          <a:xfrm>
            <a:off x="819302" y="5129784"/>
            <a:ext cx="333756" cy="228600"/>
          </a:xfrm>
          <a:prstGeom prst="roundRect">
            <a:avLst>
              <a:gd name="adj" fmla="val 66667"/>
            </a:avLst>
          </a:prstGeom>
          <a:solidFill>
            <a:srgbClr val="DBEAFE"/>
          </a:solidFill>
          <a:ln w="12700">
            <a:solidFill>
              <a:srgbClr val="FFFFFF">
                <a:alpha val="0"/>
              </a:srgbClr>
            </a:solidFill>
            <a:prstDash val="solid"/>
          </a:ln>
        </p:spPr>
      </p:sp>
      <p:sp>
        <p:nvSpPr>
          <p:cNvPr id="27" name="Text 23"/>
          <p:cNvSpPr txBox="1"/>
          <p:nvPr/>
        </p:nvSpPr>
        <p:spPr>
          <a:xfrm>
            <a:off x="780898" y="5129784"/>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P-5</a:t>
            </a:r>
            <a:endParaRPr lang="en-US" sz="1000" dirty="0"/>
          </a:p>
        </p:txBody>
      </p:sp>
      <p:sp>
        <p:nvSpPr>
          <p:cNvPr id="28" name="Text 24"/>
          <p:cNvSpPr txBox="1"/>
          <p:nvPr/>
        </p:nvSpPr>
        <p:spPr>
          <a:xfrm>
            <a:off x="1266444" y="5110582"/>
            <a:ext cx="4219956"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Common Control Identification</a:t>
            </a:r>
            <a:endParaRPr lang="en-US" sz="1100" dirty="0"/>
          </a:p>
        </p:txBody>
      </p:sp>
      <p:sp>
        <p:nvSpPr>
          <p:cNvPr id="29" name="Text 25"/>
          <p:cNvSpPr txBox="1"/>
          <p:nvPr/>
        </p:nvSpPr>
        <p:spPr>
          <a:xfrm>
            <a:off x="1266444" y="5365699"/>
            <a:ext cx="4181551"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Identify, document, and publish common controls available for inheritance</a:t>
            </a:r>
            <a:endParaRPr lang="en-US" sz="1000" dirty="0"/>
          </a:p>
        </p:txBody>
      </p:sp>
      <p:sp>
        <p:nvSpPr>
          <p:cNvPr id="30" name="Shape 26"/>
          <p:cNvSpPr/>
          <p:nvPr/>
        </p:nvSpPr>
        <p:spPr>
          <a:xfrm>
            <a:off x="819302" y="5900623"/>
            <a:ext cx="333756" cy="228600"/>
          </a:xfrm>
          <a:prstGeom prst="roundRect">
            <a:avLst>
              <a:gd name="adj" fmla="val 66667"/>
            </a:avLst>
          </a:prstGeom>
          <a:solidFill>
            <a:srgbClr val="DBEAFE"/>
          </a:solidFill>
          <a:ln w="12700">
            <a:solidFill>
              <a:srgbClr val="FFFFFF">
                <a:alpha val="0"/>
              </a:srgbClr>
            </a:solidFill>
            <a:prstDash val="solid"/>
          </a:ln>
        </p:spPr>
      </p:sp>
      <p:sp>
        <p:nvSpPr>
          <p:cNvPr id="31" name="Text 27"/>
          <p:cNvSpPr txBox="1"/>
          <p:nvPr/>
        </p:nvSpPr>
        <p:spPr>
          <a:xfrm>
            <a:off x="780898" y="5900623"/>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1E40AF"/>
                </a:solidFill>
                <a:latin typeface="Roboto" pitchFamily="34" charset="0"/>
                <a:ea typeface="Roboto" pitchFamily="34" charset="-122"/>
                <a:cs typeface="Roboto" pitchFamily="34" charset="-120"/>
              </a:rPr>
              <a:t>P-7</a:t>
            </a:r>
            <a:endParaRPr lang="en-US" sz="1000" dirty="0"/>
          </a:p>
        </p:txBody>
      </p:sp>
      <p:sp>
        <p:nvSpPr>
          <p:cNvPr id="32" name="Text 28"/>
          <p:cNvSpPr txBox="1"/>
          <p:nvPr/>
        </p:nvSpPr>
        <p:spPr>
          <a:xfrm>
            <a:off x="1266444" y="5881421"/>
            <a:ext cx="3801161"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Continuous Monitoring Strategy</a:t>
            </a:r>
            <a:endParaRPr lang="en-US" sz="1100" dirty="0"/>
          </a:p>
        </p:txBody>
      </p:sp>
      <p:sp>
        <p:nvSpPr>
          <p:cNvPr id="33" name="Text 29"/>
          <p:cNvSpPr txBox="1"/>
          <p:nvPr/>
        </p:nvSpPr>
        <p:spPr>
          <a:xfrm>
            <a:off x="1266444" y="6136538"/>
            <a:ext cx="4353458"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Define org-wide continuous monitoring strategy and frequencies</a:t>
            </a:r>
            <a:endParaRPr lang="en-US" sz="1000" dirty="0"/>
          </a:p>
        </p:txBody>
      </p:sp>
      <p:pic>
        <p:nvPicPr>
          <p:cNvPr id="34" name="Image 2" descr="preencoded.png">    </p:cNvPr>
          <p:cNvPicPr>
            <a:picLocks noChangeAspect="1"/>
          </p:cNvPicPr>
          <p:nvPr/>
        </p:nvPicPr>
        <p:blipFill>
          <a:blip r:embed="rId3"/>
          <a:srcRect l="0" r="0" t="-30" b="-30"/>
          <a:stretch/>
        </p:blipFill>
        <p:spPr>
          <a:xfrm>
            <a:off x="6001207" y="4211726"/>
            <a:ext cx="190195" cy="304495"/>
          </a:xfrm>
          <a:prstGeom prst="rect">
            <a:avLst/>
          </a:prstGeom>
        </p:spPr>
      </p:pic>
      <p:pic>
        <p:nvPicPr>
          <p:cNvPr id="35" name="Image 3" descr="preencoded.png">    </p:cNvPr>
          <p:cNvPicPr>
            <a:picLocks noChangeAspect="1"/>
          </p:cNvPicPr>
          <p:nvPr/>
        </p:nvPicPr>
        <p:blipFill>
          <a:blip r:embed="rId4"/>
          <a:srcRect l="-1" r="-1" t="0" b="0"/>
          <a:stretch/>
        </p:blipFill>
        <p:spPr>
          <a:xfrm>
            <a:off x="6572707" y="2057400"/>
            <a:ext cx="5048402" cy="4613148"/>
          </a:xfrm>
          <a:prstGeom prst="rect">
            <a:avLst/>
          </a:prstGeom>
        </p:spPr>
      </p:pic>
      <p:sp>
        <p:nvSpPr>
          <p:cNvPr id="36" name="Shape 30"/>
          <p:cNvSpPr/>
          <p:nvPr/>
        </p:nvSpPr>
        <p:spPr>
          <a:xfrm>
            <a:off x="6581851" y="2066544"/>
            <a:ext cx="5029200" cy="905256"/>
          </a:xfrm>
          <a:prstGeom prst="roundRect">
            <a:avLst>
              <a:gd name="adj" fmla="val 12759"/>
            </a:avLst>
          </a:prstGeom>
          <a:solidFill>
            <a:srgbClr val="F0FDF4"/>
          </a:solidFill>
          <a:ln/>
        </p:spPr>
      </p:sp>
      <p:sp>
        <p:nvSpPr>
          <p:cNvPr id="37" name="Shape 31"/>
          <p:cNvSpPr/>
          <p:nvPr/>
        </p:nvSpPr>
        <p:spPr>
          <a:xfrm>
            <a:off x="6581851" y="2952598"/>
            <a:ext cx="5029200" cy="19202"/>
          </a:xfrm>
          <a:prstGeom prst="roundRect">
            <a:avLst>
              <a:gd name="adj" fmla="val 601516"/>
            </a:avLst>
          </a:prstGeom>
          <a:solidFill>
            <a:srgbClr val="BBF7D0"/>
          </a:solidFill>
          <a:ln w="12700">
            <a:solidFill>
              <a:srgbClr val="BBF7D0">
                <a:alpha val="0"/>
              </a:srgbClr>
            </a:solidFill>
            <a:prstDash val="solid"/>
          </a:ln>
        </p:spPr>
      </p:sp>
      <p:sp>
        <p:nvSpPr>
          <p:cNvPr id="38" name="Shape 32"/>
          <p:cNvSpPr/>
          <p:nvPr/>
        </p:nvSpPr>
        <p:spPr>
          <a:xfrm>
            <a:off x="6772046" y="2271370"/>
            <a:ext cx="476402" cy="476402"/>
          </a:xfrm>
          <a:prstGeom prst="roundRect">
            <a:avLst>
              <a:gd name="adj" fmla="val 46065"/>
            </a:avLst>
          </a:prstGeom>
          <a:solidFill>
            <a:srgbClr val="10B981"/>
          </a:solidFill>
          <a:ln w="12700">
            <a:solidFill>
              <a:srgbClr val="FFFFFF">
                <a:alpha val="0"/>
              </a:srgbClr>
            </a:solidFill>
            <a:prstDash val="solid"/>
          </a:ln>
        </p:spPr>
      </p:sp>
      <p:pic>
        <p:nvPicPr>
          <p:cNvPr id="39" name="Image 4" descr="preencoded.png">    </p:cNvPr>
          <p:cNvPicPr>
            <a:picLocks noChangeAspect="1"/>
          </p:cNvPicPr>
          <p:nvPr/>
        </p:nvPicPr>
        <p:blipFill>
          <a:blip r:embed="rId5"/>
          <a:srcRect l="0" r="0" t="0" b="0"/>
          <a:stretch/>
        </p:blipFill>
        <p:spPr>
          <a:xfrm>
            <a:off x="6896405" y="2395728"/>
            <a:ext cx="228600" cy="228600"/>
          </a:xfrm>
          <a:prstGeom prst="rect">
            <a:avLst/>
          </a:prstGeom>
        </p:spPr>
      </p:pic>
      <p:sp>
        <p:nvSpPr>
          <p:cNvPr id="40" name="Text 33"/>
          <p:cNvSpPr txBox="1"/>
          <p:nvPr/>
        </p:nvSpPr>
        <p:spPr>
          <a:xfrm>
            <a:off x="7391095" y="2257654"/>
            <a:ext cx="1733702" cy="286207"/>
          </a:xfrm>
          <a:prstGeom prst="rect">
            <a:avLst/>
          </a:prstGeom>
          <a:noFill/>
          <a:ln/>
        </p:spPr>
        <p:txBody>
          <a:bodyPr wrap="square" lIns="0" tIns="0" rIns="0" bIns="0" rtlCol="0" anchor="ctr"/>
          <a:lstStyle/>
          <a:p>
            <a:pPr algn="l" indent="0" marL="0">
              <a:buNone/>
            </a:pPr>
            <a:r>
              <a:rPr lang="en-US" sz="1500" b="1" dirty="0">
                <a:solidFill>
                  <a:srgbClr val="065F46"/>
                </a:solidFill>
                <a:latin typeface="Roboto" pitchFamily="34" charset="0"/>
                <a:ea typeface="Roboto" pitchFamily="34" charset="-122"/>
                <a:cs typeface="Roboto" pitchFamily="34" charset="-120"/>
              </a:rPr>
              <a:t>System Level</a:t>
            </a:r>
            <a:endParaRPr lang="en-US" sz="1500" dirty="0"/>
          </a:p>
        </p:txBody>
      </p:sp>
      <p:sp>
        <p:nvSpPr>
          <p:cNvPr id="41" name="Text 34"/>
          <p:cNvSpPr txBox="1"/>
          <p:nvPr/>
        </p:nvSpPr>
        <p:spPr>
          <a:xfrm>
            <a:off x="7391095" y="2562149"/>
            <a:ext cx="1972361" cy="200254"/>
          </a:xfrm>
          <a:prstGeom prst="rect">
            <a:avLst/>
          </a:prstGeom>
          <a:noFill/>
          <a:ln/>
        </p:spPr>
        <p:txBody>
          <a:bodyPr wrap="square" lIns="0" tIns="0" rIns="0" bIns="0" rtlCol="0" anchor="ctr"/>
          <a:lstStyle/>
          <a:p>
            <a:pPr algn="l" indent="0" marL="0">
              <a:buNone/>
            </a:pPr>
            <a:r>
              <a:rPr lang="en-US" sz="1000" dirty="0">
                <a:solidFill>
                  <a:srgbClr val="065F46">
                    <a:alpha val="80000"/>
                  </a:srgbClr>
                </a:solidFill>
                <a:latin typeface="Roboto" pitchFamily="34" charset="0"/>
                <a:ea typeface="Roboto" pitchFamily="34" charset="-122"/>
                <a:cs typeface="Roboto" pitchFamily="34" charset="-120"/>
              </a:rPr>
              <a:t>System-specific preparation</a:t>
            </a:r>
            <a:endParaRPr lang="en-US" sz="1000" dirty="0"/>
          </a:p>
        </p:txBody>
      </p:sp>
      <p:sp>
        <p:nvSpPr>
          <p:cNvPr id="42" name="Shape 35"/>
          <p:cNvSpPr/>
          <p:nvPr/>
        </p:nvSpPr>
        <p:spPr>
          <a:xfrm>
            <a:off x="6819595" y="3181198"/>
            <a:ext cx="333756" cy="228600"/>
          </a:xfrm>
          <a:prstGeom prst="roundRect">
            <a:avLst>
              <a:gd name="adj" fmla="val 66667"/>
            </a:avLst>
          </a:prstGeom>
          <a:solidFill>
            <a:srgbClr val="D1FAE5"/>
          </a:solidFill>
          <a:ln w="12700">
            <a:solidFill>
              <a:srgbClr val="FFFFFF">
                <a:alpha val="0"/>
              </a:srgbClr>
            </a:solidFill>
            <a:prstDash val="solid"/>
          </a:ln>
        </p:spPr>
      </p:sp>
      <p:sp>
        <p:nvSpPr>
          <p:cNvPr id="43" name="Text 36"/>
          <p:cNvSpPr txBox="1"/>
          <p:nvPr/>
        </p:nvSpPr>
        <p:spPr>
          <a:xfrm>
            <a:off x="6782105" y="3181198"/>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47857"/>
                </a:solidFill>
                <a:latin typeface="Roboto" pitchFamily="34" charset="0"/>
                <a:ea typeface="Roboto" pitchFamily="34" charset="-122"/>
                <a:cs typeface="Roboto" pitchFamily="34" charset="-120"/>
              </a:rPr>
              <a:t>P-10</a:t>
            </a:r>
            <a:endParaRPr lang="en-US" sz="1000" dirty="0"/>
          </a:p>
        </p:txBody>
      </p:sp>
      <p:sp>
        <p:nvSpPr>
          <p:cNvPr id="44" name="Text 37"/>
          <p:cNvSpPr txBox="1"/>
          <p:nvPr/>
        </p:nvSpPr>
        <p:spPr>
          <a:xfrm>
            <a:off x="7267651" y="3161995"/>
            <a:ext cx="4163263"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Asset Identification</a:t>
            </a:r>
            <a:endParaRPr lang="en-US" sz="1100" dirty="0"/>
          </a:p>
        </p:txBody>
      </p:sp>
      <p:sp>
        <p:nvSpPr>
          <p:cNvPr id="45" name="Text 38"/>
          <p:cNvSpPr txBox="1"/>
          <p:nvPr/>
        </p:nvSpPr>
        <p:spPr>
          <a:xfrm>
            <a:off x="7267651" y="3417113"/>
            <a:ext cx="4734763"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Identify system assets, high value assets (HVA), and information types</a:t>
            </a:r>
            <a:endParaRPr lang="en-US" sz="1000" dirty="0"/>
          </a:p>
        </p:txBody>
      </p:sp>
      <p:sp>
        <p:nvSpPr>
          <p:cNvPr id="46" name="Shape 39"/>
          <p:cNvSpPr/>
          <p:nvPr/>
        </p:nvSpPr>
        <p:spPr>
          <a:xfrm>
            <a:off x="6819595" y="3770071"/>
            <a:ext cx="333756" cy="228600"/>
          </a:xfrm>
          <a:prstGeom prst="roundRect">
            <a:avLst>
              <a:gd name="adj" fmla="val 66667"/>
            </a:avLst>
          </a:prstGeom>
          <a:solidFill>
            <a:srgbClr val="D1FAE5"/>
          </a:solidFill>
          <a:ln w="12700">
            <a:solidFill>
              <a:srgbClr val="FFFFFF">
                <a:alpha val="0"/>
              </a:srgbClr>
            </a:solidFill>
            <a:prstDash val="solid"/>
          </a:ln>
        </p:spPr>
      </p:sp>
      <p:sp>
        <p:nvSpPr>
          <p:cNvPr id="47" name="Text 40"/>
          <p:cNvSpPr txBox="1"/>
          <p:nvPr/>
        </p:nvSpPr>
        <p:spPr>
          <a:xfrm>
            <a:off x="6782105" y="3770071"/>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47857"/>
                </a:solidFill>
                <a:latin typeface="Roboto" pitchFamily="34" charset="0"/>
                <a:ea typeface="Roboto" pitchFamily="34" charset="-122"/>
                <a:cs typeface="Roboto" pitchFamily="34" charset="-120"/>
              </a:rPr>
              <a:t>P-11</a:t>
            </a:r>
            <a:endParaRPr lang="en-US" sz="1000" dirty="0"/>
          </a:p>
        </p:txBody>
      </p:sp>
      <p:sp>
        <p:nvSpPr>
          <p:cNvPr id="48" name="Text 41"/>
          <p:cNvSpPr txBox="1"/>
          <p:nvPr/>
        </p:nvSpPr>
        <p:spPr>
          <a:xfrm>
            <a:off x="7267651" y="3751783"/>
            <a:ext cx="3553358"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Authorization Boundary</a:t>
            </a:r>
            <a:endParaRPr lang="en-US" sz="1100" dirty="0"/>
          </a:p>
        </p:txBody>
      </p:sp>
      <p:sp>
        <p:nvSpPr>
          <p:cNvPr id="49" name="Text 42"/>
          <p:cNvSpPr txBox="1"/>
          <p:nvPr/>
        </p:nvSpPr>
        <p:spPr>
          <a:xfrm>
            <a:off x="7267651" y="4006901"/>
            <a:ext cx="4069080"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Determine and document the authorization boundary clearly</a:t>
            </a:r>
            <a:endParaRPr lang="en-US" sz="1000" dirty="0"/>
          </a:p>
        </p:txBody>
      </p:sp>
      <p:sp>
        <p:nvSpPr>
          <p:cNvPr id="50" name="Shape 43"/>
          <p:cNvSpPr/>
          <p:nvPr/>
        </p:nvSpPr>
        <p:spPr>
          <a:xfrm>
            <a:off x="6819595" y="4359859"/>
            <a:ext cx="333756" cy="228600"/>
          </a:xfrm>
          <a:prstGeom prst="roundRect">
            <a:avLst>
              <a:gd name="adj" fmla="val 66667"/>
            </a:avLst>
          </a:prstGeom>
          <a:solidFill>
            <a:srgbClr val="D1FAE5"/>
          </a:solidFill>
          <a:ln w="12700">
            <a:solidFill>
              <a:srgbClr val="FFFFFF">
                <a:alpha val="0"/>
              </a:srgbClr>
            </a:solidFill>
            <a:prstDash val="solid"/>
          </a:ln>
        </p:spPr>
      </p:sp>
      <p:sp>
        <p:nvSpPr>
          <p:cNvPr id="51" name="Text 44"/>
          <p:cNvSpPr txBox="1"/>
          <p:nvPr/>
        </p:nvSpPr>
        <p:spPr>
          <a:xfrm>
            <a:off x="6782105" y="4359859"/>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47857"/>
                </a:solidFill>
                <a:latin typeface="Roboto" pitchFamily="34" charset="0"/>
                <a:ea typeface="Roboto" pitchFamily="34" charset="-122"/>
                <a:cs typeface="Roboto" pitchFamily="34" charset="-120"/>
              </a:rPr>
              <a:t>P-12</a:t>
            </a:r>
            <a:endParaRPr lang="en-US" sz="1000" dirty="0"/>
          </a:p>
        </p:txBody>
      </p:sp>
      <p:sp>
        <p:nvSpPr>
          <p:cNvPr id="52" name="Text 45"/>
          <p:cNvSpPr txBox="1"/>
          <p:nvPr/>
        </p:nvSpPr>
        <p:spPr>
          <a:xfrm>
            <a:off x="7267651" y="4340657"/>
            <a:ext cx="3838651"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Information Types</a:t>
            </a:r>
            <a:endParaRPr lang="en-US" sz="1100" dirty="0"/>
          </a:p>
        </p:txBody>
      </p:sp>
      <p:sp>
        <p:nvSpPr>
          <p:cNvPr id="53" name="Text 46"/>
          <p:cNvSpPr txBox="1"/>
          <p:nvPr/>
        </p:nvSpPr>
        <p:spPr>
          <a:xfrm>
            <a:off x="7267651" y="4595774"/>
            <a:ext cx="4397350"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Identify information types to be processed, stored, or transmitted</a:t>
            </a:r>
            <a:endParaRPr lang="en-US" sz="1000" dirty="0"/>
          </a:p>
        </p:txBody>
      </p:sp>
      <p:sp>
        <p:nvSpPr>
          <p:cNvPr id="54" name="Shape 47"/>
          <p:cNvSpPr/>
          <p:nvPr/>
        </p:nvSpPr>
        <p:spPr>
          <a:xfrm>
            <a:off x="6819595" y="4948733"/>
            <a:ext cx="333756" cy="228600"/>
          </a:xfrm>
          <a:prstGeom prst="roundRect">
            <a:avLst>
              <a:gd name="adj" fmla="val 66667"/>
            </a:avLst>
          </a:prstGeom>
          <a:solidFill>
            <a:srgbClr val="D1FAE5"/>
          </a:solidFill>
          <a:ln w="12700">
            <a:solidFill>
              <a:srgbClr val="FFFFFF">
                <a:alpha val="0"/>
              </a:srgbClr>
            </a:solidFill>
            <a:prstDash val="solid"/>
          </a:ln>
        </p:spPr>
      </p:sp>
      <p:sp>
        <p:nvSpPr>
          <p:cNvPr id="55" name="Text 48"/>
          <p:cNvSpPr txBox="1"/>
          <p:nvPr/>
        </p:nvSpPr>
        <p:spPr>
          <a:xfrm>
            <a:off x="6782105" y="4948733"/>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47857"/>
                </a:solidFill>
                <a:latin typeface="Roboto" pitchFamily="34" charset="0"/>
                <a:ea typeface="Roboto" pitchFamily="34" charset="-122"/>
                <a:cs typeface="Roboto" pitchFamily="34" charset="-120"/>
              </a:rPr>
              <a:t>P-13</a:t>
            </a:r>
            <a:endParaRPr lang="en-US" sz="1000" dirty="0"/>
          </a:p>
        </p:txBody>
      </p:sp>
      <p:sp>
        <p:nvSpPr>
          <p:cNvPr id="56" name="Text 49"/>
          <p:cNvSpPr txBox="1"/>
          <p:nvPr/>
        </p:nvSpPr>
        <p:spPr>
          <a:xfrm>
            <a:off x="7267651" y="4929530"/>
            <a:ext cx="3743554"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System Life Cycle</a:t>
            </a:r>
            <a:endParaRPr lang="en-US" sz="1100" dirty="0"/>
          </a:p>
        </p:txBody>
      </p:sp>
      <p:sp>
        <p:nvSpPr>
          <p:cNvPr id="57" name="Text 50"/>
          <p:cNvSpPr txBox="1"/>
          <p:nvPr/>
        </p:nvSpPr>
        <p:spPr>
          <a:xfrm>
            <a:off x="7267651" y="5184648"/>
            <a:ext cx="4288536" cy="191110"/>
          </a:xfrm>
          <a:prstGeom prst="rect">
            <a:avLst/>
          </a:prstGeom>
          <a:noFill/>
          <a:ln/>
        </p:spPr>
        <p:txBody>
          <a:bodyPr wrap="square" lIns="0" tIns="0" rIns="0" bIns="0" rtlCol="0" anchor="ctr"/>
          <a:lstStyle/>
          <a:p>
            <a:pPr algn="l" indent="0" marL="0">
              <a:buNone/>
            </a:pPr>
            <a:r>
              <a:rPr lang="en-US" sz="1000" dirty="0">
                <a:solidFill>
                  <a:srgbClr val="64748B"/>
                </a:solidFill>
                <a:latin typeface="Roboto" pitchFamily="34" charset="0"/>
                <a:ea typeface="Roboto" pitchFamily="34" charset="-122"/>
                <a:cs typeface="Roboto" pitchFamily="34" charset="-120"/>
              </a:rPr>
              <a:t>Determine the system processing environment and SDLC stage</a:t>
            </a:r>
            <a:endParaRPr lang="en-US" sz="1000" dirty="0"/>
          </a:p>
        </p:txBody>
      </p:sp>
      <p:sp>
        <p:nvSpPr>
          <p:cNvPr id="58" name="Shape 51"/>
          <p:cNvSpPr/>
          <p:nvPr/>
        </p:nvSpPr>
        <p:spPr>
          <a:xfrm>
            <a:off x="6819595" y="5537606"/>
            <a:ext cx="333756" cy="228600"/>
          </a:xfrm>
          <a:prstGeom prst="roundRect">
            <a:avLst>
              <a:gd name="adj" fmla="val 66667"/>
            </a:avLst>
          </a:prstGeom>
          <a:solidFill>
            <a:srgbClr val="D1FAE5"/>
          </a:solidFill>
          <a:ln w="12700">
            <a:solidFill>
              <a:srgbClr val="FFFFFF">
                <a:alpha val="0"/>
              </a:srgbClr>
            </a:solidFill>
            <a:prstDash val="solid"/>
          </a:ln>
        </p:spPr>
      </p:sp>
      <p:sp>
        <p:nvSpPr>
          <p:cNvPr id="59" name="Text 52"/>
          <p:cNvSpPr txBox="1"/>
          <p:nvPr/>
        </p:nvSpPr>
        <p:spPr>
          <a:xfrm>
            <a:off x="6782105" y="5537606"/>
            <a:ext cx="40965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47857"/>
                </a:solidFill>
                <a:latin typeface="Roboto" pitchFamily="34" charset="0"/>
                <a:ea typeface="Roboto" pitchFamily="34" charset="-122"/>
                <a:cs typeface="Roboto" pitchFamily="34" charset="-120"/>
              </a:rPr>
              <a:t>P-15</a:t>
            </a:r>
            <a:endParaRPr lang="en-US" sz="1000" dirty="0"/>
          </a:p>
        </p:txBody>
      </p:sp>
      <p:sp>
        <p:nvSpPr>
          <p:cNvPr id="60" name="Text 53"/>
          <p:cNvSpPr txBox="1"/>
          <p:nvPr/>
        </p:nvSpPr>
        <p:spPr>
          <a:xfrm>
            <a:off x="7267651" y="5518404"/>
            <a:ext cx="4219956" cy="219456"/>
          </a:xfrm>
          <a:prstGeom prst="rect">
            <a:avLst/>
          </a:prstGeom>
          <a:noFill/>
          <a:ln/>
        </p:spPr>
        <p:txBody>
          <a:bodyPr wrap="square" lIns="0" tIns="0" rIns="0" bIns="0" rtlCol="0" anchor="ctr"/>
          <a:lstStyle/>
          <a:p>
            <a:pPr algn="l" indent="0" marL="0">
              <a:buNone/>
            </a:pPr>
            <a:r>
              <a:rPr lang="en-US" sz="1100" b="1" dirty="0">
                <a:solidFill>
                  <a:srgbClr val="334155"/>
                </a:solidFill>
                <a:latin typeface="Roboto" pitchFamily="34" charset="0"/>
                <a:ea typeface="Roboto" pitchFamily="34" charset="-122"/>
                <a:cs typeface="Roboto" pitchFamily="34" charset="-120"/>
              </a:rPr>
              <a:t>Requirements Definition</a:t>
            </a:r>
            <a:endParaRPr lang="en-US" sz="1100" dirty="0"/>
          </a:p>
        </p:txBody>
      </p:sp>
      <p:sp>
        <p:nvSpPr>
          <p:cNvPr id="61" name="Text 54"/>
          <p:cNvSpPr txBox="1"/>
          <p:nvPr/>
        </p:nvSpPr>
        <p:spPr>
          <a:xfrm>
            <a:off x="7267651" y="5773522"/>
            <a:ext cx="4181551" cy="372161"/>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Define security and privacy requirements based on mission/business needs</a:t>
            </a:r>
            <a:endParaRPr lang="en-US" sz="1000" dirty="0"/>
          </a:p>
        </p:txBody>
      </p:sp>
      <p:sp>
        <p:nvSpPr>
          <p:cNvPr id="62" name="Shape 55"/>
          <p:cNvSpPr/>
          <p:nvPr/>
        </p:nvSpPr>
        <p:spPr>
          <a:xfrm>
            <a:off x="0" y="7051853"/>
            <a:ext cx="12191695" cy="200254"/>
          </a:xfrm>
          <a:prstGeom prst="rect">
            <a:avLst/>
          </a:prstGeom>
          <a:solidFill>
            <a:srgbClr val="F1F5F9"/>
          </a:solidFill>
          <a:ln/>
        </p:spPr>
      </p:sp>
      <p:sp>
        <p:nvSpPr>
          <p:cNvPr id="63" name="Shape 56"/>
          <p:cNvSpPr/>
          <p:nvPr/>
        </p:nvSpPr>
        <p:spPr>
          <a:xfrm>
            <a:off x="0" y="7051853"/>
            <a:ext cx="12191695" cy="9144"/>
          </a:xfrm>
          <a:prstGeom prst="rect">
            <a:avLst/>
          </a:prstGeom>
          <a:solidFill>
            <a:srgbClr val="E2E8F0"/>
          </a:solidFill>
          <a:ln w="12700">
            <a:solidFill>
              <a:srgbClr val="E2E8F0">
                <a:alpha val="0"/>
              </a:srgbClr>
            </a:solidFill>
            <a:prstDash val="solid"/>
          </a:ln>
        </p:spPr>
      </p:sp>
      <p:sp>
        <p:nvSpPr>
          <p:cNvPr id="64" name="Text 57"/>
          <p:cNvSpPr txBox="1"/>
          <p:nvPr/>
        </p:nvSpPr>
        <p:spPr>
          <a:xfrm>
            <a:off x="571500" y="706099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5" name="Text 58"/>
          <p:cNvSpPr txBox="1"/>
          <p:nvPr/>
        </p:nvSpPr>
        <p:spPr>
          <a:xfrm>
            <a:off x="11177626" y="706099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88</a:t>
            </a:r>
            <a:endParaRPr lang="en-US" sz="900" dirty="0"/>
          </a:p>
        </p:txBody>
      </p:sp>
      <p:sp>
        <p:nvSpPr>
          <p:cNvPr id="66" name="Shape 59"/>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67" name="Shape 60"/>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68" name="Image 5" descr="preencoded.png">    </p:cNvPr>
          <p:cNvPicPr>
            <a:picLocks noChangeAspect="1"/>
          </p:cNvPicPr>
          <p:nvPr/>
        </p:nvPicPr>
        <p:blipFill>
          <a:blip r:embed="rId6"/>
          <a:srcRect l="-33" r="-33" t="0" b="0"/>
          <a:stretch/>
        </p:blipFill>
        <p:spPr>
          <a:xfrm>
            <a:off x="571500" y="190195"/>
            <a:ext cx="171907" cy="152705"/>
          </a:xfrm>
          <a:prstGeom prst="rect">
            <a:avLst/>
          </a:prstGeom>
        </p:spPr>
      </p:pic>
      <p:sp>
        <p:nvSpPr>
          <p:cNvPr id="69" name="Text 61"/>
          <p:cNvSpPr txBox="1"/>
          <p:nvPr/>
        </p:nvSpPr>
        <p:spPr>
          <a:xfrm>
            <a:off x="819302" y="190195"/>
            <a:ext cx="15279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Implementation</a:t>
            </a:r>
            <a:endParaRPr lang="en-US" sz="900" dirty="0"/>
          </a:p>
        </p:txBody>
      </p:sp>
      <p:sp>
        <p:nvSpPr>
          <p:cNvPr id="70" name="Text 62"/>
          <p:cNvSpPr txBox="1"/>
          <p:nvPr/>
        </p:nvSpPr>
        <p:spPr>
          <a:xfrm>
            <a:off x="571500" y="381305"/>
            <a:ext cx="380481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RMF Step: Prepare</a:t>
            </a:r>
            <a:endParaRPr lang="en-US" sz="2700" dirty="0"/>
          </a:p>
        </p:txBody>
      </p:sp>
      <p:sp>
        <p:nvSpPr>
          <p:cNvPr id="71" name="Shape 63"/>
          <p:cNvSpPr/>
          <p:nvPr/>
        </p:nvSpPr>
        <p:spPr>
          <a:xfrm>
            <a:off x="10216591" y="316382"/>
            <a:ext cx="914400" cy="323698"/>
          </a:xfrm>
          <a:prstGeom prst="roundRect">
            <a:avLst>
              <a:gd name="adj" fmla="val 166168"/>
            </a:avLst>
          </a:prstGeom>
          <a:solidFill>
            <a:srgbClr val="64748B"/>
          </a:solidFill>
          <a:ln w="12700">
            <a:solidFill>
              <a:srgbClr val="FFFFFF">
                <a:alpha val="0"/>
              </a:srgbClr>
            </a:solidFill>
            <a:prstDash val="solid"/>
          </a:ln>
        </p:spPr>
      </p:sp>
      <p:sp>
        <p:nvSpPr>
          <p:cNvPr id="72" name="Text 64"/>
          <p:cNvSpPr txBox="1"/>
          <p:nvPr/>
        </p:nvSpPr>
        <p:spPr>
          <a:xfrm>
            <a:off x="10578694" y="316382"/>
            <a:ext cx="609905" cy="3246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000" b="1" dirty="0">
                <a:solidFill>
                  <a:srgbClr val="FFFFFF"/>
                </a:solidFill>
                <a:latin typeface="Roboto" pitchFamily="34" charset="0"/>
                <a:ea typeface="Roboto" pitchFamily="34" charset="-122"/>
                <a:cs typeface="Roboto" pitchFamily="34" charset="-120"/>
              </a:rPr>
              <a:t> Step 0 </a:t>
            </a:r>
            <a:endParaRPr lang="en-US" sz="1000" dirty="0"/>
          </a:p>
        </p:txBody>
      </p:sp>
      <p:pic>
        <p:nvPicPr>
          <p:cNvPr id="73" name="Image 6" descr="preencoded.png">    </p:cNvPr>
          <p:cNvPicPr>
            <a:picLocks noChangeAspect="1"/>
          </p:cNvPicPr>
          <p:nvPr/>
        </p:nvPicPr>
        <p:blipFill>
          <a:blip r:embed="rId7"/>
          <a:srcRect l="0" r="0" t="0" b="0"/>
          <a:stretch/>
        </p:blipFill>
        <p:spPr>
          <a:xfrm>
            <a:off x="10368382" y="409651"/>
            <a:ext cx="133502" cy="133502"/>
          </a:xfrm>
          <a:prstGeom prst="rect">
            <a:avLst/>
          </a:prstGeom>
        </p:spPr>
      </p:pic>
      <p:pic>
        <p:nvPicPr>
          <p:cNvPr id="74" name="Image 7" descr="preencoded.png">    </p:cNvPr>
          <p:cNvPicPr>
            <a:picLocks noChangeAspect="1"/>
          </p:cNvPicPr>
          <p:nvPr/>
        </p:nvPicPr>
        <p:blipFill>
          <a:blip r:embed="rId8">
            <a:alphaModFix amt="80000"/>
          </a:blip>
          <a:srcRect l="0" r="0" t="0" b="0"/>
          <a:stretch/>
        </p:blipFill>
        <p:spPr>
          <a:xfrm>
            <a:off x="11277295" y="247802"/>
            <a:ext cx="342900" cy="4572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86207"/>
            <a:ext cx="171907" cy="152705"/>
          </a:xfrm>
          <a:prstGeom prst="rect">
            <a:avLst/>
          </a:prstGeom>
        </p:spPr>
      </p:pic>
      <p:sp>
        <p:nvSpPr>
          <p:cNvPr id="7" name="Text 4"/>
          <p:cNvSpPr txBox="1"/>
          <p:nvPr/>
        </p:nvSpPr>
        <p:spPr>
          <a:xfrm>
            <a:off x="819302" y="286207"/>
            <a:ext cx="8421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Step 2</a:t>
            </a:r>
            <a:endParaRPr lang="en-US" sz="900" dirty="0"/>
          </a:p>
        </p:txBody>
      </p:sp>
      <p:sp>
        <p:nvSpPr>
          <p:cNvPr id="8" name="Text 5"/>
          <p:cNvSpPr txBox="1"/>
          <p:nvPr/>
        </p:nvSpPr>
        <p:spPr>
          <a:xfrm>
            <a:off x="571500" y="476402"/>
            <a:ext cx="44430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RMF Step: Categorize</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2" r="-2" t="0" b="0"/>
          <a:stretch/>
        </p:blipFill>
        <p:spPr>
          <a:xfrm>
            <a:off x="0" y="1143000"/>
            <a:ext cx="12191695" cy="5333695"/>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0" r="0" t="0" b="0"/>
          <a:stretch/>
        </p:blipFill>
        <p:spPr>
          <a:xfrm>
            <a:off x="571500" y="1676095"/>
            <a:ext cx="228600" cy="228600"/>
          </a:xfrm>
          <a:prstGeom prst="rect">
            <a:avLst/>
          </a:prstGeom>
        </p:spPr>
      </p:pic>
      <p:sp>
        <p:nvSpPr>
          <p:cNvPr id="13" name="Text 7"/>
          <p:cNvSpPr txBox="1"/>
          <p:nvPr/>
        </p:nvSpPr>
        <p:spPr>
          <a:xfrm>
            <a:off x="914400" y="1619402"/>
            <a:ext cx="3924605"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Security Categorization (FIPS 199)</a:t>
            </a:r>
            <a:endParaRPr lang="en-US" sz="1800" dirty="0"/>
          </a:p>
        </p:txBody>
      </p:sp>
      <p:pic>
        <p:nvPicPr>
          <p:cNvPr id="14" name="Image 4" descr="preencoded.png">    </p:cNvPr>
          <p:cNvPicPr>
            <a:picLocks noChangeAspect="1"/>
          </p:cNvPicPr>
          <p:nvPr/>
        </p:nvPicPr>
        <p:blipFill>
          <a:blip r:embed="rId5"/>
          <a:srcRect l="-11" r="-11" t="0" b="0"/>
          <a:stretch/>
        </p:blipFill>
        <p:spPr>
          <a:xfrm>
            <a:off x="571500" y="2324405"/>
            <a:ext cx="5238598" cy="1218895"/>
          </a:xfrm>
          <a:prstGeom prst="rect">
            <a:avLst/>
          </a:prstGeom>
        </p:spPr>
      </p:pic>
      <p:sp>
        <p:nvSpPr>
          <p:cNvPr id="15" name="Text 8"/>
          <p:cNvSpPr txBox="1"/>
          <p:nvPr/>
        </p:nvSpPr>
        <p:spPr>
          <a:xfrm>
            <a:off x="1124712" y="2553005"/>
            <a:ext cx="457200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Impact Determination</a:t>
            </a:r>
            <a:endParaRPr lang="en-US" sz="1300" dirty="0"/>
          </a:p>
        </p:txBody>
      </p:sp>
      <p:pic>
        <p:nvPicPr>
          <p:cNvPr id="16" name="Image 5" descr="preencoded.png">    </p:cNvPr>
          <p:cNvPicPr>
            <a:picLocks noChangeAspect="1"/>
          </p:cNvPicPr>
          <p:nvPr/>
        </p:nvPicPr>
        <p:blipFill>
          <a:blip r:embed="rId6"/>
          <a:srcRect l="0" r="0" t="-1310" b="-1310"/>
          <a:stretch/>
        </p:blipFill>
        <p:spPr>
          <a:xfrm>
            <a:off x="838505" y="2592324"/>
            <a:ext cx="209398" cy="171907"/>
          </a:xfrm>
          <a:prstGeom prst="rect">
            <a:avLst/>
          </a:prstGeom>
        </p:spPr>
      </p:pic>
      <p:sp>
        <p:nvSpPr>
          <p:cNvPr id="17" name="Text 9"/>
          <p:cNvSpPr txBox="1"/>
          <p:nvPr/>
        </p:nvSpPr>
        <p:spPr>
          <a:xfrm>
            <a:off x="838505"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Categorization defines the "worst-case" impact to the organization if the system is compromised. It determines the initial control baseline.</a:t>
            </a:r>
            <a:endParaRPr lang="en-US" sz="1100" dirty="0"/>
          </a:p>
        </p:txBody>
      </p:sp>
      <p:sp>
        <p:nvSpPr>
          <p:cNvPr id="18" name="Shape 10"/>
          <p:cNvSpPr/>
          <p:nvPr/>
        </p:nvSpPr>
        <p:spPr>
          <a:xfrm>
            <a:off x="571500" y="3771900"/>
            <a:ext cx="5238598" cy="3286354"/>
          </a:xfrm>
          <a:prstGeom prst="roundRect">
            <a:avLst>
              <a:gd name="adj" fmla="val 645"/>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1359" b="-1359"/>
          <a:stretch/>
        </p:blipFill>
        <p:spPr>
          <a:xfrm>
            <a:off x="809244" y="4048049"/>
            <a:ext cx="105156" cy="123444"/>
          </a:xfrm>
          <a:prstGeom prst="rect">
            <a:avLst/>
          </a:prstGeom>
        </p:spPr>
      </p:pic>
      <p:sp>
        <p:nvSpPr>
          <p:cNvPr id="20" name="Text 11"/>
          <p:cNvSpPr txBox="1"/>
          <p:nvPr/>
        </p:nvSpPr>
        <p:spPr>
          <a:xfrm>
            <a:off x="1028700" y="4009644"/>
            <a:ext cx="4401007"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Confidentiality</a:t>
            </a:r>
            <a:endParaRPr lang="en-US" sz="1200" dirty="0"/>
          </a:p>
        </p:txBody>
      </p:sp>
      <p:sp>
        <p:nvSpPr>
          <p:cNvPr id="21" name="Text 12"/>
          <p:cNvSpPr txBox="1"/>
          <p:nvPr/>
        </p:nvSpPr>
        <p:spPr>
          <a:xfrm>
            <a:off x="1028700" y="4276649"/>
            <a:ext cx="4972507"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Preserving authorized restrictions on information access and disclosure.</a:t>
            </a:r>
            <a:endParaRPr lang="en-US" sz="1000" dirty="0"/>
          </a:p>
        </p:txBody>
      </p:sp>
      <p:pic>
        <p:nvPicPr>
          <p:cNvPr id="22" name="Image 7" descr="preencoded.png">    </p:cNvPr>
          <p:cNvPicPr>
            <a:picLocks noChangeAspect="1"/>
          </p:cNvPicPr>
          <p:nvPr/>
        </p:nvPicPr>
        <p:blipFill>
          <a:blip r:embed="rId8"/>
          <a:srcRect l="0" r="0" t="-1359" b="-1359"/>
          <a:stretch/>
        </p:blipFill>
        <p:spPr>
          <a:xfrm>
            <a:off x="809244" y="4657954"/>
            <a:ext cx="105156" cy="123444"/>
          </a:xfrm>
          <a:prstGeom prst="rect">
            <a:avLst/>
          </a:prstGeom>
        </p:spPr>
      </p:pic>
      <p:sp>
        <p:nvSpPr>
          <p:cNvPr id="23" name="Text 13"/>
          <p:cNvSpPr txBox="1"/>
          <p:nvPr/>
        </p:nvSpPr>
        <p:spPr>
          <a:xfrm>
            <a:off x="1028700" y="4619549"/>
            <a:ext cx="40864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Integrity</a:t>
            </a:r>
            <a:endParaRPr lang="en-US" sz="1200" dirty="0"/>
          </a:p>
        </p:txBody>
      </p:sp>
      <p:sp>
        <p:nvSpPr>
          <p:cNvPr id="24" name="Text 14"/>
          <p:cNvSpPr txBox="1"/>
          <p:nvPr/>
        </p:nvSpPr>
        <p:spPr>
          <a:xfrm>
            <a:off x="1028700" y="4886554"/>
            <a:ext cx="4657954"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Guarding against improper information modification or destruction.</a:t>
            </a:r>
            <a:endParaRPr lang="en-US" sz="1000" dirty="0"/>
          </a:p>
        </p:txBody>
      </p:sp>
      <p:pic>
        <p:nvPicPr>
          <p:cNvPr id="25" name="Image 8" descr="preencoded.png">    </p:cNvPr>
          <p:cNvPicPr>
            <a:picLocks noChangeAspect="1"/>
          </p:cNvPicPr>
          <p:nvPr/>
        </p:nvPicPr>
        <p:blipFill>
          <a:blip r:embed="rId9"/>
          <a:srcRect l="0" r="0" t="0" b="0"/>
          <a:stretch/>
        </p:blipFill>
        <p:spPr>
          <a:xfrm>
            <a:off x="809244" y="5266944"/>
            <a:ext cx="123444" cy="123444"/>
          </a:xfrm>
          <a:prstGeom prst="rect">
            <a:avLst/>
          </a:prstGeom>
        </p:spPr>
      </p:pic>
      <p:sp>
        <p:nvSpPr>
          <p:cNvPr id="26" name="Text 15"/>
          <p:cNvSpPr txBox="1"/>
          <p:nvPr/>
        </p:nvSpPr>
        <p:spPr>
          <a:xfrm>
            <a:off x="1047902" y="5229454"/>
            <a:ext cx="3762756"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Availability</a:t>
            </a:r>
            <a:endParaRPr lang="en-US" sz="1200" dirty="0"/>
          </a:p>
        </p:txBody>
      </p:sp>
      <p:sp>
        <p:nvSpPr>
          <p:cNvPr id="27" name="Text 16"/>
          <p:cNvSpPr txBox="1"/>
          <p:nvPr/>
        </p:nvSpPr>
        <p:spPr>
          <a:xfrm>
            <a:off x="1047902" y="5495544"/>
            <a:ext cx="4310482"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Ensuring timely and reliable access to and use of information.</a:t>
            </a:r>
            <a:endParaRPr lang="en-US" sz="1000" dirty="0"/>
          </a:p>
        </p:txBody>
      </p:sp>
      <p:sp>
        <p:nvSpPr>
          <p:cNvPr id="28" name="Shape 17"/>
          <p:cNvSpPr/>
          <p:nvPr/>
        </p:nvSpPr>
        <p:spPr>
          <a:xfrm>
            <a:off x="809244" y="5991149"/>
            <a:ext cx="4762195" cy="9144"/>
          </a:xfrm>
          <a:prstGeom prst="rect">
            <a:avLst/>
          </a:prstGeom>
          <a:solidFill>
            <a:srgbClr val="BFDBFE"/>
          </a:solidFill>
          <a:ln w="12700">
            <a:solidFill>
              <a:srgbClr val="BFDBFE">
                <a:alpha val="0"/>
              </a:srgbClr>
            </a:solidFill>
            <a:prstDash val="solid"/>
          </a:ln>
        </p:spPr>
      </p:sp>
      <p:sp>
        <p:nvSpPr>
          <p:cNvPr id="29" name="Text 18"/>
          <p:cNvSpPr txBox="1"/>
          <p:nvPr/>
        </p:nvSpPr>
        <p:spPr>
          <a:xfrm>
            <a:off x="809244" y="6152998"/>
            <a:ext cx="4877410" cy="152705"/>
          </a:xfrm>
          <a:prstGeom prst="rect">
            <a:avLst/>
          </a:prstGeom>
          <a:noFill/>
          <a:ln/>
        </p:spPr>
        <p:txBody>
          <a:bodyPr wrap="square" lIns="0" tIns="0" rIns="0" bIns="0" rtlCol="0" anchor="ctr"/>
          <a:lstStyle/>
          <a:p>
            <a:pPr algn="l" indent="0" marL="0">
              <a:buNone/>
            </a:pPr>
            <a:r>
              <a:rPr lang="en-US" sz="900" b="1" spc="22" kern="0" dirty="0">
                <a:solidFill>
                  <a:srgbClr val="6B7280"/>
                </a:solidFill>
                <a:latin typeface="Roboto" pitchFamily="34" charset="0"/>
                <a:ea typeface="Roboto" pitchFamily="34" charset="-122"/>
                <a:cs typeface="Roboto" pitchFamily="34" charset="-120"/>
              </a:rPr>
              <a:t>High Water Mark Principle</a:t>
            </a:r>
            <a:endParaRPr lang="en-US" sz="900" dirty="0"/>
          </a:p>
        </p:txBody>
      </p:sp>
      <p:sp>
        <p:nvSpPr>
          <p:cNvPr id="30" name="Text 19"/>
          <p:cNvSpPr txBox="1"/>
          <p:nvPr/>
        </p:nvSpPr>
        <p:spPr>
          <a:xfrm>
            <a:off x="771754" y="6381598"/>
            <a:ext cx="4839005" cy="438912"/>
          </a:xfrm>
          <a:prstGeom prst="rect">
            <a:avLst/>
          </a:prstGeom>
          <a:solidFill>
            <a:srgbClr val="FFFFFF"/>
          </a:solidFill>
          <a:ln w="12700">
            <a:solidFill>
              <a:srgbClr val="BFDBFE"/>
            </a:solidFill>
          </a:ln>
        </p:spPr>
        <p:txBody>
          <a:bodyPr wrap="square" lIns="0" tIns="0" rIns="0" bIns="0" rtlCol="0" anchor="t"/>
          <a:lstStyle/>
          <a:p>
            <a:pPr algn="ctr" indent="0" marL="0">
              <a:buNone/>
            </a:pPr>
            <a:r>
              <a:rPr lang="en-US" sz="1000" b="1" dirty="0">
                <a:solidFill>
                  <a:srgbClr val="1E3A8A"/>
                </a:solidFill>
                <a:latin typeface="ui-monospace" pitchFamily="34" charset="0"/>
                <a:ea typeface="ui-monospace" pitchFamily="34" charset="-122"/>
                <a:cs typeface="ui-monospace" pitchFamily="34" charset="-120"/>
              </a:rPr>
              <a:t>System Category = Max(C, I, A)</a:t>
            </a:r>
            <a:endParaRPr lang="en-US" sz="1000" dirty="0"/>
          </a:p>
        </p:txBody>
      </p:sp>
      <p:sp>
        <p:nvSpPr>
          <p:cNvPr id="31" name="Shape 20"/>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2" name="Image 9" descr="preencoded.png">    </p:cNvPr>
          <p:cNvPicPr>
            <a:picLocks noChangeAspect="1"/>
          </p:cNvPicPr>
          <p:nvPr/>
        </p:nvPicPr>
        <p:blipFill>
          <a:blip r:embed="rId10"/>
          <a:srcRect l="-80" r="-80" t="0" b="0"/>
          <a:stretch/>
        </p:blipFill>
        <p:spPr>
          <a:xfrm>
            <a:off x="6381598" y="1676095"/>
            <a:ext cx="286207" cy="228600"/>
          </a:xfrm>
          <a:prstGeom prst="rect">
            <a:avLst/>
          </a:prstGeom>
        </p:spPr>
      </p:pic>
      <p:sp>
        <p:nvSpPr>
          <p:cNvPr id="33" name="Text 21"/>
          <p:cNvSpPr txBox="1"/>
          <p:nvPr/>
        </p:nvSpPr>
        <p:spPr>
          <a:xfrm>
            <a:off x="6782105" y="1619402"/>
            <a:ext cx="3363163"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Information Types &amp; Privacy</a:t>
            </a:r>
            <a:endParaRPr lang="en-US" sz="1800" dirty="0"/>
          </a:p>
        </p:txBody>
      </p:sp>
      <p:pic>
        <p:nvPicPr>
          <p:cNvPr id="34" name="Image 10" descr="preencoded.png">    </p:cNvPr>
          <p:cNvPicPr>
            <a:picLocks noChangeAspect="1"/>
          </p:cNvPicPr>
          <p:nvPr/>
        </p:nvPicPr>
        <p:blipFill>
          <a:blip r:embed="rId11"/>
          <a:srcRect l="-11" r="-11" t="0" b="0"/>
          <a:stretch/>
        </p:blipFill>
        <p:spPr>
          <a:xfrm>
            <a:off x="6381598" y="2324405"/>
            <a:ext cx="5238598" cy="1218895"/>
          </a:xfrm>
          <a:prstGeom prst="rect">
            <a:avLst/>
          </a:prstGeom>
        </p:spPr>
      </p:pic>
      <p:sp>
        <p:nvSpPr>
          <p:cNvPr id="35" name="Text 22"/>
          <p:cNvSpPr txBox="1"/>
          <p:nvPr/>
        </p:nvSpPr>
        <p:spPr>
          <a:xfrm>
            <a:off x="6848856" y="2553005"/>
            <a:ext cx="465795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Inputs &amp; Privacy</a:t>
            </a:r>
            <a:endParaRPr lang="en-US" sz="1300" dirty="0"/>
          </a:p>
        </p:txBody>
      </p:sp>
      <p:pic>
        <p:nvPicPr>
          <p:cNvPr id="36" name="Image 11" descr="preencoded.png">    </p:cNvPr>
          <p:cNvPicPr>
            <a:picLocks noChangeAspect="1"/>
          </p:cNvPicPr>
          <p:nvPr/>
        </p:nvPicPr>
        <p:blipFill>
          <a:blip r:embed="rId12"/>
          <a:srcRect l="0" r="0" t="-2222" b="-2222"/>
          <a:stretch/>
        </p:blipFill>
        <p:spPr>
          <a:xfrm>
            <a:off x="6648602" y="2592324"/>
            <a:ext cx="123444" cy="171907"/>
          </a:xfrm>
          <a:prstGeom prst="rect">
            <a:avLst/>
          </a:prstGeom>
        </p:spPr>
      </p:pic>
      <p:sp>
        <p:nvSpPr>
          <p:cNvPr id="37" name="Text 23"/>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Categorization is derived from the information types processed by the system (SP 800-60) and privacy risk assessments.</a:t>
            </a:r>
            <a:endParaRPr lang="en-US" sz="1100" dirty="0"/>
          </a:p>
        </p:txBody>
      </p:sp>
      <p:sp>
        <p:nvSpPr>
          <p:cNvPr id="38" name="Shape 24"/>
          <p:cNvSpPr/>
          <p:nvPr/>
        </p:nvSpPr>
        <p:spPr>
          <a:xfrm>
            <a:off x="6381598" y="3771900"/>
            <a:ext cx="5238598" cy="3238805"/>
          </a:xfrm>
          <a:prstGeom prst="roundRect">
            <a:avLst>
              <a:gd name="adj" fmla="val 664"/>
            </a:avLst>
          </a:prstGeom>
          <a:solidFill>
            <a:srgbClr val="F9FAFB"/>
          </a:solidFill>
          <a:ln w="12700">
            <a:solidFill>
              <a:srgbClr val="E5E7EB"/>
            </a:solidFill>
            <a:prstDash val="solid"/>
          </a:ln>
        </p:spPr>
      </p:sp>
      <p:pic>
        <p:nvPicPr>
          <p:cNvPr id="39" name="Image 12" descr="preencoded.png">    </p:cNvPr>
          <p:cNvPicPr>
            <a:picLocks noChangeAspect="1"/>
          </p:cNvPicPr>
          <p:nvPr/>
        </p:nvPicPr>
        <p:blipFill>
          <a:blip r:embed="rId13"/>
          <a:srcRect l="0" r="0" t="0" b="0"/>
          <a:stretch/>
        </p:blipFill>
        <p:spPr>
          <a:xfrm>
            <a:off x="6620256" y="4048049"/>
            <a:ext cx="123444" cy="123444"/>
          </a:xfrm>
          <a:prstGeom prst="rect">
            <a:avLst/>
          </a:prstGeom>
        </p:spPr>
      </p:pic>
      <p:sp>
        <p:nvSpPr>
          <p:cNvPr id="40" name="Text 25"/>
          <p:cNvSpPr txBox="1"/>
          <p:nvPr/>
        </p:nvSpPr>
        <p:spPr>
          <a:xfrm>
            <a:off x="6858000" y="4009644"/>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Map Information Types</a:t>
            </a:r>
            <a:endParaRPr lang="en-US" sz="1200" dirty="0"/>
          </a:p>
        </p:txBody>
      </p:sp>
      <p:sp>
        <p:nvSpPr>
          <p:cNvPr id="41" name="Text 26"/>
          <p:cNvSpPr txBox="1"/>
          <p:nvPr/>
        </p:nvSpPr>
        <p:spPr>
          <a:xfrm>
            <a:off x="6858000" y="4276649"/>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Identify all data types (e.g., Financial, Health, HR) resident in the system using NIST SP 800-60 Vol II as a guide.</a:t>
            </a:r>
            <a:endParaRPr lang="en-US" sz="1000" dirty="0"/>
          </a:p>
        </p:txBody>
      </p:sp>
      <p:pic>
        <p:nvPicPr>
          <p:cNvPr id="42" name="Image 13" descr="preencoded.png">    </p:cNvPr>
          <p:cNvPicPr>
            <a:picLocks noChangeAspect="1"/>
          </p:cNvPicPr>
          <p:nvPr/>
        </p:nvPicPr>
        <p:blipFill>
          <a:blip r:embed="rId14"/>
          <a:srcRect l="0" r="0" t="-524" b="-524"/>
          <a:stretch/>
        </p:blipFill>
        <p:spPr>
          <a:xfrm>
            <a:off x="6620256" y="4848149"/>
            <a:ext cx="152705" cy="123444"/>
          </a:xfrm>
          <a:prstGeom prst="rect">
            <a:avLst/>
          </a:prstGeom>
        </p:spPr>
      </p:pic>
      <p:sp>
        <p:nvSpPr>
          <p:cNvPr id="43" name="Text 27"/>
          <p:cNvSpPr txBox="1"/>
          <p:nvPr/>
        </p:nvSpPr>
        <p:spPr>
          <a:xfrm>
            <a:off x="6886346" y="4809744"/>
            <a:ext cx="46104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Privacy Threshold Analysis (PTA)</a:t>
            </a:r>
            <a:endParaRPr lang="en-US" sz="1200" dirty="0"/>
          </a:p>
        </p:txBody>
      </p:sp>
      <p:sp>
        <p:nvSpPr>
          <p:cNvPr id="44" name="Text 28"/>
          <p:cNvSpPr txBox="1"/>
          <p:nvPr/>
        </p:nvSpPr>
        <p:spPr>
          <a:xfrm>
            <a:off x="6886346" y="5076749"/>
            <a:ext cx="4572000"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Determine if the system processes Personally Identifiable Information (PII). If yes, conduct a Privacy Impact Assessment (PIA).</a:t>
            </a:r>
            <a:endParaRPr lang="en-US" sz="1000" dirty="0"/>
          </a:p>
        </p:txBody>
      </p:sp>
      <p:pic>
        <p:nvPicPr>
          <p:cNvPr id="45" name="Image 14" descr="preencoded.png">    </p:cNvPr>
          <p:cNvPicPr>
            <a:picLocks noChangeAspect="1"/>
          </p:cNvPicPr>
          <p:nvPr/>
        </p:nvPicPr>
        <p:blipFill>
          <a:blip r:embed="rId15"/>
          <a:srcRect l="0" r="0" t="-2012" b="-2012"/>
          <a:stretch/>
        </p:blipFill>
        <p:spPr>
          <a:xfrm>
            <a:off x="6620256" y="5648249"/>
            <a:ext cx="133502" cy="123444"/>
          </a:xfrm>
          <a:prstGeom prst="rect">
            <a:avLst/>
          </a:prstGeom>
        </p:spPr>
      </p:pic>
      <p:sp>
        <p:nvSpPr>
          <p:cNvPr id="46" name="Text 29"/>
          <p:cNvSpPr txBox="1"/>
          <p:nvPr/>
        </p:nvSpPr>
        <p:spPr>
          <a:xfrm>
            <a:off x="6867144" y="5609844"/>
            <a:ext cx="4629607"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Outputs to Selection Step</a:t>
            </a:r>
            <a:endParaRPr lang="en-US" sz="1200" dirty="0"/>
          </a:p>
        </p:txBody>
      </p:sp>
      <p:sp>
        <p:nvSpPr>
          <p:cNvPr id="47" name="Text 30"/>
          <p:cNvSpPr txBox="1"/>
          <p:nvPr/>
        </p:nvSpPr>
        <p:spPr>
          <a:xfrm>
            <a:off x="6867144" y="5876849"/>
            <a:ext cx="4591202"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The final categorization (Low, Moderate, High) directly dictates which SP 800-53B baseline is selected in the next step.</a:t>
            </a:r>
            <a:endParaRPr lang="en-US" sz="1000" dirty="0"/>
          </a:p>
        </p:txBody>
      </p:sp>
      <p:sp>
        <p:nvSpPr>
          <p:cNvPr id="48" name="Shape 31"/>
          <p:cNvSpPr/>
          <p:nvPr/>
        </p:nvSpPr>
        <p:spPr>
          <a:xfrm>
            <a:off x="6696151" y="6562649"/>
            <a:ext cx="1466698" cy="209398"/>
          </a:xfrm>
          <a:prstGeom prst="roundRect">
            <a:avLst>
              <a:gd name="adj" fmla="val 79396"/>
            </a:avLst>
          </a:prstGeom>
          <a:solidFill>
            <a:srgbClr val="D1FAE5"/>
          </a:solidFill>
          <a:ln w="12700">
            <a:solidFill>
              <a:srgbClr val="FFFFFF">
                <a:alpha val="0"/>
              </a:srgbClr>
            </a:solidFill>
            <a:prstDash val="solid"/>
          </a:ln>
        </p:spPr>
      </p:sp>
      <p:sp>
        <p:nvSpPr>
          <p:cNvPr id="49" name="Text 32"/>
          <p:cNvSpPr txBox="1"/>
          <p:nvPr/>
        </p:nvSpPr>
        <p:spPr>
          <a:xfrm>
            <a:off x="6657746" y="6562649"/>
            <a:ext cx="1543507"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65F46"/>
                </a:solidFill>
                <a:latin typeface="Roboto" pitchFamily="34" charset="0"/>
                <a:ea typeface="Roboto" pitchFamily="34" charset="-122"/>
                <a:cs typeface="Roboto" pitchFamily="34" charset="-120"/>
              </a:rPr>
              <a:t>Low Impact</a:t>
            </a:r>
            <a:endParaRPr lang="en-US" sz="900" dirty="0"/>
          </a:p>
        </p:txBody>
      </p:sp>
      <p:sp>
        <p:nvSpPr>
          <p:cNvPr id="50" name="Shape 33"/>
          <p:cNvSpPr/>
          <p:nvPr/>
        </p:nvSpPr>
        <p:spPr>
          <a:xfrm>
            <a:off x="8309153" y="6562649"/>
            <a:ext cx="1466698" cy="209398"/>
          </a:xfrm>
          <a:prstGeom prst="roundRect">
            <a:avLst>
              <a:gd name="adj" fmla="val 79396"/>
            </a:avLst>
          </a:prstGeom>
          <a:solidFill>
            <a:srgbClr val="FEF3C7"/>
          </a:solidFill>
          <a:ln w="12700">
            <a:solidFill>
              <a:srgbClr val="FFFFFF">
                <a:alpha val="0"/>
              </a:srgbClr>
            </a:solidFill>
            <a:prstDash val="solid"/>
          </a:ln>
        </p:spPr>
      </p:sp>
      <p:sp>
        <p:nvSpPr>
          <p:cNvPr id="51" name="Text 34"/>
          <p:cNvSpPr txBox="1"/>
          <p:nvPr/>
        </p:nvSpPr>
        <p:spPr>
          <a:xfrm>
            <a:off x="8270748" y="6562649"/>
            <a:ext cx="1543507"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2400E"/>
                </a:solidFill>
                <a:latin typeface="Roboto" pitchFamily="34" charset="0"/>
                <a:ea typeface="Roboto" pitchFamily="34" charset="-122"/>
                <a:cs typeface="Roboto" pitchFamily="34" charset="-120"/>
              </a:rPr>
              <a:t>Mod Impact</a:t>
            </a:r>
            <a:endParaRPr lang="en-US" sz="900" dirty="0"/>
          </a:p>
        </p:txBody>
      </p:sp>
      <p:sp>
        <p:nvSpPr>
          <p:cNvPr id="52" name="Shape 35"/>
          <p:cNvSpPr/>
          <p:nvPr/>
        </p:nvSpPr>
        <p:spPr>
          <a:xfrm>
            <a:off x="9922154" y="6562649"/>
            <a:ext cx="1466698" cy="209398"/>
          </a:xfrm>
          <a:prstGeom prst="roundRect">
            <a:avLst>
              <a:gd name="adj" fmla="val 79396"/>
            </a:avLst>
          </a:prstGeom>
          <a:solidFill>
            <a:srgbClr val="FEE2E2"/>
          </a:solidFill>
          <a:ln w="12700">
            <a:solidFill>
              <a:srgbClr val="FFFFFF">
                <a:alpha val="0"/>
              </a:srgbClr>
            </a:solidFill>
            <a:prstDash val="solid"/>
          </a:ln>
        </p:spPr>
      </p:sp>
      <p:sp>
        <p:nvSpPr>
          <p:cNvPr id="53" name="Text 36"/>
          <p:cNvSpPr txBox="1"/>
          <p:nvPr/>
        </p:nvSpPr>
        <p:spPr>
          <a:xfrm>
            <a:off x="9883750" y="6562649"/>
            <a:ext cx="1543507"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91B1B"/>
                </a:solidFill>
                <a:latin typeface="Roboto" pitchFamily="34" charset="0"/>
                <a:ea typeface="Roboto" pitchFamily="34" charset="-122"/>
                <a:cs typeface="Roboto" pitchFamily="34" charset="-120"/>
              </a:rPr>
              <a:t>High Impact</a:t>
            </a:r>
            <a:endParaRPr lang="en-US" sz="900" dirty="0"/>
          </a:p>
        </p:txBody>
      </p:sp>
      <p:sp>
        <p:nvSpPr>
          <p:cNvPr id="54" name="Shape 37"/>
          <p:cNvSpPr/>
          <p:nvPr/>
        </p:nvSpPr>
        <p:spPr>
          <a:xfrm>
            <a:off x="0" y="6476695"/>
            <a:ext cx="12191695" cy="381305"/>
          </a:xfrm>
          <a:prstGeom prst="rect">
            <a:avLst/>
          </a:prstGeom>
          <a:solidFill>
            <a:srgbClr val="F1F5F9"/>
          </a:solidFill>
          <a:ln/>
        </p:spPr>
      </p:sp>
      <p:sp>
        <p:nvSpPr>
          <p:cNvPr id="55" name="Shape 38"/>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56" name="Text 39"/>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7" name="Text 40"/>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89</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3" b="-3"/>
          <a:stretch/>
        </p:blipFill>
        <p:spPr>
          <a:xfrm>
            <a:off x="0" y="1143000"/>
            <a:ext cx="12191695" cy="6677863"/>
          </a:xfrm>
          <a:prstGeom prst="rect">
            <a:avLst/>
          </a:prstGeom>
        </p:spPr>
      </p:pic>
      <p:sp>
        <p:nvSpPr>
          <p:cNvPr id="5" name="Text 2"/>
          <p:cNvSpPr txBox="1"/>
          <p:nvPr/>
        </p:nvSpPr>
        <p:spPr>
          <a:xfrm>
            <a:off x="1772107" y="1524305"/>
            <a:ext cx="8649310" cy="505663"/>
          </a:xfrm>
          <a:prstGeom prst="rect">
            <a:avLst/>
          </a:prstGeom>
          <a:noFill/>
          <a:ln/>
        </p:spPr>
        <p:txBody>
          <a:bodyPr wrap="square" lIns="0" tIns="0" rIns="0" bIns="0" rtlCol="0" anchor="t"/>
          <a:lstStyle/>
          <a:p>
            <a:pPr algn="ctr" indent="0" marL="0">
              <a:buNone/>
            </a:pPr>
            <a:r>
              <a:rPr lang="en-US" sz="1300" dirty="0">
                <a:solidFill>
                  <a:srgbClr val="475569"/>
                </a:solidFill>
                <a:latin typeface="Roboto" pitchFamily="34" charset="0"/>
                <a:ea typeface="Roboto" pitchFamily="34" charset="-122"/>
                <a:cs typeface="Roboto" pitchFamily="34" charset="-120"/>
              </a:rPr>
              <a:t>NIST 800-53 is designed to support a risk management approach, yet many organizations treat it as a compliance checklist. Understanding the shift is critical for effective security.</a:t>
            </a:r>
            <a:endParaRPr lang="en-US" sz="1300" dirty="0"/>
          </a:p>
        </p:txBody>
      </p:sp>
      <p:sp>
        <p:nvSpPr>
          <p:cNvPr id="6" name="Shape 3"/>
          <p:cNvSpPr/>
          <p:nvPr/>
        </p:nvSpPr>
        <p:spPr>
          <a:xfrm>
            <a:off x="571500" y="2312518"/>
            <a:ext cx="5333695" cy="5134356"/>
          </a:xfrm>
          <a:prstGeom prst="roundRect">
            <a:avLst>
              <a:gd name="adj" fmla="val 396"/>
            </a:avLst>
          </a:prstGeom>
          <a:solidFill>
            <a:srgbClr val="FFFFFF"/>
          </a:solidFill>
          <a:ln/>
          <a:effectLst>
            <a:outerShdw sx="100000" sy="100000" kx="0" ky="0" algn="bl" rotWithShape="0" blurRad="63500" dist="38100" dir="16200000">
              <a:srgbClr val="000000">
                <a:alpha val="10000"/>
              </a:srgbClr>
            </a:outerShdw>
          </a:effectLst>
        </p:spPr>
      </p:sp>
      <p:sp>
        <p:nvSpPr>
          <p:cNvPr id="7" name="Shape 4"/>
          <p:cNvSpPr/>
          <p:nvPr/>
        </p:nvSpPr>
        <p:spPr>
          <a:xfrm>
            <a:off x="571500" y="2312518"/>
            <a:ext cx="5333695" cy="57607"/>
          </a:xfrm>
          <a:prstGeom prst="roundRect">
            <a:avLst>
              <a:gd name="adj" fmla="val 35339"/>
            </a:avLst>
          </a:prstGeom>
          <a:solidFill>
            <a:srgbClr val="94A3B8"/>
          </a:solidFill>
          <a:ln w="12700">
            <a:solidFill>
              <a:srgbClr val="94A3B8">
                <a:alpha val="0"/>
              </a:srgbClr>
            </a:solidFill>
            <a:prstDash val="solid"/>
          </a:ln>
        </p:spPr>
      </p:sp>
      <p:sp>
        <p:nvSpPr>
          <p:cNvPr id="8" name="Shape 5"/>
          <p:cNvSpPr/>
          <p:nvPr/>
        </p:nvSpPr>
        <p:spPr>
          <a:xfrm>
            <a:off x="857707" y="3151022"/>
            <a:ext cx="4762195" cy="9144"/>
          </a:xfrm>
          <a:prstGeom prst="rect">
            <a:avLst/>
          </a:prstGeom>
          <a:solidFill>
            <a:srgbClr val="000000">
              <a:alpha val="10000"/>
            </a:srgbClr>
          </a:solidFill>
          <a:ln w="12700">
            <a:solidFill>
              <a:srgbClr val="000000">
                <a:alpha val="0"/>
              </a:srgbClr>
            </a:solidFill>
            <a:prstDash val="solid"/>
          </a:ln>
        </p:spPr>
      </p:sp>
      <p:pic>
        <p:nvPicPr>
          <p:cNvPr id="9" name="Image 1" descr="preencoded.png">    </p:cNvPr>
          <p:cNvPicPr>
            <a:picLocks noChangeAspect="1"/>
          </p:cNvPicPr>
          <p:nvPr/>
        </p:nvPicPr>
        <p:blipFill>
          <a:blip r:embed="rId2"/>
          <a:srcRect l="-50" r="-50" t="0" b="0"/>
          <a:stretch/>
        </p:blipFill>
        <p:spPr>
          <a:xfrm>
            <a:off x="857707" y="2674620"/>
            <a:ext cx="228600" cy="304495"/>
          </a:xfrm>
          <a:prstGeom prst="rect">
            <a:avLst/>
          </a:prstGeom>
        </p:spPr>
      </p:pic>
      <p:sp>
        <p:nvSpPr>
          <p:cNvPr id="10" name="Text 6"/>
          <p:cNvSpPr txBox="1"/>
          <p:nvPr/>
        </p:nvSpPr>
        <p:spPr>
          <a:xfrm>
            <a:off x="1238098" y="2655418"/>
            <a:ext cx="2410358" cy="505663"/>
          </a:xfrm>
          <a:prstGeom prst="rect">
            <a:avLst/>
          </a:prstGeom>
          <a:noFill/>
          <a:ln/>
        </p:spPr>
        <p:txBody>
          <a:bodyPr wrap="square" lIns="0" tIns="0" rIns="0" bIns="0" rtlCol="0" anchor="ctr"/>
          <a:lstStyle/>
          <a:p>
            <a:pPr algn="l" indent="0" marL="0">
              <a:buNone/>
            </a:pPr>
            <a:r>
              <a:rPr lang="en-US" sz="1800" b="1" dirty="0">
                <a:solidFill>
                  <a:srgbClr val="6B7280"/>
                </a:solidFill>
                <a:latin typeface="Merriweather" pitchFamily="34" charset="0"/>
                <a:ea typeface="Merriweather" pitchFamily="34" charset="-122"/>
                <a:cs typeface="Merriweather" pitchFamily="34" charset="-120"/>
              </a:rPr>
              <a:t>Compliance Mindset</a:t>
            </a:r>
            <a:endParaRPr lang="en-US" sz="1800" dirty="0"/>
          </a:p>
        </p:txBody>
      </p:sp>
      <p:pic>
        <p:nvPicPr>
          <p:cNvPr id="11" name="Image 2" descr="preencoded.png">    </p:cNvPr>
          <p:cNvPicPr>
            <a:picLocks noChangeAspect="1"/>
          </p:cNvPicPr>
          <p:nvPr/>
        </p:nvPicPr>
        <p:blipFill>
          <a:blip r:embed="rId3"/>
          <a:srcRect l="0" r="0" t="0" b="0"/>
          <a:stretch/>
        </p:blipFill>
        <p:spPr>
          <a:xfrm>
            <a:off x="952805" y="3548786"/>
            <a:ext cx="152705" cy="152705"/>
          </a:xfrm>
          <a:prstGeom prst="rect">
            <a:avLst/>
          </a:prstGeom>
        </p:spPr>
      </p:pic>
      <p:sp>
        <p:nvSpPr>
          <p:cNvPr id="12" name="Text 7"/>
          <p:cNvSpPr txBox="1"/>
          <p:nvPr/>
        </p:nvSpPr>
        <p:spPr>
          <a:xfrm>
            <a:off x="1218895" y="3720694"/>
            <a:ext cx="4381805" cy="428854"/>
          </a:xfrm>
          <a:prstGeom prst="rect">
            <a:avLst/>
          </a:prstGeom>
          <a:noFill/>
          <a:ln/>
        </p:spPr>
        <p:txBody>
          <a:bodyPr wrap="square" lIns="0" tIns="0" rIns="0" bIns="0" rtlCol="0" anchor="t"/>
          <a:lstStyle/>
          <a:p>
            <a:pPr algn="l" indent="0" marL="0">
              <a:buNone/>
            </a:pPr>
            <a:r>
              <a:rPr lang="en-US" sz="1200" dirty="0">
                <a:solidFill>
                  <a:srgbClr val="4B5563"/>
                </a:solidFill>
                <a:latin typeface="Roboto" pitchFamily="34" charset="0"/>
                <a:ea typeface="Roboto" pitchFamily="34" charset="-122"/>
                <a:cs typeface="Roboto" pitchFamily="34" charset="-120"/>
              </a:rPr>
              <a:t>Checklist-driven; satisfying auditors and completing required documentation.</a:t>
            </a:r>
            <a:endParaRPr lang="en-US" sz="1200" dirty="0"/>
          </a:p>
        </p:txBody>
      </p:sp>
      <p:pic>
        <p:nvPicPr>
          <p:cNvPr id="13" name="Image 3" descr="preencoded.png">    </p:cNvPr>
          <p:cNvPicPr>
            <a:picLocks noChangeAspect="1"/>
          </p:cNvPicPr>
          <p:nvPr/>
        </p:nvPicPr>
        <p:blipFill>
          <a:blip r:embed="rId4"/>
          <a:srcRect l="0" r="0" t="0" b="0"/>
          <a:stretch/>
        </p:blipFill>
        <p:spPr>
          <a:xfrm>
            <a:off x="952805" y="4582058"/>
            <a:ext cx="152705" cy="152705"/>
          </a:xfrm>
          <a:prstGeom prst="rect">
            <a:avLst/>
          </a:prstGeom>
        </p:spPr>
      </p:pic>
      <p:sp>
        <p:nvSpPr>
          <p:cNvPr id="14" name="Text 8"/>
          <p:cNvSpPr txBox="1"/>
          <p:nvPr/>
        </p:nvSpPr>
        <p:spPr>
          <a:xfrm>
            <a:off x="1218895" y="4753051"/>
            <a:ext cx="4381805" cy="428854"/>
          </a:xfrm>
          <a:prstGeom prst="rect">
            <a:avLst/>
          </a:prstGeom>
          <a:noFill/>
          <a:ln/>
        </p:spPr>
        <p:txBody>
          <a:bodyPr wrap="square" lIns="0" tIns="0" rIns="0" bIns="0" rtlCol="0" anchor="t"/>
          <a:lstStyle/>
          <a:p>
            <a:pPr algn="l" indent="0" marL="0">
              <a:buNone/>
            </a:pPr>
            <a:r>
              <a:rPr lang="en-US" sz="1200" dirty="0">
                <a:solidFill>
                  <a:srgbClr val="4B5563"/>
                </a:solidFill>
                <a:latin typeface="Roboto" pitchFamily="34" charset="0"/>
                <a:ea typeface="Roboto" pitchFamily="34" charset="-122"/>
                <a:cs typeface="Roboto" pitchFamily="34" charset="-120"/>
              </a:rPr>
              <a:t>Point-in-time assessments; "snapshot" of security posture periodically.</a:t>
            </a:r>
            <a:endParaRPr lang="en-US" sz="1200" dirty="0"/>
          </a:p>
        </p:txBody>
      </p:sp>
      <p:pic>
        <p:nvPicPr>
          <p:cNvPr id="15" name="Image 4" descr="preencoded.png">    </p:cNvPr>
          <p:cNvPicPr>
            <a:picLocks noChangeAspect="1"/>
          </p:cNvPicPr>
          <p:nvPr/>
        </p:nvPicPr>
        <p:blipFill>
          <a:blip r:embed="rId5"/>
          <a:srcRect l="0" r="0" t="0" b="0"/>
          <a:stretch/>
        </p:blipFill>
        <p:spPr>
          <a:xfrm>
            <a:off x="952805" y="5614416"/>
            <a:ext cx="152705" cy="152705"/>
          </a:xfrm>
          <a:prstGeom prst="rect">
            <a:avLst/>
          </a:prstGeom>
        </p:spPr>
      </p:pic>
      <p:sp>
        <p:nvSpPr>
          <p:cNvPr id="16" name="Text 9"/>
          <p:cNvSpPr txBox="1"/>
          <p:nvPr/>
        </p:nvSpPr>
        <p:spPr>
          <a:xfrm>
            <a:off x="1218895" y="5785409"/>
            <a:ext cx="4381805" cy="428854"/>
          </a:xfrm>
          <a:prstGeom prst="rect">
            <a:avLst/>
          </a:prstGeom>
          <a:noFill/>
          <a:ln/>
        </p:spPr>
        <p:txBody>
          <a:bodyPr wrap="square" lIns="0" tIns="0" rIns="0" bIns="0" rtlCol="0" anchor="t"/>
          <a:lstStyle/>
          <a:p>
            <a:pPr algn="l" indent="0" marL="0">
              <a:buNone/>
            </a:pPr>
            <a:r>
              <a:rPr lang="en-US" sz="1200" dirty="0">
                <a:solidFill>
                  <a:srgbClr val="4B5563"/>
                </a:solidFill>
                <a:latin typeface="Roboto" pitchFamily="34" charset="0"/>
                <a:ea typeface="Roboto" pitchFamily="34" charset="-122"/>
                <a:cs typeface="Roboto" pitchFamily="34" charset="-120"/>
              </a:rPr>
              <a:t>One-size-fits-all approach; implementing all controls regardless of relevance.</a:t>
            </a:r>
            <a:endParaRPr lang="en-US" sz="1200" dirty="0"/>
          </a:p>
        </p:txBody>
      </p:sp>
      <p:pic>
        <p:nvPicPr>
          <p:cNvPr id="17" name="Image 5" descr="preencoded.png">    </p:cNvPr>
          <p:cNvPicPr>
            <a:picLocks noChangeAspect="1"/>
          </p:cNvPicPr>
          <p:nvPr/>
        </p:nvPicPr>
        <p:blipFill>
          <a:blip r:embed="rId6"/>
          <a:srcRect l="0" r="0" t="0" b="0"/>
          <a:stretch/>
        </p:blipFill>
        <p:spPr>
          <a:xfrm>
            <a:off x="952805" y="6646774"/>
            <a:ext cx="152705" cy="152705"/>
          </a:xfrm>
          <a:prstGeom prst="rect">
            <a:avLst/>
          </a:prstGeom>
        </p:spPr>
      </p:pic>
      <p:sp>
        <p:nvSpPr>
          <p:cNvPr id="18" name="Text 10"/>
          <p:cNvSpPr txBox="1"/>
          <p:nvPr/>
        </p:nvSpPr>
        <p:spPr>
          <a:xfrm>
            <a:off x="1218895" y="6818681"/>
            <a:ext cx="4953305" cy="219456"/>
          </a:xfrm>
          <a:prstGeom prst="rect">
            <a:avLst/>
          </a:prstGeom>
          <a:noFill/>
          <a:ln/>
        </p:spPr>
        <p:txBody>
          <a:bodyPr wrap="square" lIns="0" tIns="0" rIns="0" bIns="0" rtlCol="0" anchor="ctr"/>
          <a:lstStyle/>
          <a:p>
            <a:pPr algn="l" indent="0" marL="0">
              <a:buNone/>
            </a:pPr>
            <a:r>
              <a:rPr lang="en-US" sz="1200" dirty="0">
                <a:solidFill>
                  <a:srgbClr val="4B5563"/>
                </a:solidFill>
                <a:latin typeface="Roboto" pitchFamily="34" charset="0"/>
                <a:ea typeface="Roboto" pitchFamily="34" charset="-122"/>
                <a:cs typeface="Roboto" pitchFamily="34" charset="-120"/>
              </a:rPr>
              <a:t>"Paper security"; false sense of security despite passing audits.</a:t>
            </a:r>
            <a:endParaRPr lang="en-US" sz="1200" dirty="0"/>
          </a:p>
        </p:txBody>
      </p:sp>
      <p:sp>
        <p:nvSpPr>
          <p:cNvPr id="19" name="Shape 11"/>
          <p:cNvSpPr/>
          <p:nvPr/>
        </p:nvSpPr>
        <p:spPr>
          <a:xfrm>
            <a:off x="6286500" y="2312518"/>
            <a:ext cx="5333695" cy="5134356"/>
          </a:xfrm>
          <a:prstGeom prst="roundRect">
            <a:avLst>
              <a:gd name="adj" fmla="val 396"/>
            </a:avLst>
          </a:prstGeom>
          <a:solidFill>
            <a:srgbClr val="EFF6FF"/>
          </a:solidFill>
          <a:ln/>
          <a:effectLst>
            <a:outerShdw sx="100000" sy="100000" kx="0" ky="0" algn="bl" rotWithShape="0" blurRad="63500" dist="38100" dir="16200000">
              <a:srgbClr val="000000">
                <a:alpha val="10000"/>
              </a:srgbClr>
            </a:outerShdw>
          </a:effectLst>
        </p:spPr>
      </p:sp>
      <p:sp>
        <p:nvSpPr>
          <p:cNvPr id="20" name="Shape 12"/>
          <p:cNvSpPr/>
          <p:nvPr/>
        </p:nvSpPr>
        <p:spPr>
          <a:xfrm>
            <a:off x="6286500" y="2312518"/>
            <a:ext cx="5333695" cy="57607"/>
          </a:xfrm>
          <a:prstGeom prst="roundRect">
            <a:avLst>
              <a:gd name="adj" fmla="val 35339"/>
            </a:avLst>
          </a:prstGeom>
          <a:solidFill>
            <a:srgbClr val="2563EB"/>
          </a:solidFill>
          <a:ln w="12700">
            <a:solidFill>
              <a:srgbClr val="2563EB">
                <a:alpha val="0"/>
              </a:srgbClr>
            </a:solidFill>
            <a:prstDash val="solid"/>
          </a:ln>
        </p:spPr>
      </p:sp>
      <p:sp>
        <p:nvSpPr>
          <p:cNvPr id="21" name="Shape 13"/>
          <p:cNvSpPr/>
          <p:nvPr/>
        </p:nvSpPr>
        <p:spPr>
          <a:xfrm>
            <a:off x="6572707" y="3151022"/>
            <a:ext cx="4762195" cy="9144"/>
          </a:xfrm>
          <a:prstGeom prst="rect">
            <a:avLst/>
          </a:prstGeom>
          <a:solidFill>
            <a:srgbClr val="000000">
              <a:alpha val="10000"/>
            </a:srgbClr>
          </a:solidFill>
          <a:ln w="12700">
            <a:solidFill>
              <a:srgbClr val="000000">
                <a:alpha val="0"/>
              </a:srgbClr>
            </a:solidFill>
            <a:prstDash val="solid"/>
          </a:ln>
        </p:spPr>
      </p:sp>
      <p:pic>
        <p:nvPicPr>
          <p:cNvPr id="22" name="Image 6" descr="preencoded.png">    </p:cNvPr>
          <p:cNvPicPr>
            <a:picLocks noChangeAspect="1"/>
          </p:cNvPicPr>
          <p:nvPr/>
        </p:nvPicPr>
        <p:blipFill>
          <a:blip r:embed="rId7"/>
          <a:srcRect l="0" r="0" t="0" b="0"/>
          <a:stretch/>
        </p:blipFill>
        <p:spPr>
          <a:xfrm>
            <a:off x="6572707" y="2674620"/>
            <a:ext cx="304495" cy="304495"/>
          </a:xfrm>
          <a:prstGeom prst="rect">
            <a:avLst/>
          </a:prstGeom>
        </p:spPr>
      </p:pic>
      <p:sp>
        <p:nvSpPr>
          <p:cNvPr id="23" name="Text 14"/>
          <p:cNvSpPr txBox="1"/>
          <p:nvPr/>
        </p:nvSpPr>
        <p:spPr>
          <a:xfrm>
            <a:off x="7029907" y="2655418"/>
            <a:ext cx="2149754" cy="505663"/>
          </a:xfrm>
          <a:prstGeom prst="rect">
            <a:avLst/>
          </a:prstGeom>
          <a:noFill/>
          <a:ln/>
        </p:spPr>
        <p:txBody>
          <a:bodyPr wrap="square" lIns="0" tIns="0" rIns="0" bIns="0" rtlCol="0" anchor="ctr"/>
          <a:lstStyle/>
          <a:p>
            <a:pPr algn="l" indent="0" marL="0">
              <a:buNone/>
            </a:pPr>
            <a:r>
              <a:rPr lang="en-US" sz="1800" b="1" dirty="0">
                <a:solidFill>
                  <a:srgbClr val="1D4ED8"/>
                </a:solidFill>
                <a:latin typeface="Merriweather" pitchFamily="34" charset="0"/>
                <a:ea typeface="Merriweather" pitchFamily="34" charset="-122"/>
                <a:cs typeface="Merriweather" pitchFamily="34" charset="-120"/>
              </a:rPr>
              <a:t>Risk Management</a:t>
            </a:r>
            <a:endParaRPr lang="en-US" sz="1800" dirty="0"/>
          </a:p>
        </p:txBody>
      </p:sp>
      <p:pic>
        <p:nvPicPr>
          <p:cNvPr id="24" name="Image 7" descr="preencoded.png">    </p:cNvPr>
          <p:cNvPicPr>
            <a:picLocks noChangeAspect="1"/>
          </p:cNvPicPr>
          <p:nvPr/>
        </p:nvPicPr>
        <p:blipFill>
          <a:blip r:embed="rId8"/>
          <a:srcRect l="0" r="0" t="0" b="0"/>
          <a:stretch/>
        </p:blipFill>
        <p:spPr>
          <a:xfrm>
            <a:off x="6667805" y="3522269"/>
            <a:ext cx="152705" cy="152705"/>
          </a:xfrm>
          <a:prstGeom prst="rect">
            <a:avLst/>
          </a:prstGeom>
        </p:spPr>
      </p:pic>
      <p:sp>
        <p:nvSpPr>
          <p:cNvPr id="25" name="Text 15"/>
          <p:cNvSpPr txBox="1"/>
          <p:nvPr/>
        </p:nvSpPr>
        <p:spPr>
          <a:xfrm>
            <a:off x="6933895" y="3694176"/>
            <a:ext cx="4381805" cy="428854"/>
          </a:xfrm>
          <a:prstGeom prst="rect">
            <a:avLst/>
          </a:prstGeom>
          <a:noFill/>
          <a:ln/>
        </p:spPr>
        <p:txBody>
          <a:bodyPr wrap="square" lIns="0" tIns="0" rIns="0" bIns="0" rtlCol="0" anchor="t"/>
          <a:lstStyle/>
          <a:p>
            <a:pPr algn="l" indent="0" marL="0">
              <a:buNone/>
            </a:pPr>
            <a:r>
              <a:rPr lang="en-US" sz="1200" dirty="0">
                <a:solidFill>
                  <a:srgbClr val="1E40AF"/>
                </a:solidFill>
                <a:latin typeface="Roboto" pitchFamily="34" charset="0"/>
                <a:ea typeface="Roboto" pitchFamily="34" charset="-122"/>
                <a:cs typeface="Roboto" pitchFamily="34" charset="-120"/>
              </a:rPr>
              <a:t>Outcome-driven; protecting mission-critical assets and reducing business impact.</a:t>
            </a:r>
            <a:endParaRPr lang="en-US" sz="1200" dirty="0"/>
          </a:p>
        </p:txBody>
      </p:sp>
      <p:pic>
        <p:nvPicPr>
          <p:cNvPr id="26" name="Image 8" descr="preencoded.png">    </p:cNvPr>
          <p:cNvPicPr>
            <a:picLocks noChangeAspect="1"/>
          </p:cNvPicPr>
          <p:nvPr/>
        </p:nvPicPr>
        <p:blipFill>
          <a:blip r:embed="rId9"/>
          <a:srcRect l="0" r="0" t="0" b="0"/>
          <a:stretch/>
        </p:blipFill>
        <p:spPr>
          <a:xfrm>
            <a:off x="6667805" y="4501591"/>
            <a:ext cx="152705" cy="152705"/>
          </a:xfrm>
          <a:prstGeom prst="rect">
            <a:avLst/>
          </a:prstGeom>
        </p:spPr>
      </p:pic>
      <p:sp>
        <p:nvSpPr>
          <p:cNvPr id="27" name="Text 16"/>
          <p:cNvSpPr txBox="1"/>
          <p:nvPr/>
        </p:nvSpPr>
        <p:spPr>
          <a:xfrm>
            <a:off x="6933895" y="4673498"/>
            <a:ext cx="4381805" cy="428854"/>
          </a:xfrm>
          <a:prstGeom prst="rect">
            <a:avLst/>
          </a:prstGeom>
          <a:noFill/>
          <a:ln/>
        </p:spPr>
        <p:txBody>
          <a:bodyPr wrap="square" lIns="0" tIns="0" rIns="0" bIns="0" rtlCol="0" anchor="t"/>
          <a:lstStyle/>
          <a:p>
            <a:pPr algn="l" indent="0" marL="0">
              <a:buNone/>
            </a:pPr>
            <a:r>
              <a:rPr lang="en-US" sz="1200" dirty="0">
                <a:solidFill>
                  <a:srgbClr val="1E40AF"/>
                </a:solidFill>
                <a:latin typeface="Roboto" pitchFamily="34" charset="0"/>
                <a:ea typeface="Roboto" pitchFamily="34" charset="-122"/>
                <a:cs typeface="Roboto" pitchFamily="34" charset="-120"/>
              </a:rPr>
              <a:t>Continuous monitoring; near real-time visibility into security effectiveness.</a:t>
            </a:r>
            <a:endParaRPr lang="en-US" sz="1200" dirty="0"/>
          </a:p>
        </p:txBody>
      </p:sp>
      <p:pic>
        <p:nvPicPr>
          <p:cNvPr id="28" name="Image 9" descr="preencoded.png">    </p:cNvPr>
          <p:cNvPicPr>
            <a:picLocks noChangeAspect="1"/>
          </p:cNvPicPr>
          <p:nvPr/>
        </p:nvPicPr>
        <p:blipFill>
          <a:blip r:embed="rId10"/>
          <a:srcRect l="0" r="0" t="0" b="0"/>
          <a:stretch/>
        </p:blipFill>
        <p:spPr>
          <a:xfrm>
            <a:off x="6667805" y="5480914"/>
            <a:ext cx="152705" cy="152705"/>
          </a:xfrm>
          <a:prstGeom prst="rect">
            <a:avLst/>
          </a:prstGeom>
        </p:spPr>
      </p:pic>
      <p:sp>
        <p:nvSpPr>
          <p:cNvPr id="29" name="Text 17"/>
          <p:cNvSpPr txBox="1"/>
          <p:nvPr/>
        </p:nvSpPr>
        <p:spPr>
          <a:xfrm>
            <a:off x="6933895" y="5652821"/>
            <a:ext cx="4381805" cy="428854"/>
          </a:xfrm>
          <a:prstGeom prst="rect">
            <a:avLst/>
          </a:prstGeom>
          <a:noFill/>
          <a:ln/>
        </p:spPr>
        <p:txBody>
          <a:bodyPr wrap="square" lIns="0" tIns="0" rIns="0" bIns="0" rtlCol="0" anchor="t"/>
          <a:lstStyle/>
          <a:p>
            <a:pPr algn="l" indent="0" marL="0">
              <a:buNone/>
            </a:pPr>
            <a:r>
              <a:rPr lang="en-US" sz="1200" dirty="0">
                <a:solidFill>
                  <a:srgbClr val="1E40AF"/>
                </a:solidFill>
                <a:latin typeface="Roboto" pitchFamily="34" charset="0"/>
                <a:ea typeface="Roboto" pitchFamily="34" charset="-122"/>
                <a:cs typeface="Roboto" pitchFamily="34" charset="-120"/>
              </a:rPr>
              <a:t>Tailored approach; right-sizing controls based on threat modeling and asset value.</a:t>
            </a:r>
            <a:endParaRPr lang="en-US" sz="1200" dirty="0"/>
          </a:p>
        </p:txBody>
      </p:sp>
      <p:pic>
        <p:nvPicPr>
          <p:cNvPr id="30" name="Image 10" descr="preencoded.png">    </p:cNvPr>
          <p:cNvPicPr>
            <a:picLocks noChangeAspect="1"/>
          </p:cNvPicPr>
          <p:nvPr/>
        </p:nvPicPr>
        <p:blipFill>
          <a:blip r:embed="rId11"/>
          <a:srcRect l="0" r="0" t="-43" b="-43"/>
          <a:stretch/>
        </p:blipFill>
        <p:spPr>
          <a:xfrm>
            <a:off x="6667805" y="6460236"/>
            <a:ext cx="133502" cy="152705"/>
          </a:xfrm>
          <a:prstGeom prst="rect">
            <a:avLst/>
          </a:prstGeom>
        </p:spPr>
      </p:pic>
      <p:sp>
        <p:nvSpPr>
          <p:cNvPr id="31" name="Text 18"/>
          <p:cNvSpPr txBox="1"/>
          <p:nvPr/>
        </p:nvSpPr>
        <p:spPr>
          <a:xfrm>
            <a:off x="6915607" y="6632143"/>
            <a:ext cx="4401007" cy="428854"/>
          </a:xfrm>
          <a:prstGeom prst="rect">
            <a:avLst/>
          </a:prstGeom>
          <a:noFill/>
          <a:ln/>
        </p:spPr>
        <p:txBody>
          <a:bodyPr wrap="square" lIns="0" tIns="0" rIns="0" bIns="0" rtlCol="0" anchor="t"/>
          <a:lstStyle/>
          <a:p>
            <a:pPr algn="l" indent="0" marL="0">
              <a:buNone/>
            </a:pPr>
            <a:r>
              <a:rPr lang="en-US" sz="1200" dirty="0">
                <a:solidFill>
                  <a:srgbClr val="1E40AF"/>
                </a:solidFill>
                <a:latin typeface="Roboto" pitchFamily="34" charset="0"/>
                <a:ea typeface="Roboto" pitchFamily="34" charset="-122"/>
                <a:cs typeface="Roboto" pitchFamily="34" charset="-120"/>
              </a:rPr>
              <a:t>Resilient operations; security measures that adapt to evolving threats.</a:t>
            </a:r>
            <a:endParaRPr lang="en-US" sz="1200" dirty="0"/>
          </a:p>
        </p:txBody>
      </p:sp>
      <p:sp>
        <p:nvSpPr>
          <p:cNvPr id="32" name="Shape 19"/>
          <p:cNvSpPr/>
          <p:nvPr/>
        </p:nvSpPr>
        <p:spPr>
          <a:xfrm>
            <a:off x="0" y="7820863"/>
            <a:ext cx="12191695" cy="200254"/>
          </a:xfrm>
          <a:prstGeom prst="rect">
            <a:avLst/>
          </a:prstGeom>
          <a:solidFill>
            <a:srgbClr val="F1F5F9"/>
          </a:solidFill>
          <a:ln/>
        </p:spPr>
      </p:sp>
      <p:sp>
        <p:nvSpPr>
          <p:cNvPr id="33" name="Shape 20"/>
          <p:cNvSpPr/>
          <p:nvPr/>
        </p:nvSpPr>
        <p:spPr>
          <a:xfrm>
            <a:off x="0" y="7820863"/>
            <a:ext cx="12191695" cy="9144"/>
          </a:xfrm>
          <a:prstGeom prst="rect">
            <a:avLst/>
          </a:prstGeom>
          <a:solidFill>
            <a:srgbClr val="E2E8F0"/>
          </a:solidFill>
          <a:ln w="12700">
            <a:solidFill>
              <a:srgbClr val="E2E8F0">
                <a:alpha val="0"/>
              </a:srgbClr>
            </a:solidFill>
            <a:prstDash val="solid"/>
          </a:ln>
        </p:spPr>
      </p:sp>
      <p:sp>
        <p:nvSpPr>
          <p:cNvPr id="34" name="Text 21"/>
          <p:cNvSpPr txBox="1"/>
          <p:nvPr/>
        </p:nvSpPr>
        <p:spPr>
          <a:xfrm>
            <a:off x="571500" y="783000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35" name="Text 22"/>
          <p:cNvSpPr txBox="1"/>
          <p:nvPr/>
        </p:nvSpPr>
        <p:spPr>
          <a:xfrm>
            <a:off x="11246206" y="7830007"/>
            <a:ext cx="457200"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a:t>
            </a:r>
            <a:endParaRPr lang="en-US" sz="900" dirty="0"/>
          </a:p>
        </p:txBody>
      </p:sp>
      <p:sp>
        <p:nvSpPr>
          <p:cNvPr id="36" name="Shape 23"/>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37" name="Shape 24"/>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38" name="Image 11" descr="preencoded.png">    </p:cNvPr>
          <p:cNvPicPr>
            <a:picLocks noChangeAspect="1"/>
          </p:cNvPicPr>
          <p:nvPr/>
        </p:nvPicPr>
        <p:blipFill>
          <a:blip r:embed="rId12"/>
          <a:srcRect l="0" r="0" t="0" b="0"/>
          <a:stretch/>
        </p:blipFill>
        <p:spPr>
          <a:xfrm>
            <a:off x="571500" y="286207"/>
            <a:ext cx="152705" cy="152705"/>
          </a:xfrm>
          <a:prstGeom prst="rect">
            <a:avLst/>
          </a:prstGeom>
        </p:spPr>
      </p:pic>
      <p:sp>
        <p:nvSpPr>
          <p:cNvPr id="39" name="Text 25"/>
          <p:cNvSpPr txBox="1"/>
          <p:nvPr/>
        </p:nvSpPr>
        <p:spPr>
          <a:xfrm>
            <a:off x="800100" y="286207"/>
            <a:ext cx="981151"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Foundations</a:t>
            </a:r>
            <a:endParaRPr lang="en-US" sz="900" dirty="0"/>
          </a:p>
        </p:txBody>
      </p:sp>
      <p:sp>
        <p:nvSpPr>
          <p:cNvPr id="40" name="Text 26"/>
          <p:cNvSpPr txBox="1"/>
          <p:nvPr/>
        </p:nvSpPr>
        <p:spPr>
          <a:xfrm>
            <a:off x="571500" y="476402"/>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Compliance vs. Risk Management</a:t>
            </a:r>
            <a:endParaRPr lang="en-US" sz="2700" dirty="0"/>
          </a:p>
        </p:txBody>
      </p:sp>
      <p:pic>
        <p:nvPicPr>
          <p:cNvPr id="41" name="Image 12" descr="preencoded.png">    </p:cNvPr>
          <p:cNvPicPr>
            <a:picLocks noChangeAspect="1"/>
          </p:cNvPicPr>
          <p:nvPr/>
        </p:nvPicPr>
        <p:blipFill>
          <a:blip r:embed="rId13">
            <a:alphaModFix amt="80000"/>
          </a:blip>
          <a:srcRect l="0" r="0" t="0" b="0"/>
          <a:stretch/>
        </p:blipFill>
        <p:spPr>
          <a:xfrm>
            <a:off x="11048695" y="338328"/>
            <a:ext cx="571500" cy="457200"/>
          </a:xfrm>
          <a:prstGeom prst="rect">
            <a:avLst/>
          </a:prstGeom>
        </p:spPr>
      </p:pic>
      <p:sp>
        <p:nvSpPr>
          <p:cNvPr id="42" name="Text 27"/>
          <p:cNvSpPr txBox="1"/>
          <p:nvPr/>
        </p:nvSpPr>
        <p:spPr>
          <a:xfrm>
            <a:off x="5781751" y="4590288"/>
            <a:ext cx="629107" cy="571500"/>
          </a:xfrm>
          <a:prstGeom prst="rect">
            <a:avLst/>
          </a:prstGeom>
          <a:solidFill>
            <a:srgbClr val="FBBF24"/>
          </a:solidFill>
          <a:ln w="50800">
            <a:solidFill>
              <a:srgbClr val="FFFFFF"/>
            </a:solid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VS</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676595"/>
          </a:xfrm>
          <a:prstGeom prst="rect">
            <a:avLst/>
          </a:prstGeom>
          <a:solidFill>
            <a:srgbClr val="F8FAFC"/>
          </a:solidFill>
          <a:ln w="12700">
            <a:solidFill>
              <a:srgbClr val="FFFFFF">
                <a:alpha val="0"/>
              </a:srgbClr>
            </a:solidFill>
            <a:prstDash val="solid"/>
          </a:ln>
        </p:spPr>
      </p:sp>
      <p:sp>
        <p:nvSpPr>
          <p:cNvPr id="5" name="Text 3"/>
          <p:cNvSpPr txBox="1"/>
          <p:nvPr/>
        </p:nvSpPr>
        <p:spPr>
          <a:xfrm>
            <a:off x="514807" y="1333195"/>
            <a:ext cx="111639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Process flow for selecting, tailoring, and documenting security and privacy controls</a:t>
            </a:r>
            <a:endParaRPr lang="en-US" sz="1300" dirty="0"/>
          </a:p>
        </p:txBody>
      </p:sp>
      <p:pic>
        <p:nvPicPr>
          <p:cNvPr id="6" name="Image 0" descr="preencoded.png">    </p:cNvPr>
          <p:cNvPicPr>
            <a:picLocks noChangeAspect="1"/>
          </p:cNvPicPr>
          <p:nvPr/>
        </p:nvPicPr>
        <p:blipFill>
          <a:blip r:embed="rId1"/>
          <a:srcRect l="0" r="0" t="-12" b="-12"/>
          <a:stretch/>
        </p:blipFill>
        <p:spPr>
          <a:xfrm>
            <a:off x="571500" y="5540350"/>
            <a:ext cx="11048695" cy="705002"/>
          </a:xfrm>
          <a:prstGeom prst="rect">
            <a:avLst/>
          </a:prstGeom>
        </p:spPr>
      </p:pic>
      <p:sp>
        <p:nvSpPr>
          <p:cNvPr id="7" name="Text 4"/>
          <p:cNvSpPr txBox="1"/>
          <p:nvPr/>
        </p:nvSpPr>
        <p:spPr>
          <a:xfrm>
            <a:off x="733349" y="5702198"/>
            <a:ext cx="779160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Critical Success Factor: Early Monitoring Strategy</a:t>
            </a:r>
            <a:endParaRPr lang="en-US" sz="1000" dirty="0"/>
          </a:p>
        </p:txBody>
      </p:sp>
      <p:sp>
        <p:nvSpPr>
          <p:cNvPr id="8" name="Text 5"/>
          <p:cNvSpPr txBox="1"/>
          <p:nvPr/>
        </p:nvSpPr>
        <p:spPr>
          <a:xfrm>
            <a:off x="733349" y="5930798"/>
            <a:ext cx="8363102"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While selecting controls, simultaneously develop the continuous monitoring strategy to ensure controls are testable and monitorable post-authorization.</a:t>
            </a:r>
            <a:endParaRPr lang="en-US" sz="900" dirty="0"/>
          </a:p>
        </p:txBody>
      </p:sp>
      <p:sp>
        <p:nvSpPr>
          <p:cNvPr id="9" name="Text 6"/>
          <p:cNvSpPr txBox="1"/>
          <p:nvPr/>
        </p:nvSpPr>
        <p:spPr>
          <a:xfrm>
            <a:off x="10497312" y="5711342"/>
            <a:ext cx="1025042" cy="362102"/>
          </a:xfrm>
          <a:prstGeom prst="rect">
            <a:avLst/>
          </a:prstGeom>
          <a:solidFill>
            <a:srgbClr val="EFF6FF"/>
          </a:solidFill>
          <a:ln w="12700">
            <a:solidFill>
              <a:srgbClr val="DBEAFE"/>
            </a:solidFill>
          </a:ln>
        </p:spPr>
        <p:txBody>
          <a:bodyPr wrap="square" lIns="0" tIns="0" rIns="0" bIns="0" rtlCol="0" anchor="ctr"/>
          <a:lstStyle/>
          <a:p>
            <a:pPr algn="l" indent="0" marL="0">
              <a:buNone/>
            </a:pPr>
            <a:r>
              <a:rPr lang="en-US" sz="1000" b="1" dirty="0">
                <a:solidFill>
                  <a:srgbClr val="1D4ED8"/>
                </a:solidFill>
                <a:latin typeface="Roboto" pitchFamily="34" charset="0"/>
                <a:ea typeface="Roboto" pitchFamily="34" charset="-122"/>
                <a:cs typeface="Roboto" pitchFamily="34" charset="-120"/>
              </a:rPr>
              <a:t> Best Practice </a:t>
            </a:r>
            <a:endParaRPr lang="en-US" sz="1000" dirty="0"/>
          </a:p>
        </p:txBody>
      </p:sp>
      <p:pic>
        <p:nvPicPr>
          <p:cNvPr id="10" name="Image 1" descr="preencoded.png">    </p:cNvPr>
          <p:cNvPicPr>
            <a:picLocks noChangeAspect="1"/>
          </p:cNvPicPr>
          <p:nvPr/>
        </p:nvPicPr>
        <p:blipFill>
          <a:blip r:embed="rId2"/>
          <a:srcRect l="-2512" r="-2512" t="0" b="0"/>
          <a:stretch/>
        </p:blipFill>
        <p:spPr>
          <a:xfrm>
            <a:off x="10283342" y="5823814"/>
            <a:ext cx="105156" cy="133502"/>
          </a:xfrm>
          <a:prstGeom prst="rect">
            <a:avLst/>
          </a:prstGeom>
        </p:spPr>
      </p:pic>
      <p:sp>
        <p:nvSpPr>
          <p:cNvPr id="11" name="Shape 7"/>
          <p:cNvSpPr/>
          <p:nvPr/>
        </p:nvSpPr>
        <p:spPr>
          <a:xfrm>
            <a:off x="0" y="6625742"/>
            <a:ext cx="12191695" cy="237744"/>
          </a:xfrm>
          <a:prstGeom prst="rect">
            <a:avLst/>
          </a:prstGeom>
          <a:solidFill>
            <a:srgbClr val="F1F5F9"/>
          </a:solidFill>
          <a:ln/>
        </p:spPr>
      </p:sp>
      <p:sp>
        <p:nvSpPr>
          <p:cNvPr id="12" name="Shape 8"/>
          <p:cNvSpPr/>
          <p:nvPr/>
        </p:nvSpPr>
        <p:spPr>
          <a:xfrm>
            <a:off x="0" y="6625742"/>
            <a:ext cx="12191695" cy="9144"/>
          </a:xfrm>
          <a:prstGeom prst="rect">
            <a:avLst/>
          </a:prstGeom>
          <a:solidFill>
            <a:srgbClr val="E2E8F0"/>
          </a:solidFill>
          <a:ln w="12700">
            <a:solidFill>
              <a:srgbClr val="E2E8F0">
                <a:alpha val="0"/>
              </a:srgbClr>
            </a:solidFill>
            <a:prstDash val="solid"/>
          </a:ln>
        </p:spPr>
      </p:sp>
      <p:sp>
        <p:nvSpPr>
          <p:cNvPr id="13" name="Text 9"/>
          <p:cNvSpPr txBox="1"/>
          <p:nvPr/>
        </p:nvSpPr>
        <p:spPr>
          <a:xfrm>
            <a:off x="571500" y="6655003"/>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14" name="Text 10"/>
          <p:cNvSpPr txBox="1"/>
          <p:nvPr/>
        </p:nvSpPr>
        <p:spPr>
          <a:xfrm>
            <a:off x="11177626" y="6655003"/>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90</a:t>
            </a:r>
            <a:endParaRPr lang="en-US" sz="900" dirty="0"/>
          </a:p>
        </p:txBody>
      </p:sp>
      <p:pic>
        <p:nvPicPr>
          <p:cNvPr id="15" name="Image 2" descr="preencoded.png">    </p:cNvPr>
          <p:cNvPicPr>
            <a:picLocks noChangeAspect="1"/>
          </p:cNvPicPr>
          <p:nvPr/>
        </p:nvPicPr>
        <p:blipFill>
          <a:blip r:embed="rId3"/>
          <a:srcRect l="0" r="0" t="-398" b="-398"/>
          <a:stretch/>
        </p:blipFill>
        <p:spPr>
          <a:xfrm>
            <a:off x="1619402" y="2419502"/>
            <a:ext cx="8953805" cy="38405"/>
          </a:xfrm>
          <a:prstGeom prst="rect">
            <a:avLst/>
          </a:prstGeom>
        </p:spPr>
      </p:pic>
      <p:sp>
        <p:nvSpPr>
          <p:cNvPr id="16" name="Shape 11"/>
          <p:cNvSpPr/>
          <p:nvPr/>
        </p:nvSpPr>
        <p:spPr>
          <a:xfrm>
            <a:off x="761695" y="2991002"/>
            <a:ext cx="2095805" cy="2247595"/>
          </a:xfrm>
          <a:prstGeom prst="roundRect">
            <a:avLst>
              <a:gd name="adj" fmla="val 1587"/>
            </a:avLst>
          </a:prstGeom>
          <a:solidFill>
            <a:srgbClr val="FFFFFF"/>
          </a:solidFill>
          <a:ln/>
          <a:effectLst>
            <a:outerShdw sx="100000" sy="100000" kx="0" ky="0" algn="bl" rotWithShape="0" blurRad="63500" dist="38100" dir="16200000">
              <a:srgbClr val="000000">
                <a:alpha val="10000"/>
              </a:srgbClr>
            </a:outerShdw>
          </a:effectLst>
        </p:spPr>
      </p:sp>
      <p:sp>
        <p:nvSpPr>
          <p:cNvPr id="17" name="Shape 12"/>
          <p:cNvSpPr/>
          <p:nvPr/>
        </p:nvSpPr>
        <p:spPr>
          <a:xfrm>
            <a:off x="761695" y="2991002"/>
            <a:ext cx="2095805" cy="38405"/>
          </a:xfrm>
          <a:prstGeom prst="roundRect">
            <a:avLst>
              <a:gd name="adj" fmla="val 86580"/>
            </a:avLst>
          </a:prstGeom>
          <a:solidFill>
            <a:srgbClr val="3B82F6"/>
          </a:solidFill>
          <a:ln w="12700">
            <a:solidFill>
              <a:srgbClr val="3B82F6">
                <a:alpha val="0"/>
              </a:srgbClr>
            </a:solidFill>
            <a:prstDash val="solid"/>
          </a:ln>
        </p:spPr>
      </p:sp>
      <p:sp>
        <p:nvSpPr>
          <p:cNvPr id="18" name="Text 13"/>
          <p:cNvSpPr txBox="1"/>
          <p:nvPr/>
        </p:nvSpPr>
        <p:spPr>
          <a:xfrm>
            <a:off x="914400" y="3219602"/>
            <a:ext cx="1791310" cy="277063"/>
          </a:xfrm>
          <a:prstGeom prst="rect">
            <a:avLst/>
          </a:prstGeom>
          <a:no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Select Baseline</a:t>
            </a:r>
            <a:endParaRPr lang="en-US" sz="1400" dirty="0"/>
          </a:p>
        </p:txBody>
      </p:sp>
      <p:sp>
        <p:nvSpPr>
          <p:cNvPr id="19" name="Text 14"/>
          <p:cNvSpPr txBox="1"/>
          <p:nvPr/>
        </p:nvSpPr>
        <p:spPr>
          <a:xfrm>
            <a:off x="918058" y="3589020"/>
            <a:ext cx="1783080" cy="829361"/>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Choose initial baseline (Low/Mod/High) based on categorization impact levels.</a:t>
            </a:r>
            <a:endParaRPr lang="en-US" sz="1000" dirty="0"/>
          </a:p>
        </p:txBody>
      </p:sp>
      <p:sp>
        <p:nvSpPr>
          <p:cNvPr id="20" name="Text 15"/>
          <p:cNvSpPr txBox="1"/>
          <p:nvPr/>
        </p:nvSpPr>
        <p:spPr>
          <a:xfrm>
            <a:off x="918058" y="4507992"/>
            <a:ext cx="1783080" cy="543154"/>
          </a:xfrm>
          <a:prstGeom prst="rect">
            <a:avLst/>
          </a:prstGeom>
          <a:solidFill>
            <a:srgbClr val="EFF6FF"/>
          </a:solidFill>
          <a:ln w="12700">
            <a:solidFill>
              <a:srgbClr val="3B82F6"/>
            </a:solidFill>
          </a:ln>
        </p:spPr>
        <p:txBody>
          <a:bodyPr wrap="square" lIns="0" tIns="0" rIns="0" bIns="0" rtlCol="0" anchor="t"/>
          <a:lstStyle/>
          <a:p>
            <a:pPr algn="ctr" indent="0" marL="0">
              <a:buNone/>
            </a:pPr>
            <a:r>
              <a:rPr lang="en-US" sz="900" b="1" dirty="0">
                <a:solidFill>
                  <a:srgbClr val="1E40AF"/>
                </a:solidFill>
                <a:latin typeface="Roboto" pitchFamily="34" charset="0"/>
                <a:ea typeface="Roboto" pitchFamily="34" charset="-122"/>
                <a:cs typeface="Roboto" pitchFamily="34" charset="-120"/>
              </a:rPr>
              <a:t>Input: FIPS 199 Categorization</a:t>
            </a:r>
            <a:endParaRPr lang="en-US" sz="900" dirty="0"/>
          </a:p>
        </p:txBody>
      </p:sp>
      <p:pic>
        <p:nvPicPr>
          <p:cNvPr id="21" name="Image 3" descr="preencoded.png">    </p:cNvPr>
          <p:cNvPicPr>
            <a:picLocks noChangeAspect="1"/>
          </p:cNvPicPr>
          <p:nvPr/>
        </p:nvPicPr>
        <p:blipFill>
          <a:blip r:embed="rId4"/>
          <a:srcRect l="0" r="0" t="-80" b="-80"/>
          <a:stretch/>
        </p:blipFill>
        <p:spPr>
          <a:xfrm>
            <a:off x="3476549" y="2276856"/>
            <a:ext cx="142646" cy="228600"/>
          </a:xfrm>
          <a:prstGeom prst="rect">
            <a:avLst/>
          </a:prstGeom>
        </p:spPr>
      </p:pic>
      <p:pic>
        <p:nvPicPr>
          <p:cNvPr id="22" name="Image 4" descr="preencoded.png">    </p:cNvPr>
          <p:cNvPicPr>
            <a:picLocks noChangeAspect="1"/>
          </p:cNvPicPr>
          <p:nvPr/>
        </p:nvPicPr>
        <p:blipFill>
          <a:blip r:embed="rId5"/>
          <a:srcRect l="0" r="0" t="0" b="0"/>
          <a:stretch/>
        </p:blipFill>
        <p:spPr>
          <a:xfrm>
            <a:off x="1429207" y="2038198"/>
            <a:ext cx="761695" cy="761695"/>
          </a:xfrm>
          <a:prstGeom prst="rect">
            <a:avLst/>
          </a:prstGeom>
        </p:spPr>
      </p:pic>
      <p:pic>
        <p:nvPicPr>
          <p:cNvPr id="23" name="Image 5" descr="preencoded.png">    </p:cNvPr>
          <p:cNvPicPr>
            <a:picLocks noChangeAspect="1"/>
          </p:cNvPicPr>
          <p:nvPr/>
        </p:nvPicPr>
        <p:blipFill>
          <a:blip r:embed="rId6"/>
          <a:srcRect l="0" r="0" t="-1013" b="-1013"/>
          <a:stretch/>
        </p:blipFill>
        <p:spPr>
          <a:xfrm>
            <a:off x="1657807" y="2281428"/>
            <a:ext cx="304495" cy="276149"/>
          </a:xfrm>
          <a:prstGeom prst="rect">
            <a:avLst/>
          </a:prstGeom>
        </p:spPr>
      </p:pic>
      <p:sp>
        <p:nvSpPr>
          <p:cNvPr id="24" name="Text 16"/>
          <p:cNvSpPr txBox="1"/>
          <p:nvPr/>
        </p:nvSpPr>
        <p:spPr>
          <a:xfrm>
            <a:off x="1895551" y="2029054"/>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1</a:t>
            </a:r>
            <a:endParaRPr lang="en-US" sz="1000" dirty="0"/>
          </a:p>
        </p:txBody>
      </p:sp>
      <p:sp>
        <p:nvSpPr>
          <p:cNvPr id="25" name="Shape 17"/>
          <p:cNvSpPr/>
          <p:nvPr/>
        </p:nvSpPr>
        <p:spPr>
          <a:xfrm>
            <a:off x="3619195" y="2991002"/>
            <a:ext cx="2095805" cy="1857146"/>
          </a:xfrm>
          <a:prstGeom prst="roundRect">
            <a:avLst>
              <a:gd name="adj" fmla="val 2020"/>
            </a:avLst>
          </a:prstGeom>
          <a:solidFill>
            <a:srgbClr val="FFFFFF"/>
          </a:solidFill>
          <a:ln/>
          <a:effectLst>
            <a:outerShdw sx="100000" sy="100000" kx="0" ky="0" algn="bl" rotWithShape="0" blurRad="63500" dist="38100" dir="16200000">
              <a:srgbClr val="000000">
                <a:alpha val="10000"/>
              </a:srgbClr>
            </a:outerShdw>
          </a:effectLst>
        </p:spPr>
      </p:sp>
      <p:sp>
        <p:nvSpPr>
          <p:cNvPr id="26" name="Shape 18"/>
          <p:cNvSpPr/>
          <p:nvPr/>
        </p:nvSpPr>
        <p:spPr>
          <a:xfrm>
            <a:off x="3619195" y="2991002"/>
            <a:ext cx="2095805" cy="38405"/>
          </a:xfrm>
          <a:prstGeom prst="roundRect">
            <a:avLst>
              <a:gd name="adj" fmla="val 97680"/>
            </a:avLst>
          </a:prstGeom>
          <a:solidFill>
            <a:srgbClr val="10B981"/>
          </a:solidFill>
          <a:ln w="12700">
            <a:solidFill>
              <a:srgbClr val="10B981">
                <a:alpha val="0"/>
              </a:srgbClr>
            </a:solidFill>
            <a:prstDash val="solid"/>
          </a:ln>
        </p:spPr>
      </p:sp>
      <p:sp>
        <p:nvSpPr>
          <p:cNvPr id="27" name="Text 19"/>
          <p:cNvSpPr txBox="1"/>
          <p:nvPr/>
        </p:nvSpPr>
        <p:spPr>
          <a:xfrm>
            <a:off x="3771900" y="3219602"/>
            <a:ext cx="1791310" cy="277063"/>
          </a:xfrm>
          <a:prstGeom prst="rect">
            <a:avLst/>
          </a:prstGeom>
          <a:no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Tailor Controls</a:t>
            </a:r>
            <a:endParaRPr lang="en-US" sz="1400" dirty="0"/>
          </a:p>
        </p:txBody>
      </p:sp>
      <p:sp>
        <p:nvSpPr>
          <p:cNvPr id="28" name="Text 20"/>
          <p:cNvSpPr txBox="1"/>
          <p:nvPr/>
        </p:nvSpPr>
        <p:spPr>
          <a:xfrm>
            <a:off x="3775558" y="3589020"/>
            <a:ext cx="1783080" cy="619963"/>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Apply scoping, overlays, and specific parameter values (ODPs).</a:t>
            </a:r>
            <a:endParaRPr lang="en-US" sz="1000" dirty="0"/>
          </a:p>
        </p:txBody>
      </p:sp>
      <p:sp>
        <p:nvSpPr>
          <p:cNvPr id="29" name="Text 21"/>
          <p:cNvSpPr txBox="1"/>
          <p:nvPr/>
        </p:nvSpPr>
        <p:spPr>
          <a:xfrm>
            <a:off x="3775558" y="4301338"/>
            <a:ext cx="1783080" cy="362102"/>
          </a:xfrm>
          <a:prstGeom prst="rect">
            <a:avLst/>
          </a:prstGeom>
          <a:solidFill>
            <a:srgbClr val="EFF6FF"/>
          </a:solidFill>
          <a:ln w="12700">
            <a:solidFill>
              <a:srgbClr val="3B82F6"/>
            </a:solidFill>
          </a:ln>
        </p:spPr>
        <p:txBody>
          <a:bodyPr wrap="square" lIns="0" tIns="0" rIns="0" bIns="0" rtlCol="0" anchor="t"/>
          <a:lstStyle/>
          <a:p>
            <a:pPr algn="ctr" indent="0" marL="0">
              <a:buNone/>
            </a:pPr>
            <a:r>
              <a:rPr lang="en-US" sz="900" b="1" dirty="0">
                <a:solidFill>
                  <a:srgbClr val="1E40AF"/>
                </a:solidFill>
                <a:latin typeface="Roboto" pitchFamily="34" charset="0"/>
                <a:ea typeface="Roboto" pitchFamily="34" charset="-122"/>
                <a:cs typeface="Roboto" pitchFamily="34" charset="-120"/>
              </a:rPr>
              <a:t>Ref: SP 800-53B Guidance</a:t>
            </a:r>
            <a:endParaRPr lang="en-US" sz="900" dirty="0"/>
          </a:p>
        </p:txBody>
      </p:sp>
      <p:pic>
        <p:nvPicPr>
          <p:cNvPr id="30" name="Image 6" descr="preencoded.png">    </p:cNvPr>
          <p:cNvPicPr>
            <a:picLocks noChangeAspect="1"/>
          </p:cNvPicPr>
          <p:nvPr/>
        </p:nvPicPr>
        <p:blipFill>
          <a:blip r:embed="rId7"/>
          <a:srcRect l="0" r="0" t="-80" b="-80"/>
          <a:stretch/>
        </p:blipFill>
        <p:spPr>
          <a:xfrm>
            <a:off x="6334049" y="2276856"/>
            <a:ext cx="142646" cy="228600"/>
          </a:xfrm>
          <a:prstGeom prst="rect">
            <a:avLst/>
          </a:prstGeom>
        </p:spPr>
      </p:pic>
      <p:pic>
        <p:nvPicPr>
          <p:cNvPr id="31" name="Image 7" descr="preencoded.png">    </p:cNvPr>
          <p:cNvPicPr>
            <a:picLocks noChangeAspect="1"/>
          </p:cNvPicPr>
          <p:nvPr/>
        </p:nvPicPr>
        <p:blipFill>
          <a:blip r:embed="rId8"/>
          <a:srcRect l="0" r="0" t="0" b="0"/>
          <a:stretch/>
        </p:blipFill>
        <p:spPr>
          <a:xfrm>
            <a:off x="4286707" y="2038198"/>
            <a:ext cx="761695" cy="761695"/>
          </a:xfrm>
          <a:prstGeom prst="rect">
            <a:avLst/>
          </a:prstGeom>
        </p:spPr>
      </p:pic>
      <p:pic>
        <p:nvPicPr>
          <p:cNvPr id="32" name="Image 8" descr="preencoded.png">    </p:cNvPr>
          <p:cNvPicPr>
            <a:picLocks noChangeAspect="1"/>
          </p:cNvPicPr>
          <p:nvPr/>
        </p:nvPicPr>
        <p:blipFill>
          <a:blip r:embed="rId9"/>
          <a:srcRect l="0" r="0" t="0" b="0"/>
          <a:stretch/>
        </p:blipFill>
        <p:spPr>
          <a:xfrm>
            <a:off x="4529023" y="2281428"/>
            <a:ext cx="276149" cy="276149"/>
          </a:xfrm>
          <a:prstGeom prst="rect">
            <a:avLst/>
          </a:prstGeom>
        </p:spPr>
      </p:pic>
      <p:sp>
        <p:nvSpPr>
          <p:cNvPr id="33" name="Text 22"/>
          <p:cNvSpPr txBox="1"/>
          <p:nvPr/>
        </p:nvSpPr>
        <p:spPr>
          <a:xfrm>
            <a:off x="4753051" y="2029054"/>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2</a:t>
            </a:r>
            <a:endParaRPr lang="en-US" sz="1000" dirty="0"/>
          </a:p>
        </p:txBody>
      </p:sp>
      <p:sp>
        <p:nvSpPr>
          <p:cNvPr id="34" name="Shape 23"/>
          <p:cNvSpPr/>
          <p:nvPr/>
        </p:nvSpPr>
        <p:spPr>
          <a:xfrm>
            <a:off x="6476695" y="2991002"/>
            <a:ext cx="2095805" cy="1857146"/>
          </a:xfrm>
          <a:prstGeom prst="roundRect">
            <a:avLst>
              <a:gd name="adj" fmla="val 2020"/>
            </a:avLst>
          </a:prstGeom>
          <a:solidFill>
            <a:srgbClr val="FFFFFF"/>
          </a:solidFill>
          <a:ln/>
          <a:effectLst>
            <a:outerShdw sx="100000" sy="100000" kx="0" ky="0" algn="bl" rotWithShape="0" blurRad="63500" dist="38100" dir="16200000">
              <a:srgbClr val="000000">
                <a:alpha val="10000"/>
              </a:srgbClr>
            </a:outerShdw>
          </a:effectLst>
        </p:spPr>
      </p:sp>
      <p:sp>
        <p:nvSpPr>
          <p:cNvPr id="35" name="Shape 24"/>
          <p:cNvSpPr/>
          <p:nvPr/>
        </p:nvSpPr>
        <p:spPr>
          <a:xfrm>
            <a:off x="6476695" y="2991002"/>
            <a:ext cx="2095805" cy="38405"/>
          </a:xfrm>
          <a:prstGeom prst="roundRect">
            <a:avLst>
              <a:gd name="adj" fmla="val 97680"/>
            </a:avLst>
          </a:prstGeom>
          <a:solidFill>
            <a:srgbClr val="F59E0B"/>
          </a:solidFill>
          <a:ln w="12700">
            <a:solidFill>
              <a:srgbClr val="F59E0B">
                <a:alpha val="0"/>
              </a:srgbClr>
            </a:solidFill>
            <a:prstDash val="solid"/>
          </a:ln>
        </p:spPr>
      </p:sp>
      <p:sp>
        <p:nvSpPr>
          <p:cNvPr id="36" name="Text 25"/>
          <p:cNvSpPr txBox="1"/>
          <p:nvPr/>
        </p:nvSpPr>
        <p:spPr>
          <a:xfrm>
            <a:off x="6629400" y="3219602"/>
            <a:ext cx="1791310" cy="277063"/>
          </a:xfrm>
          <a:prstGeom prst="rect">
            <a:avLst/>
          </a:prstGeom>
          <a:no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Assign Controls</a:t>
            </a:r>
            <a:endParaRPr lang="en-US" sz="1400" dirty="0"/>
          </a:p>
        </p:txBody>
      </p:sp>
      <p:sp>
        <p:nvSpPr>
          <p:cNvPr id="37" name="Text 26"/>
          <p:cNvSpPr txBox="1"/>
          <p:nvPr/>
        </p:nvSpPr>
        <p:spPr>
          <a:xfrm>
            <a:off x="6633058" y="3589020"/>
            <a:ext cx="1783080" cy="619963"/>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Designate controls as Common, Hybrid, or System-Specific.</a:t>
            </a:r>
            <a:endParaRPr lang="en-US" sz="1000" dirty="0"/>
          </a:p>
        </p:txBody>
      </p:sp>
      <p:sp>
        <p:nvSpPr>
          <p:cNvPr id="38" name="Text 27"/>
          <p:cNvSpPr txBox="1"/>
          <p:nvPr/>
        </p:nvSpPr>
        <p:spPr>
          <a:xfrm>
            <a:off x="6633058" y="4301338"/>
            <a:ext cx="1783080" cy="362102"/>
          </a:xfrm>
          <a:prstGeom prst="rect">
            <a:avLst/>
          </a:prstGeom>
          <a:solidFill>
            <a:srgbClr val="EFF6FF"/>
          </a:solidFill>
          <a:ln w="12700">
            <a:solidFill>
              <a:srgbClr val="3B82F6"/>
            </a:solidFill>
          </a:ln>
        </p:spPr>
        <p:txBody>
          <a:bodyPr wrap="square" lIns="0" tIns="0" rIns="0" bIns="0" rtlCol="0" anchor="t"/>
          <a:lstStyle/>
          <a:p>
            <a:pPr algn="ctr" indent="0" marL="0">
              <a:buNone/>
            </a:pPr>
            <a:r>
              <a:rPr lang="en-US" sz="900" b="1" dirty="0">
                <a:solidFill>
                  <a:srgbClr val="1E40AF"/>
                </a:solidFill>
                <a:latin typeface="Roboto" pitchFamily="34" charset="0"/>
                <a:ea typeface="Roboto" pitchFamily="34" charset="-122"/>
                <a:cs typeface="Roboto" pitchFamily="34" charset="-120"/>
              </a:rPr>
              <a:t>Action: Inheritance Mapping</a:t>
            </a:r>
            <a:endParaRPr lang="en-US" sz="900" dirty="0"/>
          </a:p>
        </p:txBody>
      </p:sp>
      <p:pic>
        <p:nvPicPr>
          <p:cNvPr id="39" name="Image 9" descr="preencoded.png">    </p:cNvPr>
          <p:cNvPicPr>
            <a:picLocks noChangeAspect="1"/>
          </p:cNvPicPr>
          <p:nvPr/>
        </p:nvPicPr>
        <p:blipFill>
          <a:blip r:embed="rId10"/>
          <a:srcRect l="0" r="0" t="-80" b="-80"/>
          <a:stretch/>
        </p:blipFill>
        <p:spPr>
          <a:xfrm>
            <a:off x="9191549" y="2276856"/>
            <a:ext cx="142646" cy="228600"/>
          </a:xfrm>
          <a:prstGeom prst="rect">
            <a:avLst/>
          </a:prstGeom>
        </p:spPr>
      </p:pic>
      <p:pic>
        <p:nvPicPr>
          <p:cNvPr id="40" name="Image 10" descr="preencoded.png">    </p:cNvPr>
          <p:cNvPicPr>
            <a:picLocks noChangeAspect="1"/>
          </p:cNvPicPr>
          <p:nvPr/>
        </p:nvPicPr>
        <p:blipFill>
          <a:blip r:embed="rId11"/>
          <a:srcRect l="0" r="0" t="0" b="0"/>
          <a:stretch/>
        </p:blipFill>
        <p:spPr>
          <a:xfrm>
            <a:off x="7144207" y="2038198"/>
            <a:ext cx="761695" cy="761695"/>
          </a:xfrm>
          <a:prstGeom prst="rect">
            <a:avLst/>
          </a:prstGeom>
        </p:spPr>
      </p:pic>
      <p:pic>
        <p:nvPicPr>
          <p:cNvPr id="41" name="Image 11" descr="preencoded.png">    </p:cNvPr>
          <p:cNvPicPr>
            <a:picLocks noChangeAspect="1"/>
          </p:cNvPicPr>
          <p:nvPr/>
        </p:nvPicPr>
        <p:blipFill>
          <a:blip r:embed="rId12"/>
          <a:srcRect l="0" r="0" t="-333" b="-333"/>
          <a:stretch/>
        </p:blipFill>
        <p:spPr>
          <a:xfrm>
            <a:off x="7353605" y="2281428"/>
            <a:ext cx="342900" cy="276149"/>
          </a:xfrm>
          <a:prstGeom prst="rect">
            <a:avLst/>
          </a:prstGeom>
        </p:spPr>
      </p:pic>
      <p:sp>
        <p:nvSpPr>
          <p:cNvPr id="42" name="Text 28"/>
          <p:cNvSpPr txBox="1"/>
          <p:nvPr/>
        </p:nvSpPr>
        <p:spPr>
          <a:xfrm>
            <a:off x="7610551" y="2029054"/>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3</a:t>
            </a:r>
            <a:endParaRPr lang="en-US" sz="1000" dirty="0"/>
          </a:p>
        </p:txBody>
      </p:sp>
      <p:sp>
        <p:nvSpPr>
          <p:cNvPr id="43" name="Shape 29"/>
          <p:cNvSpPr/>
          <p:nvPr/>
        </p:nvSpPr>
        <p:spPr>
          <a:xfrm>
            <a:off x="9334195" y="2991002"/>
            <a:ext cx="2095805" cy="2048256"/>
          </a:xfrm>
          <a:prstGeom prst="roundRect">
            <a:avLst>
              <a:gd name="adj" fmla="val 1661"/>
            </a:avLst>
          </a:prstGeom>
          <a:solidFill>
            <a:srgbClr val="FFFFFF"/>
          </a:solidFill>
          <a:ln/>
          <a:effectLst>
            <a:outerShdw sx="100000" sy="100000" kx="0" ky="0" algn="bl" rotWithShape="0" blurRad="63500" dist="38100" dir="16200000">
              <a:srgbClr val="000000">
                <a:alpha val="10000"/>
              </a:srgbClr>
            </a:outerShdw>
          </a:effectLst>
        </p:spPr>
      </p:sp>
      <p:sp>
        <p:nvSpPr>
          <p:cNvPr id="44" name="Shape 30"/>
          <p:cNvSpPr/>
          <p:nvPr/>
        </p:nvSpPr>
        <p:spPr>
          <a:xfrm>
            <a:off x="9334195" y="2991002"/>
            <a:ext cx="2095805" cy="38405"/>
          </a:xfrm>
          <a:prstGeom prst="roundRect">
            <a:avLst>
              <a:gd name="adj" fmla="val 88593"/>
            </a:avLst>
          </a:prstGeom>
          <a:solidFill>
            <a:srgbClr val="8B5CF6"/>
          </a:solidFill>
          <a:ln w="12700">
            <a:solidFill>
              <a:srgbClr val="8B5CF6">
                <a:alpha val="0"/>
              </a:srgbClr>
            </a:solidFill>
            <a:prstDash val="solid"/>
          </a:ln>
        </p:spPr>
      </p:sp>
      <p:sp>
        <p:nvSpPr>
          <p:cNvPr id="45" name="Text 31"/>
          <p:cNvSpPr txBox="1"/>
          <p:nvPr/>
        </p:nvSpPr>
        <p:spPr>
          <a:xfrm>
            <a:off x="9486900" y="3219602"/>
            <a:ext cx="1791310" cy="277063"/>
          </a:xfrm>
          <a:prstGeom prst="rect">
            <a:avLst/>
          </a:prstGeom>
          <a:no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Document SSP</a:t>
            </a:r>
            <a:endParaRPr lang="en-US" sz="1400" dirty="0"/>
          </a:p>
        </p:txBody>
      </p:sp>
      <p:sp>
        <p:nvSpPr>
          <p:cNvPr id="46" name="Text 32"/>
          <p:cNvSpPr txBox="1"/>
          <p:nvPr/>
        </p:nvSpPr>
        <p:spPr>
          <a:xfrm>
            <a:off x="9490558" y="3589020"/>
            <a:ext cx="1783080" cy="619963"/>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Record decisions, rationale, and implementation plan in SSP.</a:t>
            </a:r>
            <a:endParaRPr lang="en-US" sz="1000" dirty="0"/>
          </a:p>
        </p:txBody>
      </p:sp>
      <p:sp>
        <p:nvSpPr>
          <p:cNvPr id="47" name="Text 33"/>
          <p:cNvSpPr txBox="1"/>
          <p:nvPr/>
        </p:nvSpPr>
        <p:spPr>
          <a:xfrm>
            <a:off x="9490558" y="4301338"/>
            <a:ext cx="1783080" cy="543154"/>
          </a:xfrm>
          <a:prstGeom prst="rect">
            <a:avLst/>
          </a:prstGeom>
          <a:solidFill>
            <a:srgbClr val="EFF6FF"/>
          </a:solidFill>
          <a:ln w="12700">
            <a:solidFill>
              <a:srgbClr val="3B82F6"/>
            </a:solidFill>
          </a:ln>
        </p:spPr>
        <p:txBody>
          <a:bodyPr wrap="square" lIns="0" tIns="0" rIns="0" bIns="0" rtlCol="0" anchor="t"/>
          <a:lstStyle/>
          <a:p>
            <a:pPr algn="ctr" indent="0" marL="0">
              <a:buNone/>
            </a:pPr>
            <a:r>
              <a:rPr lang="en-US" sz="900" b="1" dirty="0">
                <a:solidFill>
                  <a:srgbClr val="1E40AF"/>
                </a:solidFill>
                <a:latin typeface="Roboto" pitchFamily="34" charset="0"/>
                <a:ea typeface="Roboto" pitchFamily="34" charset="-122"/>
                <a:cs typeface="Roboto" pitchFamily="34" charset="-120"/>
              </a:rPr>
              <a:t>Output: Initial System Security Plan</a:t>
            </a:r>
            <a:endParaRPr lang="en-US" sz="900" dirty="0"/>
          </a:p>
        </p:txBody>
      </p:sp>
      <p:pic>
        <p:nvPicPr>
          <p:cNvPr id="48" name="Image 12" descr="preencoded.png">    </p:cNvPr>
          <p:cNvPicPr>
            <a:picLocks noChangeAspect="1"/>
          </p:cNvPicPr>
          <p:nvPr/>
        </p:nvPicPr>
        <p:blipFill>
          <a:blip r:embed="rId13"/>
          <a:srcRect l="0" r="0" t="0" b="0"/>
          <a:stretch/>
        </p:blipFill>
        <p:spPr>
          <a:xfrm>
            <a:off x="10001707" y="2038198"/>
            <a:ext cx="761695" cy="761695"/>
          </a:xfrm>
          <a:prstGeom prst="rect">
            <a:avLst/>
          </a:prstGeom>
        </p:spPr>
      </p:pic>
      <p:pic>
        <p:nvPicPr>
          <p:cNvPr id="49" name="Image 13" descr="preencoded.png">    </p:cNvPr>
          <p:cNvPicPr>
            <a:picLocks noChangeAspect="1"/>
          </p:cNvPicPr>
          <p:nvPr/>
        </p:nvPicPr>
        <p:blipFill>
          <a:blip r:embed="rId14"/>
          <a:srcRect l="-552" r="-552" t="0" b="0"/>
          <a:stretch/>
        </p:blipFill>
        <p:spPr>
          <a:xfrm>
            <a:off x="10277856" y="2281428"/>
            <a:ext cx="209398" cy="276149"/>
          </a:xfrm>
          <a:prstGeom prst="rect">
            <a:avLst/>
          </a:prstGeom>
        </p:spPr>
      </p:pic>
      <p:sp>
        <p:nvSpPr>
          <p:cNvPr id="50" name="Text 34"/>
          <p:cNvSpPr txBox="1"/>
          <p:nvPr/>
        </p:nvSpPr>
        <p:spPr>
          <a:xfrm>
            <a:off x="10468051" y="2029054"/>
            <a:ext cx="342900" cy="267005"/>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000" b="1" dirty="0">
                <a:solidFill>
                  <a:srgbClr val="1E3A8A"/>
                </a:solidFill>
                <a:latin typeface="Roboto" pitchFamily="34" charset="0"/>
                <a:ea typeface="Roboto" pitchFamily="34" charset="-122"/>
                <a:cs typeface="Roboto" pitchFamily="34" charset="-120"/>
              </a:rPr>
              <a:t>4</a:t>
            </a:r>
            <a:endParaRPr lang="en-US" sz="1000" dirty="0"/>
          </a:p>
        </p:txBody>
      </p:sp>
      <p:sp>
        <p:nvSpPr>
          <p:cNvPr id="51" name="Shape 35"/>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52" name="Shape 36"/>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53" name="Image 14" descr="preencoded.png">    </p:cNvPr>
          <p:cNvPicPr>
            <a:picLocks noChangeAspect="1"/>
          </p:cNvPicPr>
          <p:nvPr/>
        </p:nvPicPr>
        <p:blipFill>
          <a:blip r:embed="rId15"/>
          <a:srcRect l="0" r="0" t="-43" b="-43"/>
          <a:stretch/>
        </p:blipFill>
        <p:spPr>
          <a:xfrm>
            <a:off x="571500" y="190195"/>
            <a:ext cx="133502" cy="152705"/>
          </a:xfrm>
          <a:prstGeom prst="rect">
            <a:avLst/>
          </a:prstGeom>
        </p:spPr>
      </p:pic>
      <p:sp>
        <p:nvSpPr>
          <p:cNvPr id="54" name="Text 37"/>
          <p:cNvSpPr txBox="1"/>
          <p:nvPr/>
        </p:nvSpPr>
        <p:spPr>
          <a:xfrm>
            <a:off x="780898" y="190195"/>
            <a:ext cx="15279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Implementation</a:t>
            </a:r>
            <a:endParaRPr lang="en-US" sz="900" dirty="0"/>
          </a:p>
        </p:txBody>
      </p:sp>
      <p:sp>
        <p:nvSpPr>
          <p:cNvPr id="55" name="Text 38"/>
          <p:cNvSpPr txBox="1"/>
          <p:nvPr/>
        </p:nvSpPr>
        <p:spPr>
          <a:xfrm>
            <a:off x="571500" y="381305"/>
            <a:ext cx="3592678"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RMF Step: Select</a:t>
            </a:r>
            <a:endParaRPr lang="en-US" sz="2700" dirty="0"/>
          </a:p>
        </p:txBody>
      </p:sp>
      <p:pic>
        <p:nvPicPr>
          <p:cNvPr id="56" name="Image 15" descr="preencoded.png">    </p:cNvPr>
          <p:cNvPicPr>
            <a:picLocks noChangeAspect="1"/>
          </p:cNvPicPr>
          <p:nvPr/>
        </p:nvPicPr>
        <p:blipFill>
          <a:blip r:embed="rId16">
            <a:alphaModFix amt="80000"/>
          </a:blip>
          <a:srcRect l="0" r="0" t="0" b="0"/>
          <a:stretch/>
        </p:blipFill>
        <p:spPr>
          <a:xfrm>
            <a:off x="11162995" y="243230"/>
            <a:ext cx="45720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100" b="-100"/>
          <a:stretch/>
        </p:blipFill>
        <p:spPr>
          <a:xfrm>
            <a:off x="571500" y="286207"/>
            <a:ext cx="114300" cy="152705"/>
          </a:xfrm>
          <a:prstGeom prst="rect">
            <a:avLst/>
          </a:prstGeom>
        </p:spPr>
      </p:pic>
      <p:sp>
        <p:nvSpPr>
          <p:cNvPr id="7" name="Text 4"/>
          <p:cNvSpPr txBox="1"/>
          <p:nvPr/>
        </p:nvSpPr>
        <p:spPr>
          <a:xfrm>
            <a:off x="761695" y="286207"/>
            <a:ext cx="15279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Implementation</a:t>
            </a:r>
            <a:endParaRPr lang="en-US" sz="900" dirty="0"/>
          </a:p>
        </p:txBody>
      </p:sp>
      <p:sp>
        <p:nvSpPr>
          <p:cNvPr id="8" name="Text 5"/>
          <p:cNvSpPr txBox="1"/>
          <p:nvPr/>
        </p:nvSpPr>
        <p:spPr>
          <a:xfrm>
            <a:off x="571500" y="476402"/>
            <a:ext cx="423001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RMF Step: Implement</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338328"/>
            <a:ext cx="457200" cy="457200"/>
          </a:xfrm>
          <a:prstGeom prst="rect">
            <a:avLst/>
          </a:prstGeom>
        </p:spPr>
      </p:pic>
      <p:pic>
        <p:nvPicPr>
          <p:cNvPr id="10" name="Image 2" descr="preencoded.png">    </p:cNvPr>
          <p:cNvPicPr>
            <a:picLocks noChangeAspect="1"/>
          </p:cNvPicPr>
          <p:nvPr/>
        </p:nvPicPr>
        <p:blipFill>
          <a:blip r:embed="rId3"/>
          <a:srcRect l="0" r="0" t="0" b="0"/>
          <a:stretch/>
        </p:blipFill>
        <p:spPr>
          <a:xfrm>
            <a:off x="0" y="1143000"/>
            <a:ext cx="12191695" cy="6629400"/>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57" r="-57" t="0" b="0"/>
          <a:stretch/>
        </p:blipFill>
        <p:spPr>
          <a:xfrm>
            <a:off x="571500" y="1676095"/>
            <a:ext cx="200254" cy="228600"/>
          </a:xfrm>
          <a:prstGeom prst="rect">
            <a:avLst/>
          </a:prstGeom>
        </p:spPr>
      </p:pic>
      <p:sp>
        <p:nvSpPr>
          <p:cNvPr id="13" name="Text 7"/>
          <p:cNvSpPr txBox="1"/>
          <p:nvPr/>
        </p:nvSpPr>
        <p:spPr>
          <a:xfrm>
            <a:off x="886054" y="1619402"/>
            <a:ext cx="3248863"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Configuration &amp; Integration</a:t>
            </a:r>
            <a:endParaRPr lang="en-US" sz="1800" dirty="0"/>
          </a:p>
        </p:txBody>
      </p:sp>
      <p:pic>
        <p:nvPicPr>
          <p:cNvPr id="14" name="Image 4" descr="preencoded.png">    </p:cNvPr>
          <p:cNvPicPr>
            <a:picLocks noChangeAspect="1"/>
          </p:cNvPicPr>
          <p:nvPr/>
        </p:nvPicPr>
        <p:blipFill>
          <a:blip r:embed="rId5"/>
          <a:srcRect l="0" r="0" t="-8" b="-8"/>
          <a:stretch/>
        </p:blipFill>
        <p:spPr>
          <a:xfrm>
            <a:off x="571500" y="2324405"/>
            <a:ext cx="5238598" cy="1436522"/>
          </a:xfrm>
          <a:prstGeom prst="rect">
            <a:avLst/>
          </a:prstGeom>
        </p:spPr>
      </p:pic>
      <p:sp>
        <p:nvSpPr>
          <p:cNvPr id="15" name="Text 8"/>
          <p:cNvSpPr txBox="1"/>
          <p:nvPr/>
        </p:nvSpPr>
        <p:spPr>
          <a:xfrm>
            <a:off x="1124712" y="2553005"/>
            <a:ext cx="457200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Translating Plans to Reality</a:t>
            </a:r>
            <a:endParaRPr lang="en-US" sz="1300" dirty="0"/>
          </a:p>
        </p:txBody>
      </p:sp>
      <p:pic>
        <p:nvPicPr>
          <p:cNvPr id="16" name="Image 5" descr="preencoded.png">    </p:cNvPr>
          <p:cNvPicPr>
            <a:picLocks noChangeAspect="1"/>
          </p:cNvPicPr>
          <p:nvPr/>
        </p:nvPicPr>
        <p:blipFill>
          <a:blip r:embed="rId6"/>
          <a:srcRect l="0" r="0" t="-1310" b="-1310"/>
          <a:stretch/>
        </p:blipFill>
        <p:spPr>
          <a:xfrm>
            <a:off x="838505" y="2592324"/>
            <a:ext cx="209398" cy="171907"/>
          </a:xfrm>
          <a:prstGeom prst="rect">
            <a:avLst/>
          </a:prstGeom>
        </p:spPr>
      </p:pic>
      <p:sp>
        <p:nvSpPr>
          <p:cNvPr id="17" name="Text 9"/>
          <p:cNvSpPr txBox="1"/>
          <p:nvPr/>
        </p:nvSpPr>
        <p:spPr>
          <a:xfrm>
            <a:off x="838505"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Transforming the security requirements documented in the System Security Plan (SSP) into active technical configurations, operational procedures, and physical safeguards.</a:t>
            </a:r>
            <a:endParaRPr lang="en-US" sz="1100" dirty="0"/>
          </a:p>
        </p:txBody>
      </p:sp>
      <p:sp>
        <p:nvSpPr>
          <p:cNvPr id="18" name="Shape 10"/>
          <p:cNvSpPr/>
          <p:nvPr/>
        </p:nvSpPr>
        <p:spPr>
          <a:xfrm>
            <a:off x="571500" y="3988613"/>
            <a:ext cx="5238598" cy="3314700"/>
          </a:xfrm>
          <a:prstGeom prst="roundRect">
            <a:avLst>
              <a:gd name="adj" fmla="val 634"/>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0" b="0"/>
          <a:stretch/>
        </p:blipFill>
        <p:spPr>
          <a:xfrm>
            <a:off x="809244" y="4265676"/>
            <a:ext cx="123444" cy="123444"/>
          </a:xfrm>
          <a:prstGeom prst="rect">
            <a:avLst/>
          </a:prstGeom>
        </p:spPr>
      </p:pic>
      <p:sp>
        <p:nvSpPr>
          <p:cNvPr id="20" name="Text 11"/>
          <p:cNvSpPr txBox="1"/>
          <p:nvPr/>
        </p:nvSpPr>
        <p:spPr>
          <a:xfrm>
            <a:off x="1047902" y="42272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Technical Hardening</a:t>
            </a:r>
            <a:endParaRPr lang="en-US" sz="1200" dirty="0"/>
          </a:p>
        </p:txBody>
      </p:sp>
      <p:sp>
        <p:nvSpPr>
          <p:cNvPr id="21" name="Text 12"/>
          <p:cNvSpPr txBox="1"/>
          <p:nvPr/>
        </p:nvSpPr>
        <p:spPr>
          <a:xfrm>
            <a:off x="1047902" y="44942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Apply secure baselines (e.g., CIS Benchmarks, STIGs) to operating systems, databases, and network devices based on CM-6.</a:t>
            </a:r>
            <a:endParaRPr lang="en-US" sz="1000" dirty="0"/>
          </a:p>
        </p:txBody>
      </p:sp>
      <p:pic>
        <p:nvPicPr>
          <p:cNvPr id="22" name="Image 7" descr="preencoded.png">    </p:cNvPr>
          <p:cNvPicPr>
            <a:picLocks noChangeAspect="1"/>
          </p:cNvPicPr>
          <p:nvPr/>
        </p:nvPicPr>
        <p:blipFill>
          <a:blip r:embed="rId8"/>
          <a:srcRect l="0" r="0" t="0" b="0"/>
          <a:stretch/>
        </p:blipFill>
        <p:spPr>
          <a:xfrm>
            <a:off x="809244" y="5065776"/>
            <a:ext cx="123444" cy="123444"/>
          </a:xfrm>
          <a:prstGeom prst="rect">
            <a:avLst/>
          </a:prstGeom>
        </p:spPr>
      </p:pic>
      <p:sp>
        <p:nvSpPr>
          <p:cNvPr id="23" name="Text 13"/>
          <p:cNvSpPr txBox="1"/>
          <p:nvPr/>
        </p:nvSpPr>
        <p:spPr>
          <a:xfrm>
            <a:off x="1047902" y="50273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Architecture Integration</a:t>
            </a:r>
            <a:endParaRPr lang="en-US" sz="1200" dirty="0"/>
          </a:p>
        </p:txBody>
      </p:sp>
      <p:sp>
        <p:nvSpPr>
          <p:cNvPr id="24" name="Text 14"/>
          <p:cNvSpPr txBox="1"/>
          <p:nvPr/>
        </p:nvSpPr>
        <p:spPr>
          <a:xfrm>
            <a:off x="1047902" y="52943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Embed security controls into the system architecture (e.g., deploying IAM solutions, configuring firewalls, enabling encryption).</a:t>
            </a:r>
            <a:endParaRPr lang="en-US" sz="1000" dirty="0"/>
          </a:p>
        </p:txBody>
      </p:sp>
      <p:pic>
        <p:nvPicPr>
          <p:cNvPr id="25" name="Image 8" descr="preencoded.png">    </p:cNvPr>
          <p:cNvPicPr>
            <a:picLocks noChangeAspect="1"/>
          </p:cNvPicPr>
          <p:nvPr/>
        </p:nvPicPr>
        <p:blipFill>
          <a:blip r:embed="rId9"/>
          <a:srcRect l="0" r="0" t="0" b="0"/>
          <a:stretch/>
        </p:blipFill>
        <p:spPr>
          <a:xfrm>
            <a:off x="809244" y="5865876"/>
            <a:ext cx="123444" cy="123444"/>
          </a:xfrm>
          <a:prstGeom prst="rect">
            <a:avLst/>
          </a:prstGeom>
        </p:spPr>
      </p:pic>
      <p:sp>
        <p:nvSpPr>
          <p:cNvPr id="26" name="Text 15"/>
          <p:cNvSpPr txBox="1"/>
          <p:nvPr/>
        </p:nvSpPr>
        <p:spPr>
          <a:xfrm>
            <a:off x="1047902" y="58274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Documentation Updates</a:t>
            </a:r>
            <a:endParaRPr lang="en-US" sz="1200" dirty="0"/>
          </a:p>
        </p:txBody>
      </p:sp>
      <p:sp>
        <p:nvSpPr>
          <p:cNvPr id="27" name="Text 16"/>
          <p:cNvSpPr txBox="1"/>
          <p:nvPr/>
        </p:nvSpPr>
        <p:spPr>
          <a:xfrm>
            <a:off x="1047902" y="60944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Update the SSP to reflect the "as-built" state of the system, noting any deviations from the initial plan.</a:t>
            </a:r>
            <a:endParaRPr lang="en-US" sz="1000" dirty="0"/>
          </a:p>
        </p:txBody>
      </p:sp>
      <p:sp>
        <p:nvSpPr>
          <p:cNvPr id="28" name="Shape 17"/>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9" name="Image 9" descr="preencoded.png">    </p:cNvPr>
          <p:cNvPicPr>
            <a:picLocks noChangeAspect="1"/>
          </p:cNvPicPr>
          <p:nvPr/>
        </p:nvPicPr>
        <p:blipFill>
          <a:blip r:embed="rId10"/>
          <a:srcRect l="0" r="0" t="-45" b="-45"/>
          <a:stretch/>
        </p:blipFill>
        <p:spPr>
          <a:xfrm>
            <a:off x="6381598" y="1676095"/>
            <a:ext cx="256946" cy="228600"/>
          </a:xfrm>
          <a:prstGeom prst="rect">
            <a:avLst/>
          </a:prstGeom>
        </p:spPr>
      </p:pic>
      <p:sp>
        <p:nvSpPr>
          <p:cNvPr id="30" name="Text 18"/>
          <p:cNvSpPr txBox="1"/>
          <p:nvPr/>
        </p:nvSpPr>
        <p:spPr>
          <a:xfrm>
            <a:off x="6752844" y="1619402"/>
            <a:ext cx="2296058"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Evidence Collection</a:t>
            </a:r>
            <a:endParaRPr lang="en-US" sz="1800" dirty="0"/>
          </a:p>
        </p:txBody>
      </p:sp>
      <p:pic>
        <p:nvPicPr>
          <p:cNvPr id="31" name="Image 10" descr="preencoded.png">    </p:cNvPr>
          <p:cNvPicPr>
            <a:picLocks noChangeAspect="1"/>
          </p:cNvPicPr>
          <p:nvPr/>
        </p:nvPicPr>
        <p:blipFill>
          <a:blip r:embed="rId11"/>
          <a:srcRect l="0" r="0" t="-8" b="-8"/>
          <a:stretch/>
        </p:blipFill>
        <p:spPr>
          <a:xfrm>
            <a:off x="6381598" y="2324405"/>
            <a:ext cx="5238598" cy="1436522"/>
          </a:xfrm>
          <a:prstGeom prst="rect">
            <a:avLst/>
          </a:prstGeom>
        </p:spPr>
      </p:pic>
      <p:sp>
        <p:nvSpPr>
          <p:cNvPr id="32" name="Text 19"/>
          <p:cNvSpPr txBox="1"/>
          <p:nvPr/>
        </p:nvSpPr>
        <p:spPr>
          <a:xfrm>
            <a:off x="6896405" y="255300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Preparation for Assessment</a:t>
            </a:r>
            <a:endParaRPr lang="en-US" sz="1300" dirty="0"/>
          </a:p>
        </p:txBody>
      </p:sp>
      <p:pic>
        <p:nvPicPr>
          <p:cNvPr id="33" name="Image 11" descr="preencoded.png">    </p:cNvPr>
          <p:cNvPicPr>
            <a:picLocks noChangeAspect="1"/>
          </p:cNvPicPr>
          <p:nvPr/>
        </p:nvPicPr>
        <p:blipFill>
          <a:blip r:embed="rId12"/>
          <a:srcRect l="0" r="0" t="0" b="0"/>
          <a:stretch/>
        </p:blipFill>
        <p:spPr>
          <a:xfrm>
            <a:off x="6648602" y="2592324"/>
            <a:ext cx="171907" cy="171907"/>
          </a:xfrm>
          <a:prstGeom prst="rect">
            <a:avLst/>
          </a:prstGeom>
        </p:spPr>
      </p:pic>
      <p:sp>
        <p:nvSpPr>
          <p:cNvPr id="34" name="Text 20"/>
          <p:cNvSpPr txBox="1"/>
          <p:nvPr/>
        </p:nvSpPr>
        <p:spPr>
          <a:xfrm>
            <a:off x="6648602"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Collecting artifacts and evidence during implementation is more efficient than waiting for the formal assessment. Evidence should demonstrate that controls are effective.</a:t>
            </a:r>
            <a:endParaRPr lang="en-US" sz="1100" dirty="0"/>
          </a:p>
        </p:txBody>
      </p:sp>
      <p:sp>
        <p:nvSpPr>
          <p:cNvPr id="35" name="Shape 21"/>
          <p:cNvSpPr/>
          <p:nvPr/>
        </p:nvSpPr>
        <p:spPr>
          <a:xfrm>
            <a:off x="6381598" y="3988613"/>
            <a:ext cx="5238598" cy="3314700"/>
          </a:xfrm>
          <a:prstGeom prst="roundRect">
            <a:avLst>
              <a:gd name="adj" fmla="val 634"/>
            </a:avLst>
          </a:prstGeom>
          <a:solidFill>
            <a:srgbClr val="F9FAFB"/>
          </a:solidFill>
          <a:ln w="12700">
            <a:solidFill>
              <a:srgbClr val="E5E7EB"/>
            </a:solidFill>
            <a:prstDash val="solid"/>
          </a:ln>
        </p:spPr>
      </p:sp>
      <p:sp>
        <p:nvSpPr>
          <p:cNvPr id="36" name="Shape 22"/>
          <p:cNvSpPr/>
          <p:nvPr/>
        </p:nvSpPr>
        <p:spPr>
          <a:xfrm>
            <a:off x="6620256" y="4532681"/>
            <a:ext cx="4762195" cy="9144"/>
          </a:xfrm>
          <a:prstGeom prst="rect">
            <a:avLst/>
          </a:prstGeom>
          <a:solidFill>
            <a:srgbClr val="E5E7EB"/>
          </a:solidFill>
          <a:ln w="12700">
            <a:solidFill>
              <a:srgbClr val="E5E7EB">
                <a:alpha val="0"/>
              </a:srgbClr>
            </a:solidFill>
            <a:prstDash val="solid"/>
          </a:ln>
        </p:spPr>
      </p:sp>
      <p:sp>
        <p:nvSpPr>
          <p:cNvPr id="37" name="Text 23"/>
          <p:cNvSpPr txBox="1"/>
          <p:nvPr/>
        </p:nvSpPr>
        <p:spPr>
          <a:xfrm>
            <a:off x="6620256" y="4227271"/>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Key Artifact Types</a:t>
            </a:r>
            <a:endParaRPr lang="en-US" sz="1200" dirty="0"/>
          </a:p>
        </p:txBody>
      </p:sp>
      <p:sp>
        <p:nvSpPr>
          <p:cNvPr id="38" name="Shape 24"/>
          <p:cNvSpPr/>
          <p:nvPr/>
        </p:nvSpPr>
        <p:spPr>
          <a:xfrm>
            <a:off x="6620256" y="4656125"/>
            <a:ext cx="2324405" cy="409651"/>
          </a:xfrm>
          <a:prstGeom prst="roundRect">
            <a:avLst>
              <a:gd name="adj" fmla="val 31146"/>
            </a:avLst>
          </a:prstGeom>
          <a:solidFill>
            <a:srgbClr val="FFFFFF"/>
          </a:solidFill>
          <a:ln w="12700">
            <a:solidFill>
              <a:srgbClr val="E2E8F0"/>
            </a:solidFill>
            <a:prstDash val="solid"/>
          </a:ln>
        </p:spPr>
      </p:sp>
      <p:pic>
        <p:nvPicPr>
          <p:cNvPr id="39" name="Image 12" descr="preencoded.png">    </p:cNvPr>
          <p:cNvPicPr>
            <a:picLocks noChangeAspect="1"/>
          </p:cNvPicPr>
          <p:nvPr/>
        </p:nvPicPr>
        <p:blipFill>
          <a:blip r:embed="rId13"/>
          <a:srcRect l="0" r="0" t="-2644" b="-2644"/>
          <a:stretch/>
        </p:blipFill>
        <p:spPr>
          <a:xfrm>
            <a:off x="6724498" y="4791456"/>
            <a:ext cx="95098" cy="133502"/>
          </a:xfrm>
          <a:prstGeom prst="rect">
            <a:avLst/>
          </a:prstGeom>
        </p:spPr>
      </p:pic>
      <p:sp>
        <p:nvSpPr>
          <p:cNvPr id="40" name="Text 25"/>
          <p:cNvSpPr txBox="1"/>
          <p:nvPr/>
        </p:nvSpPr>
        <p:spPr>
          <a:xfrm>
            <a:off x="6819595" y="4656125"/>
            <a:ext cx="1555394" cy="409651"/>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Config files (YAML, JSON)</a:t>
            </a:r>
            <a:endParaRPr lang="en-US" sz="1000" dirty="0"/>
          </a:p>
        </p:txBody>
      </p:sp>
      <p:sp>
        <p:nvSpPr>
          <p:cNvPr id="41" name="Shape 26"/>
          <p:cNvSpPr/>
          <p:nvPr/>
        </p:nvSpPr>
        <p:spPr>
          <a:xfrm>
            <a:off x="9058046" y="4656125"/>
            <a:ext cx="2324405" cy="409651"/>
          </a:xfrm>
          <a:prstGeom prst="roundRect">
            <a:avLst>
              <a:gd name="adj" fmla="val 31146"/>
            </a:avLst>
          </a:prstGeom>
          <a:solidFill>
            <a:srgbClr val="FFFFFF"/>
          </a:solidFill>
          <a:ln w="12700">
            <a:solidFill>
              <a:srgbClr val="E2E8F0"/>
            </a:solidFill>
            <a:prstDash val="solid"/>
          </a:ln>
        </p:spPr>
      </p:sp>
      <p:pic>
        <p:nvPicPr>
          <p:cNvPr id="42" name="Image 13" descr="preencoded.png">    </p:cNvPr>
          <p:cNvPicPr>
            <a:picLocks noChangeAspect="1"/>
          </p:cNvPicPr>
          <p:nvPr/>
        </p:nvPicPr>
        <p:blipFill>
          <a:blip r:embed="rId14"/>
          <a:srcRect l="0" r="0" t="0" b="0"/>
          <a:stretch/>
        </p:blipFill>
        <p:spPr>
          <a:xfrm>
            <a:off x="9163202" y="4791456"/>
            <a:ext cx="133502" cy="133502"/>
          </a:xfrm>
          <a:prstGeom prst="rect">
            <a:avLst/>
          </a:prstGeom>
        </p:spPr>
      </p:pic>
      <p:sp>
        <p:nvSpPr>
          <p:cNvPr id="43" name="Text 27"/>
          <p:cNvSpPr txBox="1"/>
          <p:nvPr/>
        </p:nvSpPr>
        <p:spPr>
          <a:xfrm>
            <a:off x="9296705" y="4656125"/>
            <a:ext cx="1239012" cy="409651"/>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System Screenshots</a:t>
            </a:r>
            <a:endParaRPr lang="en-US" sz="1000" dirty="0"/>
          </a:p>
        </p:txBody>
      </p:sp>
      <p:sp>
        <p:nvSpPr>
          <p:cNvPr id="44" name="Shape 28"/>
          <p:cNvSpPr/>
          <p:nvPr/>
        </p:nvSpPr>
        <p:spPr>
          <a:xfrm>
            <a:off x="6620256" y="5173675"/>
            <a:ext cx="2324405" cy="409651"/>
          </a:xfrm>
          <a:prstGeom prst="roundRect">
            <a:avLst>
              <a:gd name="adj" fmla="val 31146"/>
            </a:avLst>
          </a:prstGeom>
          <a:solidFill>
            <a:srgbClr val="FFFFFF"/>
          </a:solidFill>
          <a:ln w="12700">
            <a:solidFill>
              <a:srgbClr val="E2E8F0"/>
            </a:solidFill>
            <a:prstDash val="solid"/>
          </a:ln>
        </p:spPr>
      </p:sp>
      <p:pic>
        <p:nvPicPr>
          <p:cNvPr id="45" name="Image 14" descr="preencoded.png">    </p:cNvPr>
          <p:cNvPicPr>
            <a:picLocks noChangeAspect="1"/>
          </p:cNvPicPr>
          <p:nvPr/>
        </p:nvPicPr>
        <p:blipFill>
          <a:blip r:embed="rId15"/>
          <a:srcRect l="0" r="0" t="-2644" b="-2644"/>
          <a:stretch/>
        </p:blipFill>
        <p:spPr>
          <a:xfrm>
            <a:off x="6724498" y="5309006"/>
            <a:ext cx="142646" cy="133502"/>
          </a:xfrm>
          <a:prstGeom prst="rect">
            <a:avLst/>
          </a:prstGeom>
        </p:spPr>
      </p:pic>
      <p:sp>
        <p:nvSpPr>
          <p:cNvPr id="46" name="Text 29"/>
          <p:cNvSpPr txBox="1"/>
          <p:nvPr/>
        </p:nvSpPr>
        <p:spPr>
          <a:xfrm>
            <a:off x="6867144" y="5173675"/>
            <a:ext cx="1162202" cy="409651"/>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Signed Policy Docs</a:t>
            </a:r>
            <a:endParaRPr lang="en-US" sz="1000" dirty="0"/>
          </a:p>
        </p:txBody>
      </p:sp>
      <p:sp>
        <p:nvSpPr>
          <p:cNvPr id="47" name="Shape 30"/>
          <p:cNvSpPr/>
          <p:nvPr/>
        </p:nvSpPr>
        <p:spPr>
          <a:xfrm>
            <a:off x="9058046" y="5173675"/>
            <a:ext cx="2324405" cy="409651"/>
          </a:xfrm>
          <a:prstGeom prst="roundRect">
            <a:avLst>
              <a:gd name="adj" fmla="val 31146"/>
            </a:avLst>
          </a:prstGeom>
          <a:solidFill>
            <a:srgbClr val="FFFFFF"/>
          </a:solidFill>
          <a:ln w="12700">
            <a:solidFill>
              <a:srgbClr val="E2E8F0"/>
            </a:solidFill>
            <a:prstDash val="solid"/>
          </a:ln>
        </p:spPr>
      </p:sp>
      <p:pic>
        <p:nvPicPr>
          <p:cNvPr id="48" name="Image 15" descr="preencoded.png">    </p:cNvPr>
          <p:cNvPicPr>
            <a:picLocks noChangeAspect="1"/>
          </p:cNvPicPr>
          <p:nvPr/>
        </p:nvPicPr>
        <p:blipFill>
          <a:blip r:embed="rId16"/>
          <a:srcRect l="0" r="0" t="-1554" b="-1554"/>
          <a:stretch/>
        </p:blipFill>
        <p:spPr>
          <a:xfrm>
            <a:off x="9163202" y="5309006"/>
            <a:ext cx="161849" cy="133502"/>
          </a:xfrm>
          <a:prstGeom prst="rect">
            <a:avLst/>
          </a:prstGeom>
        </p:spPr>
      </p:pic>
      <p:sp>
        <p:nvSpPr>
          <p:cNvPr id="49" name="Text 31"/>
          <p:cNvSpPr txBox="1"/>
          <p:nvPr/>
        </p:nvSpPr>
        <p:spPr>
          <a:xfrm>
            <a:off x="9325051" y="5173675"/>
            <a:ext cx="1028700" cy="409651"/>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Training Records</a:t>
            </a:r>
            <a:endParaRPr lang="en-US" sz="1000" dirty="0"/>
          </a:p>
        </p:txBody>
      </p:sp>
      <p:sp>
        <p:nvSpPr>
          <p:cNvPr id="50" name="Shape 32"/>
          <p:cNvSpPr/>
          <p:nvPr/>
        </p:nvSpPr>
        <p:spPr>
          <a:xfrm>
            <a:off x="6620256" y="5692140"/>
            <a:ext cx="2324405" cy="409651"/>
          </a:xfrm>
          <a:prstGeom prst="roundRect">
            <a:avLst>
              <a:gd name="adj" fmla="val 31146"/>
            </a:avLst>
          </a:prstGeom>
          <a:solidFill>
            <a:srgbClr val="FFFFFF"/>
          </a:solidFill>
          <a:ln w="12700">
            <a:solidFill>
              <a:srgbClr val="E2E8F0"/>
            </a:solidFill>
            <a:prstDash val="solid"/>
          </a:ln>
        </p:spPr>
      </p:sp>
      <p:pic>
        <p:nvPicPr>
          <p:cNvPr id="51" name="Image 16" descr="preencoded.png">    </p:cNvPr>
          <p:cNvPicPr>
            <a:picLocks noChangeAspect="1"/>
          </p:cNvPicPr>
          <p:nvPr/>
        </p:nvPicPr>
        <p:blipFill>
          <a:blip r:embed="rId17"/>
          <a:srcRect l="0" r="0" t="0" b="0"/>
          <a:stretch/>
        </p:blipFill>
        <p:spPr>
          <a:xfrm>
            <a:off x="6724498" y="5827471"/>
            <a:ext cx="133502" cy="133502"/>
          </a:xfrm>
          <a:prstGeom prst="rect">
            <a:avLst/>
          </a:prstGeom>
        </p:spPr>
      </p:pic>
      <p:sp>
        <p:nvSpPr>
          <p:cNvPr id="52" name="Text 33"/>
          <p:cNvSpPr txBox="1"/>
          <p:nvPr/>
        </p:nvSpPr>
        <p:spPr>
          <a:xfrm>
            <a:off x="6858000" y="5692140"/>
            <a:ext cx="1114654" cy="409651"/>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Vuln Scan Reports</a:t>
            </a:r>
            <a:endParaRPr lang="en-US" sz="1000" dirty="0"/>
          </a:p>
        </p:txBody>
      </p:sp>
      <p:sp>
        <p:nvSpPr>
          <p:cNvPr id="53" name="Shape 34"/>
          <p:cNvSpPr/>
          <p:nvPr/>
        </p:nvSpPr>
        <p:spPr>
          <a:xfrm>
            <a:off x="9058046" y="5692140"/>
            <a:ext cx="2324405" cy="409651"/>
          </a:xfrm>
          <a:prstGeom prst="roundRect">
            <a:avLst>
              <a:gd name="adj" fmla="val 31146"/>
            </a:avLst>
          </a:prstGeom>
          <a:solidFill>
            <a:srgbClr val="FFFFFF"/>
          </a:solidFill>
          <a:ln w="12700">
            <a:solidFill>
              <a:srgbClr val="E2E8F0"/>
            </a:solidFill>
            <a:prstDash val="solid"/>
          </a:ln>
        </p:spPr>
      </p:sp>
      <p:pic>
        <p:nvPicPr>
          <p:cNvPr id="54" name="Image 17" descr="preencoded.png">    </p:cNvPr>
          <p:cNvPicPr>
            <a:picLocks noChangeAspect="1"/>
          </p:cNvPicPr>
          <p:nvPr/>
        </p:nvPicPr>
        <p:blipFill>
          <a:blip r:embed="rId18"/>
          <a:srcRect l="0" r="0" t="-2644" b="-2644"/>
          <a:stretch/>
        </p:blipFill>
        <p:spPr>
          <a:xfrm>
            <a:off x="9163202" y="5827471"/>
            <a:ext cx="142646" cy="133502"/>
          </a:xfrm>
          <a:prstGeom prst="rect">
            <a:avLst/>
          </a:prstGeom>
        </p:spPr>
      </p:pic>
      <p:sp>
        <p:nvSpPr>
          <p:cNvPr id="55" name="Text 35"/>
          <p:cNvSpPr txBox="1"/>
          <p:nvPr/>
        </p:nvSpPr>
        <p:spPr>
          <a:xfrm>
            <a:off x="9305849" y="5692140"/>
            <a:ext cx="1343254" cy="409651"/>
          </a:xfrm>
          <a:prstGeom prst="rect">
            <a:avLst/>
          </a:prstGeom>
          <a:noFill/>
          <a:ln/>
        </p:spPr>
        <p:txBody>
          <a:bodyPr wrap="square" lIns="0" tIns="0" rIns="0" bIns="0" rtlCol="0" anchor="ctr"/>
          <a:lstStyle/>
          <a:p>
            <a:pPr algn="l" indent="0" marL="0">
              <a:buNone/>
            </a:pPr>
            <a:r>
              <a:rPr lang="en-US" sz="1000" dirty="0">
                <a:solidFill>
                  <a:srgbClr val="334155"/>
                </a:solidFill>
                <a:latin typeface="Roboto" pitchFamily="34" charset="0"/>
                <a:ea typeface="Roboto" pitchFamily="34" charset="-122"/>
                <a:cs typeface="Roboto" pitchFamily="34" charset="-120"/>
              </a:rPr>
              <a:t>Architecture Diagrams</a:t>
            </a:r>
            <a:endParaRPr lang="en-US" sz="1000" dirty="0"/>
          </a:p>
        </p:txBody>
      </p:sp>
      <p:sp>
        <p:nvSpPr>
          <p:cNvPr id="56" name="Shape 36"/>
          <p:cNvSpPr/>
          <p:nvPr/>
        </p:nvSpPr>
        <p:spPr>
          <a:xfrm>
            <a:off x="6620256" y="6248095"/>
            <a:ext cx="4762195" cy="9144"/>
          </a:xfrm>
          <a:prstGeom prst="rect">
            <a:avLst/>
          </a:prstGeom>
          <a:solidFill>
            <a:srgbClr val="E5E7EB"/>
          </a:solidFill>
          <a:ln w="12700">
            <a:solidFill>
              <a:srgbClr val="E5E7EB">
                <a:alpha val="0"/>
              </a:srgbClr>
            </a:solidFill>
            <a:prstDash val="solid"/>
          </a:ln>
        </p:spPr>
      </p:sp>
      <p:pic>
        <p:nvPicPr>
          <p:cNvPr id="57" name="Image 18" descr="preencoded.png">    </p:cNvPr>
          <p:cNvPicPr>
            <a:picLocks noChangeAspect="1"/>
          </p:cNvPicPr>
          <p:nvPr/>
        </p:nvPicPr>
        <p:blipFill>
          <a:blip r:embed="rId19"/>
          <a:srcRect l="0" r="0" t="-1359" b="-1359"/>
          <a:stretch/>
        </p:blipFill>
        <p:spPr>
          <a:xfrm>
            <a:off x="6620256" y="6448349"/>
            <a:ext cx="105156" cy="123444"/>
          </a:xfrm>
          <a:prstGeom prst="rect">
            <a:avLst/>
          </a:prstGeom>
        </p:spPr>
      </p:pic>
      <p:sp>
        <p:nvSpPr>
          <p:cNvPr id="58" name="Text 37"/>
          <p:cNvSpPr txBox="1"/>
          <p:nvPr/>
        </p:nvSpPr>
        <p:spPr>
          <a:xfrm>
            <a:off x="6838798" y="6410858"/>
            <a:ext cx="46579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Preliminary Testing</a:t>
            </a:r>
            <a:endParaRPr lang="en-US" sz="1200" dirty="0"/>
          </a:p>
        </p:txBody>
      </p:sp>
      <p:sp>
        <p:nvSpPr>
          <p:cNvPr id="59" name="Text 38"/>
          <p:cNvSpPr txBox="1"/>
          <p:nvPr/>
        </p:nvSpPr>
        <p:spPr>
          <a:xfrm>
            <a:off x="6838798" y="6676949"/>
            <a:ext cx="4620463"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Conduct initial self-assessments or regression tests to verify controls function as intended before the independent assessment (Step 5).</a:t>
            </a:r>
            <a:endParaRPr lang="en-US" sz="1000" dirty="0"/>
          </a:p>
        </p:txBody>
      </p:sp>
      <p:sp>
        <p:nvSpPr>
          <p:cNvPr id="60" name="Shape 39"/>
          <p:cNvSpPr/>
          <p:nvPr/>
        </p:nvSpPr>
        <p:spPr>
          <a:xfrm>
            <a:off x="0" y="7772400"/>
            <a:ext cx="12191695" cy="200254"/>
          </a:xfrm>
          <a:prstGeom prst="rect">
            <a:avLst/>
          </a:prstGeom>
          <a:solidFill>
            <a:srgbClr val="F1F5F9"/>
          </a:solidFill>
          <a:ln/>
        </p:spPr>
      </p:sp>
      <p:sp>
        <p:nvSpPr>
          <p:cNvPr id="61" name="Shape 40"/>
          <p:cNvSpPr/>
          <p:nvPr/>
        </p:nvSpPr>
        <p:spPr>
          <a:xfrm>
            <a:off x="0" y="7772400"/>
            <a:ext cx="12191695" cy="9144"/>
          </a:xfrm>
          <a:prstGeom prst="rect">
            <a:avLst/>
          </a:prstGeom>
          <a:solidFill>
            <a:srgbClr val="E2E8F0"/>
          </a:solidFill>
          <a:ln w="12700">
            <a:solidFill>
              <a:srgbClr val="E2E8F0">
                <a:alpha val="0"/>
              </a:srgbClr>
            </a:solidFill>
            <a:prstDash val="solid"/>
          </a:ln>
        </p:spPr>
      </p:sp>
      <p:sp>
        <p:nvSpPr>
          <p:cNvPr id="62" name="Text 41"/>
          <p:cNvSpPr txBox="1"/>
          <p:nvPr/>
        </p:nvSpPr>
        <p:spPr>
          <a:xfrm>
            <a:off x="571500" y="7782458"/>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3" name="Text 42"/>
          <p:cNvSpPr txBox="1"/>
          <p:nvPr/>
        </p:nvSpPr>
        <p:spPr>
          <a:xfrm>
            <a:off x="11177626" y="7782458"/>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91</a:t>
            </a:r>
            <a:endParaRPr lang="en-US" sz="9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6867144"/>
          </a:xfrm>
          <a:prstGeom prst="rect">
            <a:avLst/>
          </a:prstGeom>
          <a:solidFill>
            <a:srgbClr val="F8FAFC"/>
          </a:solidFill>
          <a:ln w="12700">
            <a:solidFill>
              <a:srgbClr val="FFFFFF">
                <a:alpha val="0"/>
              </a:srgbClr>
            </a:solidFill>
            <a:prstDash val="solid"/>
          </a:ln>
        </p:spPr>
      </p:sp>
      <p:sp>
        <p:nvSpPr>
          <p:cNvPr id="5" name="Text 3"/>
          <p:cNvSpPr txBox="1"/>
          <p:nvPr/>
        </p:nvSpPr>
        <p:spPr>
          <a:xfrm>
            <a:off x="228600" y="1333195"/>
            <a:ext cx="117354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Executing the assessment plan to determine if controls are implemented correctly, operating as intended, and producing desired outcomes.</a:t>
            </a:r>
            <a:endParaRPr lang="en-US" sz="1300" dirty="0"/>
          </a:p>
        </p:txBody>
      </p:sp>
      <p:pic>
        <p:nvPicPr>
          <p:cNvPr id="6" name="Image 0" descr="preencoded.png">    </p:cNvPr>
          <p:cNvPicPr>
            <a:picLocks noChangeAspect="1"/>
          </p:cNvPicPr>
          <p:nvPr/>
        </p:nvPicPr>
        <p:blipFill>
          <a:blip r:embed="rId1"/>
          <a:srcRect l="0" r="0" t="-30" b="-30"/>
          <a:stretch/>
        </p:blipFill>
        <p:spPr>
          <a:xfrm>
            <a:off x="3996842" y="2723998"/>
            <a:ext cx="190195" cy="304495"/>
          </a:xfrm>
          <a:prstGeom prst="rect">
            <a:avLst/>
          </a:prstGeom>
        </p:spPr>
      </p:pic>
      <p:pic>
        <p:nvPicPr>
          <p:cNvPr id="7" name="Image 1" descr="preencoded.png">    </p:cNvPr>
          <p:cNvPicPr>
            <a:picLocks noChangeAspect="1"/>
          </p:cNvPicPr>
          <p:nvPr/>
        </p:nvPicPr>
        <p:blipFill>
          <a:blip r:embed="rId2"/>
          <a:srcRect l="0" r="0" t="-30" b="-30"/>
          <a:stretch/>
        </p:blipFill>
        <p:spPr>
          <a:xfrm>
            <a:off x="7753198" y="2723998"/>
            <a:ext cx="190195" cy="304495"/>
          </a:xfrm>
          <a:prstGeom prst="rect">
            <a:avLst/>
          </a:prstGeom>
        </p:spPr>
      </p:pic>
      <p:pic>
        <p:nvPicPr>
          <p:cNvPr id="8" name="Image 2" descr="preencoded.png">    </p:cNvPr>
          <p:cNvPicPr>
            <a:picLocks noChangeAspect="1"/>
          </p:cNvPicPr>
          <p:nvPr/>
        </p:nvPicPr>
        <p:blipFill>
          <a:blip r:embed="rId3"/>
          <a:srcRect l="0" r="0" t="-25" b="-25"/>
          <a:stretch/>
        </p:blipFill>
        <p:spPr>
          <a:xfrm>
            <a:off x="571500" y="6467551"/>
            <a:ext cx="11048695" cy="972007"/>
          </a:xfrm>
          <a:prstGeom prst="rect">
            <a:avLst/>
          </a:prstGeom>
        </p:spPr>
      </p:pic>
      <p:pic>
        <p:nvPicPr>
          <p:cNvPr id="9" name="Image 3" descr="preencoded.png">    </p:cNvPr>
          <p:cNvPicPr>
            <a:picLocks noChangeAspect="1"/>
          </p:cNvPicPr>
          <p:nvPr/>
        </p:nvPicPr>
        <p:blipFill>
          <a:blip r:embed="rId4"/>
          <a:srcRect l="-133" r="-133" t="0" b="0"/>
          <a:stretch/>
        </p:blipFill>
        <p:spPr>
          <a:xfrm>
            <a:off x="752551" y="6676949"/>
            <a:ext cx="171907" cy="228600"/>
          </a:xfrm>
          <a:prstGeom prst="rect">
            <a:avLst/>
          </a:prstGeom>
        </p:spPr>
      </p:pic>
      <p:sp>
        <p:nvSpPr>
          <p:cNvPr id="10" name="Text 4"/>
          <p:cNvSpPr txBox="1"/>
          <p:nvPr/>
        </p:nvSpPr>
        <p:spPr>
          <a:xfrm>
            <a:off x="1067105" y="6610198"/>
            <a:ext cx="10525658" cy="267005"/>
          </a:xfrm>
          <a:prstGeom prst="rect">
            <a:avLst/>
          </a:prstGeom>
          <a:no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Practitioner Tip: Evidence Quality</a:t>
            </a:r>
            <a:endParaRPr lang="en-US" sz="1300" dirty="0"/>
          </a:p>
        </p:txBody>
      </p:sp>
      <p:sp>
        <p:nvSpPr>
          <p:cNvPr id="11" name="Text 5"/>
          <p:cNvSpPr txBox="1"/>
          <p:nvPr/>
        </p:nvSpPr>
        <p:spPr>
          <a:xfrm>
            <a:off x="1067105" y="6914693"/>
            <a:ext cx="10487254"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Avoid "checklist fatigue." Ensure assessment evidence (screenshots, configs, logs) explicitly supports the determination statement. In Rev 5, pay special attention to verifying Organization-Defined Parameters (ODPs) as strict pass/fail criteria.</a:t>
            </a:r>
            <a:endParaRPr lang="en-US" sz="1000" dirty="0"/>
          </a:p>
        </p:txBody>
      </p:sp>
      <p:sp>
        <p:nvSpPr>
          <p:cNvPr id="12" name="Shape 6"/>
          <p:cNvSpPr/>
          <p:nvPr/>
        </p:nvSpPr>
        <p:spPr>
          <a:xfrm>
            <a:off x="0" y="7819949"/>
            <a:ext cx="12191695" cy="200254"/>
          </a:xfrm>
          <a:prstGeom prst="rect">
            <a:avLst/>
          </a:prstGeom>
          <a:solidFill>
            <a:srgbClr val="F1F5F9"/>
          </a:solidFill>
          <a:ln/>
        </p:spPr>
      </p:sp>
      <p:sp>
        <p:nvSpPr>
          <p:cNvPr id="13" name="Shape 7"/>
          <p:cNvSpPr/>
          <p:nvPr/>
        </p:nvSpPr>
        <p:spPr>
          <a:xfrm>
            <a:off x="0" y="7819949"/>
            <a:ext cx="12191695" cy="9144"/>
          </a:xfrm>
          <a:prstGeom prst="rect">
            <a:avLst/>
          </a:prstGeom>
          <a:solidFill>
            <a:srgbClr val="E2E8F0"/>
          </a:solidFill>
          <a:ln w="12700">
            <a:solidFill>
              <a:srgbClr val="E2E8F0">
                <a:alpha val="0"/>
              </a:srgbClr>
            </a:solidFill>
            <a:prstDash val="solid"/>
          </a:ln>
        </p:spPr>
      </p:sp>
      <p:sp>
        <p:nvSpPr>
          <p:cNvPr id="14" name="Text 8"/>
          <p:cNvSpPr txBox="1"/>
          <p:nvPr/>
        </p:nvSpPr>
        <p:spPr>
          <a:xfrm>
            <a:off x="571500" y="7829093"/>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15" name="Text 9"/>
          <p:cNvSpPr txBox="1"/>
          <p:nvPr/>
        </p:nvSpPr>
        <p:spPr>
          <a:xfrm>
            <a:off x="11177626" y="7829093"/>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92</a:t>
            </a:r>
            <a:endParaRPr lang="en-US" sz="900" dirty="0"/>
          </a:p>
        </p:txBody>
      </p:sp>
      <p:pic>
        <p:nvPicPr>
          <p:cNvPr id="16" name="Image 4" descr="preencoded.png">    </p:cNvPr>
          <p:cNvPicPr>
            <a:picLocks noChangeAspect="1"/>
          </p:cNvPicPr>
          <p:nvPr/>
        </p:nvPicPr>
        <p:blipFill>
          <a:blip r:embed="rId5"/>
          <a:srcRect l="0" r="0" t="-398" b="-398"/>
          <a:stretch/>
        </p:blipFill>
        <p:spPr>
          <a:xfrm>
            <a:off x="1676095" y="2438705"/>
            <a:ext cx="8839505" cy="38405"/>
          </a:xfrm>
          <a:prstGeom prst="rect">
            <a:avLst/>
          </a:prstGeom>
        </p:spPr>
      </p:pic>
      <p:pic>
        <p:nvPicPr>
          <p:cNvPr id="17" name="Image 5" descr="preencoded.png">    </p:cNvPr>
          <p:cNvPicPr>
            <a:picLocks noChangeAspect="1"/>
          </p:cNvPicPr>
          <p:nvPr/>
        </p:nvPicPr>
        <p:blipFill>
          <a:blip r:embed="rId6"/>
          <a:srcRect l="-5" r="-5" t="0" b="0"/>
          <a:stretch/>
        </p:blipFill>
        <p:spPr>
          <a:xfrm>
            <a:off x="571500" y="3010205"/>
            <a:ext cx="2667305" cy="3000146"/>
          </a:xfrm>
          <a:prstGeom prst="rect">
            <a:avLst/>
          </a:prstGeom>
        </p:spPr>
      </p:pic>
      <p:sp>
        <p:nvSpPr>
          <p:cNvPr id="18" name="Shape 10"/>
          <p:cNvSpPr/>
          <p:nvPr/>
        </p:nvSpPr>
        <p:spPr>
          <a:xfrm>
            <a:off x="761695" y="3610051"/>
            <a:ext cx="2286000" cy="9144"/>
          </a:xfrm>
          <a:prstGeom prst="rect">
            <a:avLst/>
          </a:prstGeom>
          <a:solidFill>
            <a:srgbClr val="E2E8F0"/>
          </a:solidFill>
          <a:ln w="12700">
            <a:solidFill>
              <a:srgbClr val="E2E8F0">
                <a:alpha val="0"/>
              </a:srgbClr>
            </a:solidFill>
            <a:prstDash val="solid"/>
          </a:ln>
        </p:spPr>
      </p:sp>
      <p:sp>
        <p:nvSpPr>
          <p:cNvPr id="19" name="Text 11"/>
          <p:cNvSpPr txBox="1"/>
          <p:nvPr/>
        </p:nvSpPr>
        <p:spPr>
          <a:xfrm>
            <a:off x="761695" y="3247949"/>
            <a:ext cx="2377440"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Roboto" pitchFamily="34" charset="0"/>
                <a:ea typeface="Roboto" pitchFamily="34" charset="-122"/>
                <a:cs typeface="Roboto" pitchFamily="34" charset="-120"/>
              </a:rPr>
              <a:t>Prepare SAP</a:t>
            </a:r>
            <a:endParaRPr lang="en-US" sz="1500" dirty="0"/>
          </a:p>
        </p:txBody>
      </p:sp>
      <p:sp>
        <p:nvSpPr>
          <p:cNvPr id="20" name="Text 12"/>
          <p:cNvSpPr txBox="1"/>
          <p:nvPr/>
        </p:nvSpPr>
        <p:spPr>
          <a:xfrm>
            <a:off x="1018642" y="5553151"/>
            <a:ext cx="391363" cy="267005"/>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 SAP</a:t>
            </a:r>
            <a:endParaRPr lang="en-US" sz="900" dirty="0"/>
          </a:p>
        </p:txBody>
      </p:sp>
      <p:pic>
        <p:nvPicPr>
          <p:cNvPr id="21" name="Image 6" descr="preencoded.png">    </p:cNvPr>
          <p:cNvPicPr>
            <a:picLocks noChangeAspect="1"/>
          </p:cNvPicPr>
          <p:nvPr/>
        </p:nvPicPr>
        <p:blipFill>
          <a:blip r:embed="rId7"/>
          <a:srcRect l="-133" r="-133" t="0" b="0"/>
          <a:stretch/>
        </p:blipFill>
        <p:spPr>
          <a:xfrm>
            <a:off x="866851" y="5624474"/>
            <a:ext cx="85954" cy="114300"/>
          </a:xfrm>
          <a:prstGeom prst="rect">
            <a:avLst/>
          </a:prstGeom>
        </p:spPr>
      </p:pic>
      <p:pic>
        <p:nvPicPr>
          <p:cNvPr id="22" name="Image 7" descr="preencoded.png">    </p:cNvPr>
          <p:cNvPicPr>
            <a:picLocks noChangeAspect="1"/>
          </p:cNvPicPr>
          <p:nvPr/>
        </p:nvPicPr>
        <p:blipFill>
          <a:blip r:embed="rId8"/>
          <a:srcRect l="0" r="0" t="0" b="0"/>
          <a:stretch/>
        </p:blipFill>
        <p:spPr>
          <a:xfrm>
            <a:off x="1524305" y="2057400"/>
            <a:ext cx="761695" cy="761695"/>
          </a:xfrm>
          <a:prstGeom prst="rect">
            <a:avLst/>
          </a:prstGeom>
        </p:spPr>
      </p:pic>
      <p:pic>
        <p:nvPicPr>
          <p:cNvPr id="23" name="Image 8" descr="preencoded.png">    </p:cNvPr>
          <p:cNvPicPr>
            <a:picLocks noChangeAspect="1"/>
          </p:cNvPicPr>
          <p:nvPr/>
        </p:nvPicPr>
        <p:blipFill>
          <a:blip r:embed="rId9"/>
          <a:srcRect l="-50" r="-50" t="0" b="0"/>
          <a:stretch/>
        </p:blipFill>
        <p:spPr>
          <a:xfrm>
            <a:off x="1790395" y="2286000"/>
            <a:ext cx="228600" cy="304495"/>
          </a:xfrm>
          <a:prstGeom prst="rect">
            <a:avLst/>
          </a:prstGeom>
        </p:spPr>
      </p:pic>
      <p:sp>
        <p:nvSpPr>
          <p:cNvPr id="24" name="Text 13"/>
          <p:cNvSpPr txBox="1"/>
          <p:nvPr/>
        </p:nvSpPr>
        <p:spPr>
          <a:xfrm>
            <a:off x="2000707" y="2000707"/>
            <a:ext cx="381305" cy="305410"/>
          </a:xfrm>
          <a:prstGeom prst="rect">
            <a:avLst/>
          </a:prstGeom>
          <a:solidFill>
            <a:srgbClr val="CBD5E1"/>
          </a:solidFill>
          <a:ln w="38100">
            <a:solidFill>
              <a:srgbClr val="FFFFFF"/>
            </a:solidFill>
          </a:ln>
        </p:spPr>
        <p:txBody>
          <a:bodyPr wrap="square" lIns="0" tIns="0" rIns="0" bIns="0" rtlCol="0" anchor="ctr"/>
          <a:lstStyle/>
          <a:p>
            <a:pPr algn="ctr" indent="0" marL="0">
              <a:buNone/>
            </a:pPr>
            <a:r>
              <a:rPr lang="en-US" sz="1200" b="1" dirty="0">
                <a:solidFill>
                  <a:srgbClr val="1E293B"/>
                </a:solidFill>
                <a:latin typeface="Roboto" pitchFamily="34" charset="0"/>
                <a:ea typeface="Roboto" pitchFamily="34" charset="-122"/>
                <a:cs typeface="Roboto" pitchFamily="34" charset="-120"/>
              </a:rPr>
              <a:t>1</a:t>
            </a:r>
            <a:endParaRPr lang="en-US" sz="1200" dirty="0"/>
          </a:p>
        </p:txBody>
      </p:sp>
      <p:sp>
        <p:nvSpPr>
          <p:cNvPr id="25" name="Text 14"/>
          <p:cNvSpPr txBox="1"/>
          <p:nvPr/>
        </p:nvSpPr>
        <p:spPr>
          <a:xfrm>
            <a:off x="761695" y="3733495"/>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Define assessment scope &amp; boundaries</a:t>
            </a:r>
            <a:endParaRPr lang="en-US" sz="1100" dirty="0"/>
          </a:p>
        </p:txBody>
      </p:sp>
      <p:sp>
        <p:nvSpPr>
          <p:cNvPr id="26" name="Text 15"/>
          <p:cNvSpPr txBox="1"/>
          <p:nvPr/>
        </p:nvSpPr>
        <p:spPr>
          <a:xfrm>
            <a:off x="761695" y="4215384"/>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Select assessment methods (Examine, Interview, Test)</a:t>
            </a:r>
            <a:endParaRPr lang="en-US" sz="1100" dirty="0"/>
          </a:p>
        </p:txBody>
      </p:sp>
      <p:sp>
        <p:nvSpPr>
          <p:cNvPr id="27" name="Text 16"/>
          <p:cNvSpPr txBox="1"/>
          <p:nvPr/>
        </p:nvSpPr>
        <p:spPr>
          <a:xfrm>
            <a:off x="761695" y="4697273"/>
            <a:ext cx="2720340" cy="210312"/>
          </a:xfrm>
          <a:prstGeom prst="rect">
            <a:avLst/>
          </a:prstGeom>
          <a:no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Identify team roles &amp; logistics</a:t>
            </a:r>
            <a:endParaRPr lang="en-US" sz="1100" dirty="0"/>
          </a:p>
        </p:txBody>
      </p:sp>
      <p:sp>
        <p:nvSpPr>
          <p:cNvPr id="28" name="Text 17"/>
          <p:cNvSpPr txBox="1"/>
          <p:nvPr/>
        </p:nvSpPr>
        <p:spPr>
          <a:xfrm>
            <a:off x="761695" y="4976165"/>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Approve Security Assessment Plan</a:t>
            </a:r>
            <a:endParaRPr lang="en-US" sz="1100" dirty="0"/>
          </a:p>
        </p:txBody>
      </p:sp>
      <p:pic>
        <p:nvPicPr>
          <p:cNvPr id="29" name="Image 9" descr="preencoded.png">    </p:cNvPr>
          <p:cNvPicPr>
            <a:picLocks noChangeAspect="1"/>
          </p:cNvPicPr>
          <p:nvPr/>
        </p:nvPicPr>
        <p:blipFill>
          <a:blip r:embed="rId10"/>
          <a:srcRect l="0" r="0" t="0" b="0"/>
          <a:stretch/>
        </p:blipFill>
        <p:spPr>
          <a:xfrm>
            <a:off x="5676595" y="2018995"/>
            <a:ext cx="838505" cy="838505"/>
          </a:xfrm>
          <a:prstGeom prst="rect">
            <a:avLst/>
          </a:prstGeom>
        </p:spPr>
      </p:pic>
      <p:pic>
        <p:nvPicPr>
          <p:cNvPr id="30" name="Image 10" descr="preencoded.png">    </p:cNvPr>
          <p:cNvPicPr>
            <a:picLocks noChangeAspect="1"/>
          </p:cNvPicPr>
          <p:nvPr/>
        </p:nvPicPr>
        <p:blipFill>
          <a:blip r:embed="rId11"/>
          <a:srcRect l="0" r="0" t="0" b="0"/>
          <a:stretch/>
        </p:blipFill>
        <p:spPr>
          <a:xfrm>
            <a:off x="5912510" y="2254910"/>
            <a:ext cx="371246" cy="371246"/>
          </a:xfrm>
          <a:prstGeom prst="rect">
            <a:avLst/>
          </a:prstGeom>
        </p:spPr>
      </p:pic>
      <p:sp>
        <p:nvSpPr>
          <p:cNvPr id="31" name="Text 18"/>
          <p:cNvSpPr txBox="1"/>
          <p:nvPr/>
        </p:nvSpPr>
        <p:spPr>
          <a:xfrm>
            <a:off x="6214262" y="1956816"/>
            <a:ext cx="400507" cy="342900"/>
          </a:xfrm>
          <a:prstGeom prst="rect">
            <a:avLst/>
          </a:prstGeom>
          <a:solidFill>
            <a:srgbClr val="FBBF24"/>
          </a:solidFill>
          <a:ln w="38100">
            <a:solidFill>
              <a:srgbClr val="FFFFFF"/>
            </a:solid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2</a:t>
            </a:r>
            <a:endParaRPr lang="en-US" sz="1200" dirty="0"/>
          </a:p>
        </p:txBody>
      </p:sp>
      <p:pic>
        <p:nvPicPr>
          <p:cNvPr id="32" name="Image 11" descr="preencoded.png">    </p:cNvPr>
          <p:cNvPicPr>
            <a:picLocks noChangeAspect="1"/>
          </p:cNvPicPr>
          <p:nvPr/>
        </p:nvPicPr>
        <p:blipFill>
          <a:blip r:embed="rId12"/>
          <a:srcRect l="-10" r="-10" t="0" b="0"/>
          <a:stretch/>
        </p:blipFill>
        <p:spPr>
          <a:xfrm>
            <a:off x="4762195" y="2915107"/>
            <a:ext cx="2667305" cy="3076042"/>
          </a:xfrm>
          <a:prstGeom prst="rect">
            <a:avLst/>
          </a:prstGeom>
        </p:spPr>
      </p:pic>
      <p:sp>
        <p:nvSpPr>
          <p:cNvPr id="33" name="Shape 19"/>
          <p:cNvSpPr/>
          <p:nvPr/>
        </p:nvSpPr>
        <p:spPr>
          <a:xfrm>
            <a:off x="4953305" y="3514954"/>
            <a:ext cx="2286000" cy="9144"/>
          </a:xfrm>
          <a:prstGeom prst="rect">
            <a:avLst/>
          </a:prstGeom>
          <a:solidFill>
            <a:srgbClr val="E2E8F0"/>
          </a:solidFill>
          <a:ln w="12700">
            <a:solidFill>
              <a:srgbClr val="E2E8F0">
                <a:alpha val="0"/>
              </a:srgbClr>
            </a:solidFill>
            <a:prstDash val="solid"/>
          </a:ln>
        </p:spPr>
      </p:sp>
      <p:sp>
        <p:nvSpPr>
          <p:cNvPr id="34" name="Text 20"/>
          <p:cNvSpPr txBox="1"/>
          <p:nvPr/>
        </p:nvSpPr>
        <p:spPr>
          <a:xfrm>
            <a:off x="4953305" y="3152851"/>
            <a:ext cx="2377440"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Roboto" pitchFamily="34" charset="0"/>
                <a:ea typeface="Roboto" pitchFamily="34" charset="-122"/>
                <a:cs typeface="Roboto" pitchFamily="34" charset="-120"/>
              </a:rPr>
              <a:t>Execute Assessment</a:t>
            </a:r>
            <a:endParaRPr lang="en-US" sz="1500" dirty="0"/>
          </a:p>
        </p:txBody>
      </p:sp>
      <p:sp>
        <p:nvSpPr>
          <p:cNvPr id="35" name="Text 21"/>
          <p:cNvSpPr txBox="1"/>
          <p:nvPr/>
        </p:nvSpPr>
        <p:spPr>
          <a:xfrm>
            <a:off x="5238598" y="5533949"/>
            <a:ext cx="667512" cy="267005"/>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 Fieldwork</a:t>
            </a:r>
            <a:endParaRPr lang="en-US" sz="900" dirty="0"/>
          </a:p>
        </p:txBody>
      </p:sp>
      <p:pic>
        <p:nvPicPr>
          <p:cNvPr id="36" name="Image 12" descr="preencoded.png">    </p:cNvPr>
          <p:cNvPicPr>
            <a:picLocks noChangeAspect="1"/>
          </p:cNvPicPr>
          <p:nvPr/>
        </p:nvPicPr>
        <p:blipFill>
          <a:blip r:embed="rId13"/>
          <a:srcRect l="0" r="0" t="0" b="0"/>
          <a:stretch/>
        </p:blipFill>
        <p:spPr>
          <a:xfrm>
            <a:off x="5057546" y="5605272"/>
            <a:ext cx="114300" cy="114300"/>
          </a:xfrm>
          <a:prstGeom prst="rect">
            <a:avLst/>
          </a:prstGeom>
        </p:spPr>
      </p:pic>
      <p:sp>
        <p:nvSpPr>
          <p:cNvPr id="37" name="Text 22"/>
          <p:cNvSpPr txBox="1"/>
          <p:nvPr/>
        </p:nvSpPr>
        <p:spPr>
          <a:xfrm>
            <a:off x="4953305" y="3638398"/>
            <a:ext cx="2377440" cy="210312"/>
          </a:xfrm>
          <a:prstGeom prst="rect">
            <a:avLst/>
          </a:prstGeom>
          <a:no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Apply 800-53A procedures</a:t>
            </a:r>
            <a:endParaRPr lang="en-US" sz="1100" dirty="0"/>
          </a:p>
        </p:txBody>
      </p:sp>
      <p:sp>
        <p:nvSpPr>
          <p:cNvPr id="38" name="Text 23"/>
          <p:cNvSpPr txBox="1"/>
          <p:nvPr/>
        </p:nvSpPr>
        <p:spPr>
          <a:xfrm>
            <a:off x="4953305" y="3917290"/>
            <a:ext cx="2523744" cy="210312"/>
          </a:xfrm>
          <a:prstGeom prst="rect">
            <a:avLst/>
          </a:prstGeom>
          <a:no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Collect evidence &amp; artifacts</a:t>
            </a:r>
            <a:endParaRPr lang="en-US" sz="1100" dirty="0"/>
          </a:p>
        </p:txBody>
      </p:sp>
      <p:sp>
        <p:nvSpPr>
          <p:cNvPr id="39" name="Text 24"/>
          <p:cNvSpPr txBox="1"/>
          <p:nvPr/>
        </p:nvSpPr>
        <p:spPr>
          <a:xfrm>
            <a:off x="4953305" y="4196182"/>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Verify implementation of controls</a:t>
            </a:r>
            <a:endParaRPr lang="en-US" sz="1100" dirty="0"/>
          </a:p>
        </p:txBody>
      </p:sp>
      <p:sp>
        <p:nvSpPr>
          <p:cNvPr id="40" name="Text 25"/>
          <p:cNvSpPr txBox="1"/>
          <p:nvPr/>
        </p:nvSpPr>
        <p:spPr>
          <a:xfrm>
            <a:off x="4953305" y="4678070"/>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Validate ODPs and enhancements</a:t>
            </a:r>
            <a:endParaRPr lang="en-US" sz="1100" dirty="0"/>
          </a:p>
        </p:txBody>
      </p:sp>
      <p:sp>
        <p:nvSpPr>
          <p:cNvPr id="41" name="Text 26"/>
          <p:cNvSpPr txBox="1"/>
          <p:nvPr/>
        </p:nvSpPr>
        <p:spPr>
          <a:xfrm>
            <a:off x="4953305" y="5159959"/>
            <a:ext cx="2377440" cy="210312"/>
          </a:xfrm>
          <a:prstGeom prst="rect">
            <a:avLst/>
          </a:prstGeom>
          <a:no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Document initial findings</a:t>
            </a:r>
            <a:endParaRPr lang="en-US" sz="1100" dirty="0"/>
          </a:p>
        </p:txBody>
      </p:sp>
      <p:pic>
        <p:nvPicPr>
          <p:cNvPr id="42" name="Image 13" descr="preencoded.png">    </p:cNvPr>
          <p:cNvPicPr>
            <a:picLocks noChangeAspect="1"/>
          </p:cNvPicPr>
          <p:nvPr/>
        </p:nvPicPr>
        <p:blipFill>
          <a:blip r:embed="rId14"/>
          <a:srcRect l="-10" r="-10" t="0" b="0"/>
          <a:stretch/>
        </p:blipFill>
        <p:spPr>
          <a:xfrm>
            <a:off x="8953805" y="3010205"/>
            <a:ext cx="2667305" cy="2797150"/>
          </a:xfrm>
          <a:prstGeom prst="rect">
            <a:avLst/>
          </a:prstGeom>
        </p:spPr>
      </p:pic>
      <p:sp>
        <p:nvSpPr>
          <p:cNvPr id="43" name="Shape 27"/>
          <p:cNvSpPr/>
          <p:nvPr/>
        </p:nvSpPr>
        <p:spPr>
          <a:xfrm>
            <a:off x="9144000" y="3610051"/>
            <a:ext cx="2286000" cy="9144"/>
          </a:xfrm>
          <a:prstGeom prst="rect">
            <a:avLst/>
          </a:prstGeom>
          <a:solidFill>
            <a:srgbClr val="E2E8F0"/>
          </a:solidFill>
          <a:ln w="12700">
            <a:solidFill>
              <a:srgbClr val="E2E8F0">
                <a:alpha val="0"/>
              </a:srgbClr>
            </a:solidFill>
            <a:prstDash val="solid"/>
          </a:ln>
        </p:spPr>
      </p:sp>
      <p:sp>
        <p:nvSpPr>
          <p:cNvPr id="44" name="Text 28"/>
          <p:cNvSpPr txBox="1"/>
          <p:nvPr/>
        </p:nvSpPr>
        <p:spPr>
          <a:xfrm>
            <a:off x="9144000" y="3247949"/>
            <a:ext cx="2377440" cy="28712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500" b="1" dirty="0">
                <a:solidFill>
                  <a:srgbClr val="1E3A8A"/>
                </a:solidFill>
                <a:latin typeface="Roboto" pitchFamily="34" charset="0"/>
                <a:ea typeface="Roboto" pitchFamily="34" charset="-122"/>
                <a:cs typeface="Roboto" pitchFamily="34" charset="-120"/>
              </a:rPr>
              <a:t>Generate SAR</a:t>
            </a:r>
            <a:endParaRPr lang="en-US" sz="1500" dirty="0"/>
          </a:p>
        </p:txBody>
      </p:sp>
      <p:sp>
        <p:nvSpPr>
          <p:cNvPr id="45" name="Text 29"/>
          <p:cNvSpPr txBox="1"/>
          <p:nvPr/>
        </p:nvSpPr>
        <p:spPr>
          <a:xfrm>
            <a:off x="9420149" y="5350154"/>
            <a:ext cx="391363" cy="267005"/>
          </a:xfrm>
          <a:prstGeom prst="rect">
            <a:avLst/>
          </a:prstGeom>
          <a:solidFill>
            <a:srgbClr val="EFF6FF"/>
          </a:solidFill>
          <a:ln w="12700">
            <a:solidFill>
              <a:srgbClr val="BFDBFE"/>
            </a:solidFill>
          </a:ln>
        </p:spPr>
        <p:txBody>
          <a:bodyPr wrap="square" lIns="0" tIns="0" rIns="0" bIns="0" rtlCol="0" anchor="ctr"/>
          <a:lstStyle/>
          <a:p>
            <a:pPr algn="l" indent="0" marL="0">
              <a:buNone/>
            </a:pPr>
            <a:r>
              <a:rPr lang="en-US" sz="900" b="1" dirty="0">
                <a:solidFill>
                  <a:srgbClr val="1D4ED8"/>
                </a:solidFill>
                <a:latin typeface="Roboto" pitchFamily="34" charset="0"/>
                <a:ea typeface="Roboto" pitchFamily="34" charset="-122"/>
                <a:cs typeface="Roboto" pitchFamily="34" charset="-120"/>
              </a:rPr>
              <a:t> SAR</a:t>
            </a:r>
            <a:endParaRPr lang="en-US" sz="900" dirty="0"/>
          </a:p>
        </p:txBody>
      </p:sp>
      <p:pic>
        <p:nvPicPr>
          <p:cNvPr id="46" name="Image 14" descr="preencoded.png">    </p:cNvPr>
          <p:cNvPicPr>
            <a:picLocks noChangeAspect="1"/>
          </p:cNvPicPr>
          <p:nvPr/>
        </p:nvPicPr>
        <p:blipFill>
          <a:blip r:embed="rId15"/>
          <a:srcRect l="-2571" r="-2571" t="0" b="0"/>
          <a:stretch/>
        </p:blipFill>
        <p:spPr>
          <a:xfrm>
            <a:off x="9249156" y="5421478"/>
            <a:ext cx="105156" cy="114300"/>
          </a:xfrm>
          <a:prstGeom prst="rect">
            <a:avLst/>
          </a:prstGeom>
        </p:spPr>
      </p:pic>
      <p:pic>
        <p:nvPicPr>
          <p:cNvPr id="47" name="Image 15" descr="preencoded.png">    </p:cNvPr>
          <p:cNvPicPr>
            <a:picLocks noChangeAspect="1"/>
          </p:cNvPicPr>
          <p:nvPr/>
        </p:nvPicPr>
        <p:blipFill>
          <a:blip r:embed="rId16"/>
          <a:srcRect l="0" r="0" t="0" b="0"/>
          <a:stretch/>
        </p:blipFill>
        <p:spPr>
          <a:xfrm>
            <a:off x="9905695" y="2057400"/>
            <a:ext cx="761695" cy="761695"/>
          </a:xfrm>
          <a:prstGeom prst="rect">
            <a:avLst/>
          </a:prstGeom>
        </p:spPr>
      </p:pic>
      <p:pic>
        <p:nvPicPr>
          <p:cNvPr id="48" name="Image 16" descr="preencoded.png">    </p:cNvPr>
          <p:cNvPicPr>
            <a:picLocks noChangeAspect="1"/>
          </p:cNvPicPr>
          <p:nvPr/>
        </p:nvPicPr>
        <p:blipFill>
          <a:blip r:embed="rId17"/>
          <a:srcRect l="-50" r="-50" t="0" b="0"/>
          <a:stretch/>
        </p:blipFill>
        <p:spPr>
          <a:xfrm>
            <a:off x="10116007" y="2286000"/>
            <a:ext cx="342900" cy="304495"/>
          </a:xfrm>
          <a:prstGeom prst="rect">
            <a:avLst/>
          </a:prstGeom>
        </p:spPr>
      </p:pic>
      <p:sp>
        <p:nvSpPr>
          <p:cNvPr id="49" name="Text 30"/>
          <p:cNvSpPr txBox="1"/>
          <p:nvPr/>
        </p:nvSpPr>
        <p:spPr>
          <a:xfrm>
            <a:off x="10382098" y="2000707"/>
            <a:ext cx="381305" cy="305410"/>
          </a:xfrm>
          <a:prstGeom prst="rect">
            <a:avLst/>
          </a:prstGeom>
          <a:solidFill>
            <a:srgbClr val="A7F3D0"/>
          </a:solidFill>
          <a:ln w="38100">
            <a:solidFill>
              <a:srgbClr val="FFFFFF"/>
            </a:solidFill>
          </a:ln>
        </p:spPr>
        <p:txBody>
          <a:bodyPr wrap="square" lIns="0" tIns="0" rIns="0" bIns="0" rtlCol="0" anchor="ctr"/>
          <a:lstStyle/>
          <a:p>
            <a:pPr algn="ctr" indent="0" marL="0">
              <a:buNone/>
            </a:pPr>
            <a:r>
              <a:rPr lang="en-US" sz="1200" b="1" dirty="0">
                <a:solidFill>
                  <a:srgbClr val="065F46"/>
                </a:solidFill>
                <a:latin typeface="Roboto" pitchFamily="34" charset="0"/>
                <a:ea typeface="Roboto" pitchFamily="34" charset="-122"/>
                <a:cs typeface="Roboto" pitchFamily="34" charset="-120"/>
              </a:rPr>
              <a:t>3</a:t>
            </a:r>
            <a:endParaRPr lang="en-US" sz="1200" dirty="0"/>
          </a:p>
        </p:txBody>
      </p:sp>
      <p:sp>
        <p:nvSpPr>
          <p:cNvPr id="50" name="Text 31"/>
          <p:cNvSpPr txBox="1"/>
          <p:nvPr/>
        </p:nvSpPr>
        <p:spPr>
          <a:xfrm>
            <a:off x="9144000" y="3733495"/>
            <a:ext cx="2720340" cy="210312"/>
          </a:xfrm>
          <a:prstGeom prst="rect">
            <a:avLst/>
          </a:prstGeom>
          <a:no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Analyze findings for risk impact</a:t>
            </a:r>
            <a:endParaRPr lang="en-US" sz="1100" dirty="0"/>
          </a:p>
        </p:txBody>
      </p:sp>
      <p:sp>
        <p:nvSpPr>
          <p:cNvPr id="51" name="Text 32"/>
          <p:cNvSpPr txBox="1"/>
          <p:nvPr/>
        </p:nvSpPr>
        <p:spPr>
          <a:xfrm>
            <a:off x="9144000" y="4012387"/>
            <a:ext cx="2377440" cy="210312"/>
          </a:xfrm>
          <a:prstGeom prst="rect">
            <a:avLst/>
          </a:prstGeom>
          <a:noFill/>
          <a:ln/>
        </p:spPr>
        <p:txBody>
          <a:bodyPr wrap="square" lIns="0" tIns="0" rIns="0" bIns="0" rtlCol="0" anchor="ctr"/>
          <a:lstStyle/>
          <a:p>
            <a:pPr algn="l" indent="0" marL="0">
              <a:buNone/>
            </a:pPr>
            <a:r>
              <a:rPr lang="en-US" sz="1100" dirty="0">
                <a:solidFill>
                  <a:srgbClr val="475569"/>
                </a:solidFill>
                <a:latin typeface="Roboto" pitchFamily="34" charset="0"/>
                <a:ea typeface="Roboto" pitchFamily="34" charset="-122"/>
                <a:cs typeface="Roboto" pitchFamily="34" charset="-120"/>
              </a:rPr>
              <a:t>Determine root causes</a:t>
            </a:r>
            <a:endParaRPr lang="en-US" sz="1100" dirty="0"/>
          </a:p>
        </p:txBody>
      </p:sp>
      <p:sp>
        <p:nvSpPr>
          <p:cNvPr id="52" name="Text 33"/>
          <p:cNvSpPr txBox="1"/>
          <p:nvPr/>
        </p:nvSpPr>
        <p:spPr>
          <a:xfrm>
            <a:off x="9144000" y="4291279"/>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Assign risk ratings (Low/Mod/High)</a:t>
            </a:r>
            <a:endParaRPr lang="en-US" sz="1100" dirty="0"/>
          </a:p>
        </p:txBody>
      </p:sp>
      <p:sp>
        <p:nvSpPr>
          <p:cNvPr id="53" name="Text 34"/>
          <p:cNvSpPr txBox="1"/>
          <p:nvPr/>
        </p:nvSpPr>
        <p:spPr>
          <a:xfrm>
            <a:off x="9144000" y="4773168"/>
            <a:ext cx="2362810" cy="409651"/>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Provide remediation recommendations</a:t>
            </a:r>
            <a:endParaRPr lang="en-US" sz="1100" dirty="0"/>
          </a:p>
        </p:txBody>
      </p:sp>
      <p:sp>
        <p:nvSpPr>
          <p:cNvPr id="54" name="Shape 35"/>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55" name="Shape 36"/>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56" name="Image 17" descr="preencoded.png">    </p:cNvPr>
          <p:cNvPicPr>
            <a:picLocks noChangeAspect="1"/>
          </p:cNvPicPr>
          <p:nvPr/>
        </p:nvPicPr>
        <p:blipFill>
          <a:blip r:embed="rId18"/>
          <a:srcRect l="0" r="0" t="0" b="0"/>
          <a:stretch/>
        </p:blipFill>
        <p:spPr>
          <a:xfrm>
            <a:off x="571500" y="190195"/>
            <a:ext cx="152705" cy="152705"/>
          </a:xfrm>
          <a:prstGeom prst="rect">
            <a:avLst/>
          </a:prstGeom>
        </p:spPr>
      </p:pic>
      <p:sp>
        <p:nvSpPr>
          <p:cNvPr id="57" name="Text 37"/>
          <p:cNvSpPr txBox="1"/>
          <p:nvPr/>
        </p:nvSpPr>
        <p:spPr>
          <a:xfrm>
            <a:off x="800100" y="190195"/>
            <a:ext cx="8421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Step 4</a:t>
            </a:r>
            <a:endParaRPr lang="en-US" sz="900" dirty="0"/>
          </a:p>
        </p:txBody>
      </p:sp>
      <p:sp>
        <p:nvSpPr>
          <p:cNvPr id="58" name="Text 38"/>
          <p:cNvSpPr txBox="1"/>
          <p:nvPr/>
        </p:nvSpPr>
        <p:spPr>
          <a:xfrm>
            <a:off x="571500" y="381305"/>
            <a:ext cx="7419442"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Assess: Plan Execution &amp; Reporting</a:t>
            </a:r>
            <a:endParaRPr lang="en-US" sz="2700" dirty="0"/>
          </a:p>
        </p:txBody>
      </p:sp>
      <p:pic>
        <p:nvPicPr>
          <p:cNvPr id="59" name="Image 18" descr="preencoded.png">    </p:cNvPr>
          <p:cNvPicPr>
            <a:picLocks noChangeAspect="1"/>
          </p:cNvPicPr>
          <p:nvPr/>
        </p:nvPicPr>
        <p:blipFill>
          <a:blip r:embed="rId19">
            <a:alphaModFix amt="80000"/>
          </a:blip>
          <a:srcRect l="0" r="0" t="0" b="0"/>
          <a:stretch/>
        </p:blipFill>
        <p:spPr>
          <a:xfrm>
            <a:off x="11277295" y="243230"/>
            <a:ext cx="342900" cy="4572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86207"/>
            <a:ext cx="171907" cy="152705"/>
          </a:xfrm>
          <a:prstGeom prst="rect">
            <a:avLst/>
          </a:prstGeom>
        </p:spPr>
      </p:pic>
      <p:sp>
        <p:nvSpPr>
          <p:cNvPr id="7" name="Text 4"/>
          <p:cNvSpPr txBox="1"/>
          <p:nvPr/>
        </p:nvSpPr>
        <p:spPr>
          <a:xfrm>
            <a:off x="819302" y="286207"/>
            <a:ext cx="15279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Implementation</a:t>
            </a:r>
            <a:endParaRPr lang="en-US" sz="900" dirty="0"/>
          </a:p>
        </p:txBody>
      </p:sp>
      <p:sp>
        <p:nvSpPr>
          <p:cNvPr id="8" name="Text 5"/>
          <p:cNvSpPr txBox="1"/>
          <p:nvPr/>
        </p:nvSpPr>
        <p:spPr>
          <a:xfrm>
            <a:off x="571500" y="476402"/>
            <a:ext cx="4230014"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RMF Step: Authorize</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338328"/>
            <a:ext cx="514807" cy="457200"/>
          </a:xfrm>
          <a:prstGeom prst="rect">
            <a:avLst/>
          </a:prstGeom>
        </p:spPr>
      </p:pic>
      <p:pic>
        <p:nvPicPr>
          <p:cNvPr id="10" name="Image 2" descr="preencoded.png">    </p:cNvPr>
          <p:cNvPicPr>
            <a:picLocks noChangeAspect="1"/>
          </p:cNvPicPr>
          <p:nvPr/>
        </p:nvPicPr>
        <p:blipFill>
          <a:blip r:embed="rId3"/>
          <a:srcRect l="-2" r="-2" t="0" b="0"/>
          <a:stretch/>
        </p:blipFill>
        <p:spPr>
          <a:xfrm>
            <a:off x="0" y="1143000"/>
            <a:ext cx="12191695" cy="6046013"/>
          </a:xfrm>
          <a:prstGeom prst="rect">
            <a:avLst/>
          </a:prstGeom>
        </p:spPr>
      </p:pic>
      <p:sp>
        <p:nvSpPr>
          <p:cNvPr id="11" name="Shape 6"/>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3" descr="preencoded.png">    </p:cNvPr>
          <p:cNvPicPr>
            <a:picLocks noChangeAspect="1"/>
          </p:cNvPicPr>
          <p:nvPr/>
        </p:nvPicPr>
        <p:blipFill>
          <a:blip r:embed="rId4"/>
          <a:srcRect l="-133" r="-133" t="0" b="0"/>
          <a:stretch/>
        </p:blipFill>
        <p:spPr>
          <a:xfrm>
            <a:off x="571500" y="1676095"/>
            <a:ext cx="171907" cy="228600"/>
          </a:xfrm>
          <a:prstGeom prst="rect">
            <a:avLst/>
          </a:prstGeom>
        </p:spPr>
      </p:pic>
      <p:sp>
        <p:nvSpPr>
          <p:cNvPr id="13" name="Text 7"/>
          <p:cNvSpPr txBox="1"/>
          <p:nvPr/>
        </p:nvSpPr>
        <p:spPr>
          <a:xfrm>
            <a:off x="857707" y="1619402"/>
            <a:ext cx="2714854"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Risk Review &amp; Analysis</a:t>
            </a:r>
            <a:endParaRPr lang="en-US" sz="1800" dirty="0"/>
          </a:p>
        </p:txBody>
      </p:sp>
      <p:pic>
        <p:nvPicPr>
          <p:cNvPr id="14" name="Image 4" descr="preencoded.png">    </p:cNvPr>
          <p:cNvPicPr>
            <a:picLocks noChangeAspect="1"/>
          </p:cNvPicPr>
          <p:nvPr/>
        </p:nvPicPr>
        <p:blipFill>
          <a:blip r:embed="rId5"/>
          <a:srcRect l="0" r="0" t="-8" b="-8"/>
          <a:stretch/>
        </p:blipFill>
        <p:spPr>
          <a:xfrm>
            <a:off x="571500" y="2324405"/>
            <a:ext cx="5238598" cy="1436522"/>
          </a:xfrm>
          <a:prstGeom prst="rect">
            <a:avLst/>
          </a:prstGeom>
        </p:spPr>
      </p:pic>
      <p:sp>
        <p:nvSpPr>
          <p:cNvPr id="15" name="Text 8"/>
          <p:cNvSpPr txBox="1"/>
          <p:nvPr/>
        </p:nvSpPr>
        <p:spPr>
          <a:xfrm>
            <a:off x="1124712" y="2553005"/>
            <a:ext cx="457200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Authorization Package</a:t>
            </a:r>
            <a:endParaRPr lang="en-US" sz="1300" dirty="0"/>
          </a:p>
        </p:txBody>
      </p:sp>
      <p:pic>
        <p:nvPicPr>
          <p:cNvPr id="16" name="Image 5" descr="preencoded.png">    </p:cNvPr>
          <p:cNvPicPr>
            <a:picLocks noChangeAspect="1"/>
          </p:cNvPicPr>
          <p:nvPr/>
        </p:nvPicPr>
        <p:blipFill>
          <a:blip r:embed="rId6"/>
          <a:srcRect l="0" r="0" t="-1310" b="-1310"/>
          <a:stretch/>
        </p:blipFill>
        <p:spPr>
          <a:xfrm>
            <a:off x="838505" y="2592324"/>
            <a:ext cx="209398" cy="171907"/>
          </a:xfrm>
          <a:prstGeom prst="rect">
            <a:avLst/>
          </a:prstGeom>
        </p:spPr>
      </p:pic>
      <p:sp>
        <p:nvSpPr>
          <p:cNvPr id="17" name="Text 9"/>
          <p:cNvSpPr txBox="1"/>
          <p:nvPr/>
        </p:nvSpPr>
        <p:spPr>
          <a:xfrm>
            <a:off x="838505" y="288036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The Authorizing Official (AO) reviews the System Security Plan (SSP), Security Assessment Report (SAR), and Plan of Action and Milestones (POA&amp;M) to understand the security posture.</a:t>
            </a:r>
            <a:endParaRPr lang="en-US" sz="1100" dirty="0"/>
          </a:p>
        </p:txBody>
      </p:sp>
      <p:sp>
        <p:nvSpPr>
          <p:cNvPr id="18" name="Shape 10"/>
          <p:cNvSpPr/>
          <p:nvPr/>
        </p:nvSpPr>
        <p:spPr>
          <a:xfrm>
            <a:off x="571500" y="3988613"/>
            <a:ext cx="5238598" cy="2723998"/>
          </a:xfrm>
          <a:prstGeom prst="roundRect">
            <a:avLst>
              <a:gd name="adj" fmla="val 939"/>
            </a:avLst>
          </a:prstGeom>
          <a:solidFill>
            <a:srgbClr val="EFF6FF"/>
          </a:solidFill>
          <a:ln w="12700">
            <a:solidFill>
              <a:srgbClr val="DBEAFE"/>
            </a:solidFill>
            <a:prstDash val="solid"/>
          </a:ln>
        </p:spPr>
      </p:sp>
      <p:pic>
        <p:nvPicPr>
          <p:cNvPr id="19" name="Image 6" descr="preencoded.png">    </p:cNvPr>
          <p:cNvPicPr>
            <a:picLocks noChangeAspect="1"/>
          </p:cNvPicPr>
          <p:nvPr/>
        </p:nvPicPr>
        <p:blipFill>
          <a:blip r:embed="rId7"/>
          <a:srcRect l="0" r="0" t="0" b="0"/>
          <a:stretch/>
        </p:blipFill>
        <p:spPr>
          <a:xfrm>
            <a:off x="809244" y="4265676"/>
            <a:ext cx="123444" cy="123444"/>
          </a:xfrm>
          <a:prstGeom prst="rect">
            <a:avLst/>
          </a:prstGeom>
        </p:spPr>
      </p:pic>
      <p:sp>
        <p:nvSpPr>
          <p:cNvPr id="20" name="Text 11"/>
          <p:cNvSpPr txBox="1"/>
          <p:nvPr/>
        </p:nvSpPr>
        <p:spPr>
          <a:xfrm>
            <a:off x="1047902" y="42272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Residual Risk Determination</a:t>
            </a:r>
            <a:endParaRPr lang="en-US" sz="1200" dirty="0"/>
          </a:p>
        </p:txBody>
      </p:sp>
      <p:sp>
        <p:nvSpPr>
          <p:cNvPr id="21" name="Text 12"/>
          <p:cNvSpPr txBox="1"/>
          <p:nvPr/>
        </p:nvSpPr>
        <p:spPr>
          <a:xfrm>
            <a:off x="1047902" y="44942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The AO assesses the remaining risk after controls are implemented, considering mission criticality and organizational risk tolerance.</a:t>
            </a:r>
            <a:endParaRPr lang="en-US" sz="1000" dirty="0"/>
          </a:p>
        </p:txBody>
      </p:sp>
      <p:pic>
        <p:nvPicPr>
          <p:cNvPr id="22" name="Image 7" descr="preencoded.png">    </p:cNvPr>
          <p:cNvPicPr>
            <a:picLocks noChangeAspect="1"/>
          </p:cNvPicPr>
          <p:nvPr/>
        </p:nvPicPr>
        <p:blipFill>
          <a:blip r:embed="rId8"/>
          <a:srcRect l="0" r="0" t="0" b="0"/>
          <a:stretch/>
        </p:blipFill>
        <p:spPr>
          <a:xfrm>
            <a:off x="809244" y="5065776"/>
            <a:ext cx="123444" cy="123444"/>
          </a:xfrm>
          <a:prstGeom prst="rect">
            <a:avLst/>
          </a:prstGeom>
        </p:spPr>
      </p:pic>
      <p:sp>
        <p:nvSpPr>
          <p:cNvPr id="23" name="Text 13"/>
          <p:cNvSpPr txBox="1"/>
          <p:nvPr/>
        </p:nvSpPr>
        <p:spPr>
          <a:xfrm>
            <a:off x="1047902" y="50273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Risk Response</a:t>
            </a:r>
            <a:endParaRPr lang="en-US" sz="1200" dirty="0"/>
          </a:p>
        </p:txBody>
      </p:sp>
      <p:sp>
        <p:nvSpPr>
          <p:cNvPr id="24" name="Text 14"/>
          <p:cNvSpPr txBox="1"/>
          <p:nvPr/>
        </p:nvSpPr>
        <p:spPr>
          <a:xfrm>
            <a:off x="1047902" y="52943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Determining if the risk should be accepted, avoided, mitigated, shared, or transferred based on the assessment findings.</a:t>
            </a:r>
            <a:endParaRPr lang="en-US" sz="1000" dirty="0"/>
          </a:p>
        </p:txBody>
      </p:sp>
      <p:pic>
        <p:nvPicPr>
          <p:cNvPr id="25" name="Image 8" descr="preencoded.png">    </p:cNvPr>
          <p:cNvPicPr>
            <a:picLocks noChangeAspect="1"/>
          </p:cNvPicPr>
          <p:nvPr/>
        </p:nvPicPr>
        <p:blipFill>
          <a:blip r:embed="rId9"/>
          <a:srcRect l="0" r="0" t="0" b="0"/>
          <a:stretch/>
        </p:blipFill>
        <p:spPr>
          <a:xfrm>
            <a:off x="809244" y="5865876"/>
            <a:ext cx="123444" cy="123444"/>
          </a:xfrm>
          <a:prstGeom prst="rect">
            <a:avLst/>
          </a:prstGeom>
        </p:spPr>
      </p:pic>
      <p:sp>
        <p:nvSpPr>
          <p:cNvPr id="26" name="Text 15"/>
          <p:cNvSpPr txBox="1"/>
          <p:nvPr/>
        </p:nvSpPr>
        <p:spPr>
          <a:xfrm>
            <a:off x="1047902" y="5827471"/>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Senior Advisory</a:t>
            </a:r>
            <a:endParaRPr lang="en-US" sz="1200" dirty="0"/>
          </a:p>
        </p:txBody>
      </p:sp>
      <p:sp>
        <p:nvSpPr>
          <p:cNvPr id="27" name="Text 16"/>
          <p:cNvSpPr txBox="1"/>
          <p:nvPr/>
        </p:nvSpPr>
        <p:spPr>
          <a:xfrm>
            <a:off x="1047902" y="6094476"/>
            <a:ext cx="4601261"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Consultation with the Senior Accountable Official for Risk Management (SAORM) and Risk Executive regarding systemic risks.</a:t>
            </a:r>
            <a:endParaRPr lang="en-US" sz="1000" dirty="0"/>
          </a:p>
        </p:txBody>
      </p:sp>
      <p:sp>
        <p:nvSpPr>
          <p:cNvPr id="28" name="Shape 17"/>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29" name="Image 9" descr="preencoded.png">    </p:cNvPr>
          <p:cNvPicPr>
            <a:picLocks noChangeAspect="1"/>
          </p:cNvPicPr>
          <p:nvPr/>
        </p:nvPicPr>
        <p:blipFill>
          <a:blip r:embed="rId10"/>
          <a:srcRect l="0" r="0" t="0" b="0"/>
          <a:stretch/>
        </p:blipFill>
        <p:spPr>
          <a:xfrm>
            <a:off x="6381598" y="1676095"/>
            <a:ext cx="228600" cy="228600"/>
          </a:xfrm>
          <a:prstGeom prst="rect">
            <a:avLst/>
          </a:prstGeom>
        </p:spPr>
      </p:pic>
      <p:sp>
        <p:nvSpPr>
          <p:cNvPr id="30" name="Text 18"/>
          <p:cNvSpPr txBox="1"/>
          <p:nvPr/>
        </p:nvSpPr>
        <p:spPr>
          <a:xfrm>
            <a:off x="6724498" y="1619402"/>
            <a:ext cx="2714854"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Authorization Decision</a:t>
            </a:r>
            <a:endParaRPr lang="en-US" sz="1800" dirty="0"/>
          </a:p>
        </p:txBody>
      </p:sp>
      <p:pic>
        <p:nvPicPr>
          <p:cNvPr id="31" name="Image 10" descr="preencoded.png">    </p:cNvPr>
          <p:cNvPicPr>
            <a:picLocks noChangeAspect="1"/>
          </p:cNvPicPr>
          <p:nvPr/>
        </p:nvPicPr>
        <p:blipFill>
          <a:blip r:embed="rId11"/>
          <a:srcRect l="-11" r="-11" t="0" b="0"/>
          <a:stretch/>
        </p:blipFill>
        <p:spPr>
          <a:xfrm>
            <a:off x="6381598" y="2324405"/>
            <a:ext cx="5238598" cy="1218895"/>
          </a:xfrm>
          <a:prstGeom prst="rect">
            <a:avLst/>
          </a:prstGeom>
        </p:spPr>
      </p:pic>
      <p:sp>
        <p:nvSpPr>
          <p:cNvPr id="32" name="Text 19"/>
          <p:cNvSpPr txBox="1"/>
          <p:nvPr/>
        </p:nvSpPr>
        <p:spPr>
          <a:xfrm>
            <a:off x="6934810" y="2553005"/>
            <a:ext cx="4572000"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Accountability</a:t>
            </a:r>
            <a:endParaRPr lang="en-US" sz="1300" dirty="0"/>
          </a:p>
        </p:txBody>
      </p:sp>
      <p:pic>
        <p:nvPicPr>
          <p:cNvPr id="33" name="Image 11" descr="preencoded.png">    </p:cNvPr>
          <p:cNvPicPr>
            <a:picLocks noChangeAspect="1"/>
          </p:cNvPicPr>
          <p:nvPr/>
        </p:nvPicPr>
        <p:blipFill>
          <a:blip r:embed="rId12"/>
          <a:srcRect l="0" r="0" t="-1310" b="-1310"/>
          <a:stretch/>
        </p:blipFill>
        <p:spPr>
          <a:xfrm>
            <a:off x="6648602" y="2592324"/>
            <a:ext cx="209398" cy="171907"/>
          </a:xfrm>
          <a:prstGeom prst="rect">
            <a:avLst/>
          </a:prstGeom>
        </p:spPr>
      </p:pic>
      <p:sp>
        <p:nvSpPr>
          <p:cNvPr id="34" name="Text 20"/>
          <p:cNvSpPr txBox="1"/>
          <p:nvPr/>
        </p:nvSpPr>
        <p:spPr>
          <a:xfrm>
            <a:off x="6648602" y="2880360"/>
            <a:ext cx="4819802" cy="438912"/>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The AO explicitly accepts the security and privacy risks to organizational operations, assets, and individuals on behalf of the organization.</a:t>
            </a:r>
            <a:endParaRPr lang="en-US" sz="1100" dirty="0"/>
          </a:p>
        </p:txBody>
      </p:sp>
      <p:sp>
        <p:nvSpPr>
          <p:cNvPr id="35" name="Shape 21"/>
          <p:cNvSpPr/>
          <p:nvPr/>
        </p:nvSpPr>
        <p:spPr>
          <a:xfrm>
            <a:off x="6381598" y="3771900"/>
            <a:ext cx="5238598" cy="2943454"/>
          </a:xfrm>
          <a:prstGeom prst="roundRect">
            <a:avLst>
              <a:gd name="adj" fmla="val 804"/>
            </a:avLst>
          </a:prstGeom>
          <a:solidFill>
            <a:srgbClr val="F9FAFB"/>
          </a:solidFill>
          <a:ln w="12700">
            <a:solidFill>
              <a:srgbClr val="E5E7EB"/>
            </a:solidFill>
            <a:prstDash val="solid"/>
          </a:ln>
        </p:spPr>
      </p:sp>
      <p:sp>
        <p:nvSpPr>
          <p:cNvPr id="36" name="Shape 22"/>
          <p:cNvSpPr/>
          <p:nvPr/>
        </p:nvSpPr>
        <p:spPr>
          <a:xfrm>
            <a:off x="6620256" y="4315054"/>
            <a:ext cx="4762195" cy="9144"/>
          </a:xfrm>
          <a:prstGeom prst="rect">
            <a:avLst/>
          </a:prstGeom>
          <a:solidFill>
            <a:srgbClr val="E5E7EB"/>
          </a:solidFill>
          <a:ln w="12700">
            <a:solidFill>
              <a:srgbClr val="E5E7EB">
                <a:alpha val="0"/>
              </a:srgbClr>
            </a:solidFill>
            <a:prstDash val="solid"/>
          </a:ln>
        </p:spPr>
      </p:sp>
      <p:sp>
        <p:nvSpPr>
          <p:cNvPr id="37" name="Text 23"/>
          <p:cNvSpPr txBox="1"/>
          <p:nvPr/>
        </p:nvSpPr>
        <p:spPr>
          <a:xfrm>
            <a:off x="6620256" y="4009644"/>
            <a:ext cx="4839005" cy="229514"/>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200" b="1" dirty="0">
                <a:solidFill>
                  <a:srgbClr val="1F2937"/>
                </a:solidFill>
                <a:latin typeface="Roboto" pitchFamily="34" charset="0"/>
                <a:ea typeface="Roboto" pitchFamily="34" charset="-122"/>
                <a:cs typeface="Roboto" pitchFamily="34" charset="-120"/>
              </a:rPr>
              <a:t>Decision Types</a:t>
            </a:r>
            <a:endParaRPr lang="en-US" sz="1200" dirty="0"/>
          </a:p>
        </p:txBody>
      </p:sp>
      <p:sp>
        <p:nvSpPr>
          <p:cNvPr id="38" name="Shape 24"/>
          <p:cNvSpPr/>
          <p:nvPr/>
        </p:nvSpPr>
        <p:spPr>
          <a:xfrm>
            <a:off x="6620256" y="4476902"/>
            <a:ext cx="304495" cy="304495"/>
          </a:xfrm>
          <a:prstGeom prst="ellipse">
            <a:avLst/>
          </a:prstGeom>
          <a:solidFill>
            <a:srgbClr val="D1FAE5"/>
          </a:solidFill>
          <a:ln w="12700">
            <a:solidFill>
              <a:srgbClr val="FFFFFF">
                <a:alpha val="0"/>
              </a:srgbClr>
            </a:solidFill>
            <a:prstDash val="solid"/>
          </a:ln>
        </p:spPr>
      </p:sp>
      <p:pic>
        <p:nvPicPr>
          <p:cNvPr id="39" name="Image 12" descr="preencoded.png">    </p:cNvPr>
          <p:cNvPicPr>
            <a:picLocks noChangeAspect="1"/>
          </p:cNvPicPr>
          <p:nvPr/>
        </p:nvPicPr>
        <p:blipFill>
          <a:blip r:embed="rId13"/>
          <a:srcRect l="-2571" r="-2571" t="0" b="0"/>
          <a:stretch/>
        </p:blipFill>
        <p:spPr>
          <a:xfrm>
            <a:off x="6719926" y="4572000"/>
            <a:ext cx="105156" cy="114300"/>
          </a:xfrm>
          <a:prstGeom prst="rect">
            <a:avLst/>
          </a:prstGeom>
        </p:spPr>
      </p:pic>
      <p:sp>
        <p:nvSpPr>
          <p:cNvPr id="40" name="Text 25"/>
          <p:cNvSpPr txBox="1"/>
          <p:nvPr/>
        </p:nvSpPr>
        <p:spPr>
          <a:xfrm>
            <a:off x="7039051" y="4438498"/>
            <a:ext cx="4239158"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Authorization to Operate (ATO)</a:t>
            </a:r>
            <a:endParaRPr lang="en-US" sz="1000" dirty="0"/>
          </a:p>
        </p:txBody>
      </p:sp>
      <p:sp>
        <p:nvSpPr>
          <p:cNvPr id="41" name="Text 26"/>
          <p:cNvSpPr txBox="1"/>
          <p:nvPr/>
        </p:nvSpPr>
        <p:spPr>
          <a:xfrm>
            <a:off x="7039051" y="4686300"/>
            <a:ext cx="4810658" cy="133502"/>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Risk is acceptable. System is authorized for operation (fixed duration or ongoing).</a:t>
            </a:r>
            <a:endParaRPr lang="en-US" sz="900" dirty="0"/>
          </a:p>
        </p:txBody>
      </p:sp>
      <p:sp>
        <p:nvSpPr>
          <p:cNvPr id="42" name="Shape 27"/>
          <p:cNvSpPr/>
          <p:nvPr/>
        </p:nvSpPr>
        <p:spPr>
          <a:xfrm>
            <a:off x="6620256" y="5009998"/>
            <a:ext cx="304495" cy="304495"/>
          </a:xfrm>
          <a:prstGeom prst="ellipse">
            <a:avLst/>
          </a:prstGeom>
          <a:solidFill>
            <a:srgbClr val="FEF3C7"/>
          </a:solidFill>
          <a:ln w="12700">
            <a:solidFill>
              <a:srgbClr val="FFFFFF">
                <a:alpha val="0"/>
              </a:srgbClr>
            </a:solidFill>
            <a:prstDash val="solid"/>
          </a:ln>
        </p:spPr>
      </p:sp>
      <p:pic>
        <p:nvPicPr>
          <p:cNvPr id="43" name="Image 13" descr="preencoded.png">    </p:cNvPr>
          <p:cNvPicPr>
            <a:picLocks noChangeAspect="1"/>
          </p:cNvPicPr>
          <p:nvPr/>
        </p:nvPicPr>
        <p:blipFill>
          <a:blip r:embed="rId14"/>
          <a:srcRect l="-17200" r="-17200" t="0" b="0"/>
          <a:stretch/>
        </p:blipFill>
        <p:spPr>
          <a:xfrm>
            <a:off x="6762902" y="5105095"/>
            <a:ext cx="19202" cy="114300"/>
          </a:xfrm>
          <a:prstGeom prst="rect">
            <a:avLst/>
          </a:prstGeom>
        </p:spPr>
      </p:pic>
      <p:sp>
        <p:nvSpPr>
          <p:cNvPr id="44" name="Text 28"/>
          <p:cNvSpPr txBox="1"/>
          <p:nvPr/>
        </p:nvSpPr>
        <p:spPr>
          <a:xfrm>
            <a:off x="7039051" y="4972507"/>
            <a:ext cx="445770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ATO with Conditions</a:t>
            </a:r>
            <a:endParaRPr lang="en-US" sz="1000" dirty="0"/>
          </a:p>
        </p:txBody>
      </p:sp>
      <p:sp>
        <p:nvSpPr>
          <p:cNvPr id="45" name="Text 29"/>
          <p:cNvSpPr txBox="1"/>
          <p:nvPr/>
        </p:nvSpPr>
        <p:spPr>
          <a:xfrm>
            <a:off x="7039051" y="5219395"/>
            <a:ext cx="4343400" cy="362102"/>
          </a:xfrm>
          <a:prstGeom prst="rect">
            <a:avLst/>
          </a:prstGeom>
          <a:noFill/>
          <a:ln/>
        </p:spPr>
        <p:txBody>
          <a:bodyPr wrap="square" lIns="0" tIns="0" rIns="0" bIns="0" rtlCol="0" anchor="t"/>
          <a:lstStyle/>
          <a:p>
            <a:pPr algn="l" indent="0" marL="0">
              <a:buNone/>
            </a:pPr>
            <a:r>
              <a:rPr lang="en-US" sz="900" dirty="0">
                <a:solidFill>
                  <a:srgbClr val="4B5563"/>
                </a:solidFill>
                <a:latin typeface="Roboto" pitchFamily="34" charset="0"/>
                <a:ea typeface="Roboto" pitchFamily="34" charset="-122"/>
                <a:cs typeface="Roboto" pitchFamily="34" charset="-120"/>
              </a:rPr>
              <a:t>Restricted operation allowed for a short period while specific critical deficiencies are remediated.</a:t>
            </a:r>
            <a:endParaRPr lang="en-US" sz="900" dirty="0"/>
          </a:p>
        </p:txBody>
      </p:sp>
      <p:sp>
        <p:nvSpPr>
          <p:cNvPr id="46" name="Shape 30"/>
          <p:cNvSpPr/>
          <p:nvPr/>
        </p:nvSpPr>
        <p:spPr>
          <a:xfrm>
            <a:off x="6620256" y="5772607"/>
            <a:ext cx="304495" cy="304495"/>
          </a:xfrm>
          <a:prstGeom prst="ellipse">
            <a:avLst/>
          </a:prstGeom>
          <a:solidFill>
            <a:srgbClr val="FEE2E2"/>
          </a:solidFill>
          <a:ln w="12700">
            <a:solidFill>
              <a:srgbClr val="FFFFFF">
                <a:alpha val="0"/>
              </a:srgbClr>
            </a:solidFill>
            <a:prstDash val="solid"/>
          </a:ln>
        </p:spPr>
      </p:sp>
      <p:pic>
        <p:nvPicPr>
          <p:cNvPr id="47" name="Image 14" descr="preencoded.png">    </p:cNvPr>
          <p:cNvPicPr>
            <a:picLocks noChangeAspect="1"/>
          </p:cNvPicPr>
          <p:nvPr/>
        </p:nvPicPr>
        <p:blipFill>
          <a:blip r:embed="rId15"/>
          <a:srcRect l="-133" r="-133" t="0" b="0"/>
          <a:stretch/>
        </p:blipFill>
        <p:spPr>
          <a:xfrm>
            <a:off x="6729070" y="5867705"/>
            <a:ext cx="85954" cy="114300"/>
          </a:xfrm>
          <a:prstGeom prst="rect">
            <a:avLst/>
          </a:prstGeom>
        </p:spPr>
      </p:pic>
      <p:sp>
        <p:nvSpPr>
          <p:cNvPr id="48" name="Text 31"/>
          <p:cNvSpPr txBox="1"/>
          <p:nvPr/>
        </p:nvSpPr>
        <p:spPr>
          <a:xfrm>
            <a:off x="7039051" y="5734202"/>
            <a:ext cx="297180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Roboto" pitchFamily="34" charset="0"/>
                <a:ea typeface="Roboto" pitchFamily="34" charset="-122"/>
                <a:cs typeface="Roboto" pitchFamily="34" charset="-120"/>
              </a:rPr>
              <a:t>Denial of Authorization</a:t>
            </a:r>
            <a:endParaRPr lang="en-US" sz="1000" dirty="0"/>
          </a:p>
        </p:txBody>
      </p:sp>
      <p:sp>
        <p:nvSpPr>
          <p:cNvPr id="49" name="Text 32"/>
          <p:cNvSpPr txBox="1"/>
          <p:nvPr/>
        </p:nvSpPr>
        <p:spPr>
          <a:xfrm>
            <a:off x="7039051" y="5982005"/>
            <a:ext cx="3400654" cy="133502"/>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Risk is unacceptable. System operation is not permitted.</a:t>
            </a:r>
            <a:endParaRPr lang="en-US" sz="900" dirty="0"/>
          </a:p>
        </p:txBody>
      </p:sp>
      <p:sp>
        <p:nvSpPr>
          <p:cNvPr id="50" name="Shape 33"/>
          <p:cNvSpPr/>
          <p:nvPr/>
        </p:nvSpPr>
        <p:spPr>
          <a:xfrm>
            <a:off x="0" y="7189013"/>
            <a:ext cx="12191695" cy="200254"/>
          </a:xfrm>
          <a:prstGeom prst="rect">
            <a:avLst/>
          </a:prstGeom>
          <a:solidFill>
            <a:srgbClr val="F1F5F9"/>
          </a:solidFill>
          <a:ln/>
        </p:spPr>
      </p:sp>
      <p:sp>
        <p:nvSpPr>
          <p:cNvPr id="51" name="Shape 34"/>
          <p:cNvSpPr/>
          <p:nvPr/>
        </p:nvSpPr>
        <p:spPr>
          <a:xfrm>
            <a:off x="0" y="7189013"/>
            <a:ext cx="12191695" cy="9144"/>
          </a:xfrm>
          <a:prstGeom prst="rect">
            <a:avLst/>
          </a:prstGeom>
          <a:solidFill>
            <a:srgbClr val="E2E8F0"/>
          </a:solidFill>
          <a:ln w="12700">
            <a:solidFill>
              <a:srgbClr val="E2E8F0">
                <a:alpha val="0"/>
              </a:srgbClr>
            </a:solidFill>
            <a:prstDash val="solid"/>
          </a:ln>
        </p:spPr>
      </p:sp>
      <p:sp>
        <p:nvSpPr>
          <p:cNvPr id="52" name="Text 35"/>
          <p:cNvSpPr txBox="1"/>
          <p:nvPr/>
        </p:nvSpPr>
        <p:spPr>
          <a:xfrm>
            <a:off x="571500" y="7199071"/>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3" name="Text 36"/>
          <p:cNvSpPr txBox="1"/>
          <p:nvPr/>
        </p:nvSpPr>
        <p:spPr>
          <a:xfrm>
            <a:off x="11177626" y="7199071"/>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93</a:t>
            </a:r>
            <a:endParaRPr lang="en-US" sz="9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952805"/>
            <a:ext cx="12191695" cy="5524805"/>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alphaModFix amt="5000"/>
          </a:blip>
          <a:srcRect l="0" r="0" t="0" b="0"/>
          <a:stretch/>
        </p:blipFill>
        <p:spPr>
          <a:xfrm>
            <a:off x="5486400" y="857707"/>
            <a:ext cx="1218895" cy="1218895"/>
          </a:xfrm>
          <a:prstGeom prst="rect">
            <a:avLst/>
          </a:prstGeom>
        </p:spPr>
      </p:pic>
      <p:sp>
        <p:nvSpPr>
          <p:cNvPr id="6" name="Shape 3"/>
          <p:cNvSpPr/>
          <p:nvPr/>
        </p:nvSpPr>
        <p:spPr>
          <a:xfrm>
            <a:off x="0" y="6476695"/>
            <a:ext cx="12191695" cy="381305"/>
          </a:xfrm>
          <a:prstGeom prst="rect">
            <a:avLst/>
          </a:prstGeom>
          <a:solidFill>
            <a:srgbClr val="F1F5F9"/>
          </a:solidFill>
          <a:ln/>
        </p:spPr>
      </p:sp>
      <p:sp>
        <p:nvSpPr>
          <p:cNvPr id="7" name="Shape 4"/>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8" name="Text 5"/>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9" name="Text 6"/>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94</a:t>
            </a:r>
            <a:endParaRPr lang="en-US" sz="900" dirty="0"/>
          </a:p>
        </p:txBody>
      </p:sp>
      <p:pic>
        <p:nvPicPr>
          <p:cNvPr id="10" name="Image 1" descr="preencoded.png">    </p:cNvPr>
          <p:cNvPicPr>
            <a:picLocks noChangeAspect="1"/>
          </p:cNvPicPr>
          <p:nvPr/>
        </p:nvPicPr>
        <p:blipFill>
          <a:blip r:embed="rId2"/>
          <a:srcRect l="0" r="0" t="-400" b="-400"/>
          <a:stretch/>
        </p:blipFill>
        <p:spPr>
          <a:xfrm>
            <a:off x="1524305" y="2343607"/>
            <a:ext cx="9144000" cy="38405"/>
          </a:xfrm>
          <a:prstGeom prst="rect">
            <a:avLst/>
          </a:prstGeom>
        </p:spPr>
      </p:pic>
      <p:sp>
        <p:nvSpPr>
          <p:cNvPr id="11" name="Shape 7"/>
          <p:cNvSpPr/>
          <p:nvPr/>
        </p:nvSpPr>
        <p:spPr>
          <a:xfrm>
            <a:off x="761695" y="3172054"/>
            <a:ext cx="1904695" cy="1524305"/>
          </a:xfrm>
          <a:prstGeom prst="roundRect">
            <a:avLst>
              <a:gd name="adj" fmla="val 2999"/>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761695" y="3172054"/>
            <a:ext cx="1904695" cy="38405"/>
          </a:xfrm>
          <a:prstGeom prst="roundRect">
            <a:avLst>
              <a:gd name="adj" fmla="val 119047"/>
            </a:avLst>
          </a:prstGeom>
          <a:solidFill>
            <a:srgbClr val="3B82F6"/>
          </a:solidFill>
          <a:ln w="12700">
            <a:solidFill>
              <a:srgbClr val="3B82F6">
                <a:alpha val="0"/>
              </a:srgbClr>
            </a:solidFill>
            <a:prstDash val="solid"/>
          </a:ln>
        </p:spPr>
      </p:sp>
      <p:sp>
        <p:nvSpPr>
          <p:cNvPr id="13" name="Text 9"/>
          <p:cNvSpPr txBox="1"/>
          <p:nvPr/>
        </p:nvSpPr>
        <p:spPr>
          <a:xfrm>
            <a:off x="775411" y="3353105"/>
            <a:ext cx="1879092" cy="277063"/>
          </a:xfrm>
          <a:prstGeom prst="rect">
            <a:avLst/>
          </a:prstGeom>
          <a:no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Monitor Strategy</a:t>
            </a:r>
            <a:endParaRPr lang="en-US" sz="1400" dirty="0"/>
          </a:p>
        </p:txBody>
      </p:sp>
      <p:sp>
        <p:nvSpPr>
          <p:cNvPr id="14" name="Text 10"/>
          <p:cNvSpPr txBox="1"/>
          <p:nvPr/>
        </p:nvSpPr>
        <p:spPr>
          <a:xfrm>
            <a:off x="872338" y="3703320"/>
            <a:ext cx="1684325" cy="771754"/>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Define monitoring frequency, metrics, and tools based on risk tolerance (ConMon Plan).</a:t>
            </a:r>
            <a:endParaRPr lang="en-US" sz="1000" dirty="0"/>
          </a:p>
        </p:txBody>
      </p:sp>
      <p:pic>
        <p:nvPicPr>
          <p:cNvPr id="15" name="Image 2" descr="preencoded.png">    </p:cNvPr>
          <p:cNvPicPr>
            <a:picLocks noChangeAspect="1"/>
          </p:cNvPicPr>
          <p:nvPr/>
        </p:nvPicPr>
        <p:blipFill>
          <a:blip r:embed="rId3"/>
          <a:srcRect l="0" r="0" t="0" b="0"/>
          <a:stretch/>
        </p:blipFill>
        <p:spPr>
          <a:xfrm>
            <a:off x="1238098" y="2029054"/>
            <a:ext cx="952805" cy="952805"/>
          </a:xfrm>
          <a:prstGeom prst="rect">
            <a:avLst/>
          </a:prstGeom>
        </p:spPr>
      </p:pic>
      <p:pic>
        <p:nvPicPr>
          <p:cNvPr id="16" name="Image 3" descr="preencoded.png">    </p:cNvPr>
          <p:cNvPicPr>
            <a:picLocks noChangeAspect="1"/>
          </p:cNvPicPr>
          <p:nvPr/>
        </p:nvPicPr>
        <p:blipFill>
          <a:blip r:embed="rId4"/>
          <a:srcRect l="-17" r="-17" t="0" b="0"/>
          <a:stretch/>
        </p:blipFill>
        <p:spPr>
          <a:xfrm>
            <a:off x="1548079" y="2314346"/>
            <a:ext cx="333756" cy="381305"/>
          </a:xfrm>
          <a:prstGeom prst="rect">
            <a:avLst/>
          </a:prstGeom>
        </p:spPr>
      </p:pic>
      <p:sp>
        <p:nvSpPr>
          <p:cNvPr id="17" name="Text 11"/>
          <p:cNvSpPr txBox="1"/>
          <p:nvPr/>
        </p:nvSpPr>
        <p:spPr>
          <a:xfrm>
            <a:off x="1857146" y="2018995"/>
            <a:ext cx="381305" cy="30541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1</a:t>
            </a:r>
            <a:endParaRPr lang="en-US" sz="1200" dirty="0"/>
          </a:p>
        </p:txBody>
      </p:sp>
      <p:pic>
        <p:nvPicPr>
          <p:cNvPr id="18" name="Image 4" descr="preencoded.png">    </p:cNvPr>
          <p:cNvPicPr>
            <a:picLocks noChangeAspect="1"/>
          </p:cNvPicPr>
          <p:nvPr/>
        </p:nvPicPr>
        <p:blipFill>
          <a:blip r:embed="rId5"/>
          <a:srcRect l="0" r="0" t="-30" b="-30"/>
          <a:stretch/>
        </p:blipFill>
        <p:spPr>
          <a:xfrm>
            <a:off x="2857500" y="2409444"/>
            <a:ext cx="190195" cy="304495"/>
          </a:xfrm>
          <a:prstGeom prst="rect">
            <a:avLst/>
          </a:prstGeom>
        </p:spPr>
      </p:pic>
      <p:sp>
        <p:nvSpPr>
          <p:cNvPr id="19" name="Shape 12"/>
          <p:cNvSpPr/>
          <p:nvPr/>
        </p:nvSpPr>
        <p:spPr>
          <a:xfrm>
            <a:off x="3683203" y="3075127"/>
            <a:ext cx="1904695" cy="1723644"/>
          </a:xfrm>
          <a:prstGeom prst="roundRect">
            <a:avLst>
              <a:gd name="adj" fmla="val 2345"/>
            </a:avLst>
          </a:prstGeom>
          <a:solidFill>
            <a:srgbClr val="FFFFFF"/>
          </a:solidFill>
          <a:ln/>
          <a:effectLst>
            <a:outerShdw sx="100000" sy="100000" kx="0" ky="0" algn="bl" rotWithShape="0" blurRad="63500" dist="38100" dir="16200000">
              <a:srgbClr val="000000">
                <a:alpha val="10000"/>
              </a:srgbClr>
            </a:outerShdw>
          </a:effectLst>
        </p:spPr>
      </p:sp>
      <p:sp>
        <p:nvSpPr>
          <p:cNvPr id="20" name="Shape 13"/>
          <p:cNvSpPr/>
          <p:nvPr/>
        </p:nvSpPr>
        <p:spPr>
          <a:xfrm>
            <a:off x="3683203" y="3075127"/>
            <a:ext cx="1904695" cy="38405"/>
          </a:xfrm>
          <a:prstGeom prst="roundRect">
            <a:avLst>
              <a:gd name="adj" fmla="val 105235"/>
            </a:avLst>
          </a:prstGeom>
          <a:solidFill>
            <a:srgbClr val="8B5CF6"/>
          </a:solidFill>
          <a:ln w="12700">
            <a:solidFill>
              <a:srgbClr val="8B5CF6">
                <a:alpha val="0"/>
              </a:srgbClr>
            </a:solidFill>
            <a:prstDash val="solid"/>
          </a:ln>
        </p:spPr>
      </p:sp>
      <p:sp>
        <p:nvSpPr>
          <p:cNvPr id="21" name="Text 14"/>
          <p:cNvSpPr txBox="1"/>
          <p:nvPr/>
        </p:nvSpPr>
        <p:spPr>
          <a:xfrm>
            <a:off x="3793846" y="3256178"/>
            <a:ext cx="1684325" cy="553212"/>
          </a:xfrm>
          <a:prstGeom prst="rect">
            <a:avLst/>
          </a:prstGeom>
          <a:noFill/>
          <a:ln/>
        </p:spPr>
        <p:txBody>
          <a:bodyPr wrap="square" lIns="0" tIns="0" rIns="0" bIns="0" rtlCol="0" anchor="t"/>
          <a:lstStyle/>
          <a:p>
            <a:pPr algn="ctr" indent="0" marL="0">
              <a:buNone/>
            </a:pPr>
            <a:r>
              <a:rPr lang="en-US" sz="1400" b="1" dirty="0">
                <a:solidFill>
                  <a:srgbClr val="1E3A8A"/>
                </a:solidFill>
                <a:latin typeface="Roboto" pitchFamily="34" charset="0"/>
                <a:ea typeface="Roboto" pitchFamily="34" charset="-122"/>
                <a:cs typeface="Roboto" pitchFamily="34" charset="-120"/>
              </a:rPr>
              <a:t>Ongoing Assessments</a:t>
            </a:r>
            <a:endParaRPr lang="en-US" sz="1400" dirty="0"/>
          </a:p>
        </p:txBody>
      </p:sp>
      <p:sp>
        <p:nvSpPr>
          <p:cNvPr id="22" name="Text 15"/>
          <p:cNvSpPr txBox="1"/>
          <p:nvPr/>
        </p:nvSpPr>
        <p:spPr>
          <a:xfrm>
            <a:off x="3793846" y="3881628"/>
            <a:ext cx="1684325" cy="771754"/>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Conduct assessments of selected controls according to defined frequency.</a:t>
            </a:r>
            <a:endParaRPr lang="en-US" sz="1000" dirty="0"/>
          </a:p>
        </p:txBody>
      </p:sp>
      <p:pic>
        <p:nvPicPr>
          <p:cNvPr id="23" name="Image 5" descr="preencoded.png">    </p:cNvPr>
          <p:cNvPicPr>
            <a:picLocks noChangeAspect="1"/>
          </p:cNvPicPr>
          <p:nvPr/>
        </p:nvPicPr>
        <p:blipFill>
          <a:blip r:embed="rId6"/>
          <a:srcRect l="0" r="0" t="0" b="0"/>
          <a:stretch/>
        </p:blipFill>
        <p:spPr>
          <a:xfrm>
            <a:off x="4159606" y="1932127"/>
            <a:ext cx="952805" cy="952805"/>
          </a:xfrm>
          <a:prstGeom prst="rect">
            <a:avLst/>
          </a:prstGeom>
        </p:spPr>
      </p:pic>
      <p:pic>
        <p:nvPicPr>
          <p:cNvPr id="24" name="Image 6" descr="preencoded.png">    </p:cNvPr>
          <p:cNvPicPr>
            <a:picLocks noChangeAspect="1"/>
          </p:cNvPicPr>
          <p:nvPr/>
        </p:nvPicPr>
        <p:blipFill>
          <a:blip r:embed="rId7"/>
          <a:srcRect l="0" r="0" t="0" b="0"/>
          <a:stretch/>
        </p:blipFill>
        <p:spPr>
          <a:xfrm>
            <a:off x="4444898" y="2218334"/>
            <a:ext cx="381305" cy="381305"/>
          </a:xfrm>
          <a:prstGeom prst="rect">
            <a:avLst/>
          </a:prstGeom>
        </p:spPr>
      </p:pic>
      <p:sp>
        <p:nvSpPr>
          <p:cNvPr id="25" name="Text 16"/>
          <p:cNvSpPr txBox="1"/>
          <p:nvPr/>
        </p:nvSpPr>
        <p:spPr>
          <a:xfrm>
            <a:off x="4778654" y="1922983"/>
            <a:ext cx="381305" cy="30541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2</a:t>
            </a:r>
            <a:endParaRPr lang="en-US" sz="1200" dirty="0"/>
          </a:p>
        </p:txBody>
      </p:sp>
      <p:pic>
        <p:nvPicPr>
          <p:cNvPr id="26" name="Image 7" descr="preencoded.png">    </p:cNvPr>
          <p:cNvPicPr>
            <a:picLocks noChangeAspect="1"/>
          </p:cNvPicPr>
          <p:nvPr/>
        </p:nvPicPr>
        <p:blipFill>
          <a:blip r:embed="rId8"/>
          <a:srcRect l="0" r="0" t="-30" b="-30"/>
          <a:stretch/>
        </p:blipFill>
        <p:spPr>
          <a:xfrm>
            <a:off x="5778094" y="2313432"/>
            <a:ext cx="190195" cy="304495"/>
          </a:xfrm>
          <a:prstGeom prst="rect">
            <a:avLst/>
          </a:prstGeom>
        </p:spPr>
      </p:pic>
      <p:sp>
        <p:nvSpPr>
          <p:cNvPr id="27" name="Shape 17"/>
          <p:cNvSpPr/>
          <p:nvPr/>
        </p:nvSpPr>
        <p:spPr>
          <a:xfrm>
            <a:off x="6603797" y="3171139"/>
            <a:ext cx="1904695" cy="1533449"/>
          </a:xfrm>
          <a:prstGeom prst="roundRect">
            <a:avLst>
              <a:gd name="adj" fmla="val 2963"/>
            </a:avLst>
          </a:prstGeom>
          <a:solidFill>
            <a:srgbClr val="FFFFFF"/>
          </a:solidFill>
          <a:ln/>
          <a:effectLst>
            <a:outerShdw sx="100000" sy="100000" kx="0" ky="0" algn="bl" rotWithShape="0" blurRad="63500" dist="38100" dir="16200000">
              <a:srgbClr val="000000">
                <a:alpha val="10000"/>
              </a:srgbClr>
            </a:outerShdw>
          </a:effectLst>
        </p:spPr>
      </p:sp>
      <p:sp>
        <p:nvSpPr>
          <p:cNvPr id="28" name="Shape 18"/>
          <p:cNvSpPr/>
          <p:nvPr/>
        </p:nvSpPr>
        <p:spPr>
          <a:xfrm>
            <a:off x="6603797" y="3171139"/>
            <a:ext cx="1904695" cy="38405"/>
          </a:xfrm>
          <a:prstGeom prst="roundRect">
            <a:avLst>
              <a:gd name="adj" fmla="val 118308"/>
            </a:avLst>
          </a:prstGeom>
          <a:solidFill>
            <a:srgbClr val="10B981"/>
          </a:solidFill>
          <a:ln w="12700">
            <a:solidFill>
              <a:srgbClr val="10B981">
                <a:alpha val="0"/>
              </a:srgbClr>
            </a:solidFill>
            <a:prstDash val="solid"/>
          </a:ln>
        </p:spPr>
      </p:sp>
      <p:sp>
        <p:nvSpPr>
          <p:cNvPr id="29" name="Text 19"/>
          <p:cNvSpPr txBox="1"/>
          <p:nvPr/>
        </p:nvSpPr>
        <p:spPr>
          <a:xfrm>
            <a:off x="6714439" y="3352190"/>
            <a:ext cx="1684325" cy="553212"/>
          </a:xfrm>
          <a:prstGeom prst="rect">
            <a:avLst/>
          </a:prstGeom>
          <a:noFill/>
          <a:ln/>
        </p:spPr>
        <p:txBody>
          <a:bodyPr wrap="square" lIns="0" tIns="0" rIns="0" bIns="0" rtlCol="0" anchor="t"/>
          <a:lstStyle/>
          <a:p>
            <a:pPr algn="ctr" indent="0" marL="0">
              <a:buNone/>
            </a:pPr>
            <a:r>
              <a:rPr lang="en-US" sz="1400" b="1" dirty="0">
                <a:solidFill>
                  <a:srgbClr val="1E3A8A"/>
                </a:solidFill>
                <a:latin typeface="Roboto" pitchFamily="34" charset="0"/>
                <a:ea typeface="Roboto" pitchFamily="34" charset="-122"/>
                <a:cs typeface="Roboto" pitchFamily="34" charset="-120"/>
              </a:rPr>
              <a:t>Response &amp; Updates</a:t>
            </a:r>
            <a:endParaRPr lang="en-US" sz="1400" dirty="0"/>
          </a:p>
        </p:txBody>
      </p:sp>
      <p:sp>
        <p:nvSpPr>
          <p:cNvPr id="30" name="Text 20"/>
          <p:cNvSpPr txBox="1"/>
          <p:nvPr/>
        </p:nvSpPr>
        <p:spPr>
          <a:xfrm>
            <a:off x="6714439" y="3977640"/>
            <a:ext cx="1684325" cy="581558"/>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Remediate vulnerabilities, update POA&amp;M, and revise SSP/Risk Assessment.</a:t>
            </a:r>
            <a:endParaRPr lang="en-US" sz="1000" dirty="0"/>
          </a:p>
        </p:txBody>
      </p:sp>
      <p:pic>
        <p:nvPicPr>
          <p:cNvPr id="31" name="Image 8" descr="preencoded.png">    </p:cNvPr>
          <p:cNvPicPr>
            <a:picLocks noChangeAspect="1"/>
          </p:cNvPicPr>
          <p:nvPr/>
        </p:nvPicPr>
        <p:blipFill>
          <a:blip r:embed="rId9"/>
          <a:srcRect l="0" r="0" t="0" b="0"/>
          <a:stretch/>
        </p:blipFill>
        <p:spPr>
          <a:xfrm>
            <a:off x="7080199" y="2028139"/>
            <a:ext cx="952805" cy="952805"/>
          </a:xfrm>
          <a:prstGeom prst="rect">
            <a:avLst/>
          </a:prstGeom>
        </p:spPr>
      </p:pic>
      <p:pic>
        <p:nvPicPr>
          <p:cNvPr id="32" name="Image 9" descr="preencoded.png">    </p:cNvPr>
          <p:cNvPicPr>
            <a:picLocks noChangeAspect="1"/>
          </p:cNvPicPr>
          <p:nvPr/>
        </p:nvPicPr>
        <p:blipFill>
          <a:blip r:embed="rId10"/>
          <a:srcRect l="0" r="0" t="0" b="0"/>
          <a:stretch/>
        </p:blipFill>
        <p:spPr>
          <a:xfrm>
            <a:off x="7365492" y="2314346"/>
            <a:ext cx="381305" cy="381305"/>
          </a:xfrm>
          <a:prstGeom prst="rect">
            <a:avLst/>
          </a:prstGeom>
        </p:spPr>
      </p:pic>
      <p:sp>
        <p:nvSpPr>
          <p:cNvPr id="33" name="Text 21"/>
          <p:cNvSpPr txBox="1"/>
          <p:nvPr/>
        </p:nvSpPr>
        <p:spPr>
          <a:xfrm>
            <a:off x="7699248" y="2018995"/>
            <a:ext cx="381305" cy="30541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3</a:t>
            </a:r>
            <a:endParaRPr lang="en-US" sz="1200" dirty="0"/>
          </a:p>
        </p:txBody>
      </p:sp>
      <p:pic>
        <p:nvPicPr>
          <p:cNvPr id="34" name="Image 10" descr="preencoded.png">    </p:cNvPr>
          <p:cNvPicPr>
            <a:picLocks noChangeAspect="1"/>
          </p:cNvPicPr>
          <p:nvPr/>
        </p:nvPicPr>
        <p:blipFill>
          <a:blip r:embed="rId11"/>
          <a:srcRect l="0" r="0" t="-30" b="-30"/>
          <a:stretch/>
        </p:blipFill>
        <p:spPr>
          <a:xfrm>
            <a:off x="8699602" y="2409444"/>
            <a:ext cx="190195" cy="304495"/>
          </a:xfrm>
          <a:prstGeom prst="rect">
            <a:avLst/>
          </a:prstGeom>
        </p:spPr>
      </p:pic>
      <p:sp>
        <p:nvSpPr>
          <p:cNvPr id="35" name="Shape 22"/>
          <p:cNvSpPr/>
          <p:nvPr/>
        </p:nvSpPr>
        <p:spPr>
          <a:xfrm>
            <a:off x="9524390" y="3172054"/>
            <a:ext cx="1904695" cy="1524305"/>
          </a:xfrm>
          <a:prstGeom prst="roundRect">
            <a:avLst>
              <a:gd name="adj" fmla="val 2999"/>
            </a:avLst>
          </a:prstGeom>
          <a:solidFill>
            <a:srgbClr val="FFFFFF"/>
          </a:solidFill>
          <a:ln/>
          <a:effectLst>
            <a:outerShdw sx="100000" sy="100000" kx="0" ky="0" algn="bl" rotWithShape="0" blurRad="63500" dist="38100" dir="16200000">
              <a:srgbClr val="000000">
                <a:alpha val="10000"/>
              </a:srgbClr>
            </a:outerShdw>
          </a:effectLst>
        </p:spPr>
      </p:sp>
      <p:sp>
        <p:nvSpPr>
          <p:cNvPr id="36" name="Shape 23"/>
          <p:cNvSpPr/>
          <p:nvPr/>
        </p:nvSpPr>
        <p:spPr>
          <a:xfrm>
            <a:off x="9524390" y="3172054"/>
            <a:ext cx="1904695" cy="38405"/>
          </a:xfrm>
          <a:prstGeom prst="roundRect">
            <a:avLst>
              <a:gd name="adj" fmla="val 119047"/>
            </a:avLst>
          </a:prstGeom>
          <a:solidFill>
            <a:srgbClr val="F59E0B"/>
          </a:solidFill>
          <a:ln w="12700">
            <a:solidFill>
              <a:srgbClr val="F59E0B">
                <a:alpha val="0"/>
              </a:srgbClr>
            </a:solidFill>
            <a:prstDash val="solid"/>
          </a:ln>
        </p:spPr>
      </p:sp>
      <p:sp>
        <p:nvSpPr>
          <p:cNvPr id="37" name="Text 24"/>
          <p:cNvSpPr txBox="1"/>
          <p:nvPr/>
        </p:nvSpPr>
        <p:spPr>
          <a:xfrm>
            <a:off x="9538106" y="3353105"/>
            <a:ext cx="1879092" cy="277063"/>
          </a:xfrm>
          <a:prstGeom prst="rect">
            <a:avLst/>
          </a:prstGeom>
          <a:noFill/>
          <a:ln/>
        </p:spPr>
        <p:txBody>
          <a:bodyPr wrap="square" lIns="0" tIns="0" rIns="0" bIns="0" rtlCol="0" anchor="ctr"/>
          <a:lstStyle/>
          <a:p>
            <a:pPr algn="ctr" indent="0" marL="0">
              <a:buNone/>
            </a:pPr>
            <a:r>
              <a:rPr lang="en-US" sz="1400" b="1" dirty="0">
                <a:solidFill>
                  <a:srgbClr val="1E3A8A"/>
                </a:solidFill>
                <a:latin typeface="Roboto" pitchFamily="34" charset="0"/>
                <a:ea typeface="Roboto" pitchFamily="34" charset="-122"/>
                <a:cs typeface="Roboto" pitchFamily="34" charset="-120"/>
              </a:rPr>
              <a:t>Status Reporting</a:t>
            </a:r>
            <a:endParaRPr lang="en-US" sz="1400" dirty="0"/>
          </a:p>
        </p:txBody>
      </p:sp>
      <p:sp>
        <p:nvSpPr>
          <p:cNvPr id="38" name="Text 25"/>
          <p:cNvSpPr txBox="1"/>
          <p:nvPr/>
        </p:nvSpPr>
        <p:spPr>
          <a:xfrm>
            <a:off x="9635033" y="3703320"/>
            <a:ext cx="1684325" cy="581558"/>
          </a:xfrm>
          <a:prstGeom prst="rect">
            <a:avLst/>
          </a:prstGeom>
          <a:noFill/>
          <a:ln/>
        </p:spPr>
        <p:txBody>
          <a:bodyPr wrap="square" lIns="0" tIns="0" rIns="0" bIns="0" rtlCol="0" anchor="t"/>
          <a:lstStyle/>
          <a:p>
            <a:pPr algn="ctr" indent="0" marL="0">
              <a:buNone/>
            </a:pPr>
            <a:r>
              <a:rPr lang="en-US" sz="1000" dirty="0">
                <a:solidFill>
                  <a:srgbClr val="64748B"/>
                </a:solidFill>
                <a:latin typeface="Roboto" pitchFamily="34" charset="0"/>
                <a:ea typeface="Roboto" pitchFamily="34" charset="-122"/>
                <a:cs typeface="Roboto" pitchFamily="34" charset="-120"/>
              </a:rPr>
              <a:t>Report security/privacy posture to AO for ongoing authorization decisions.</a:t>
            </a:r>
            <a:endParaRPr lang="en-US" sz="1000" dirty="0"/>
          </a:p>
        </p:txBody>
      </p:sp>
      <p:pic>
        <p:nvPicPr>
          <p:cNvPr id="39" name="Image 11" descr="preencoded.png">    </p:cNvPr>
          <p:cNvPicPr>
            <a:picLocks noChangeAspect="1"/>
          </p:cNvPicPr>
          <p:nvPr/>
        </p:nvPicPr>
        <p:blipFill>
          <a:blip r:embed="rId12"/>
          <a:srcRect l="0" r="0" t="0" b="0"/>
          <a:stretch/>
        </p:blipFill>
        <p:spPr>
          <a:xfrm>
            <a:off x="10000793" y="2029054"/>
            <a:ext cx="952805" cy="952805"/>
          </a:xfrm>
          <a:prstGeom prst="rect">
            <a:avLst/>
          </a:prstGeom>
        </p:spPr>
      </p:pic>
      <p:pic>
        <p:nvPicPr>
          <p:cNvPr id="40" name="Image 12" descr="preencoded.png">    </p:cNvPr>
          <p:cNvPicPr>
            <a:picLocks noChangeAspect="1"/>
          </p:cNvPicPr>
          <p:nvPr/>
        </p:nvPicPr>
        <p:blipFill>
          <a:blip r:embed="rId13"/>
          <a:srcRect l="0" r="0" t="0" b="0"/>
          <a:stretch/>
        </p:blipFill>
        <p:spPr>
          <a:xfrm>
            <a:off x="10287000" y="2314346"/>
            <a:ext cx="381305" cy="381305"/>
          </a:xfrm>
          <a:prstGeom prst="rect">
            <a:avLst/>
          </a:prstGeom>
        </p:spPr>
      </p:pic>
      <p:sp>
        <p:nvSpPr>
          <p:cNvPr id="41" name="Text 26"/>
          <p:cNvSpPr txBox="1"/>
          <p:nvPr/>
        </p:nvSpPr>
        <p:spPr>
          <a:xfrm>
            <a:off x="10619842" y="2018995"/>
            <a:ext cx="381305" cy="305410"/>
          </a:xfrm>
          <a:prstGeom prst="rect">
            <a:avLst/>
          </a:prstGeom>
          <a:solidFill>
            <a:srgbClr val="FBBF24"/>
          </a:solidFill>
          <a:ln w="25400">
            <a:solidFill>
              <a:srgbClr val="FFFFFF"/>
            </a:solidFill>
          </a:ln>
        </p:spPr>
        <p:txBody>
          <a:bodyPr wrap="square" lIns="0" tIns="0" rIns="0" bIns="0" rtlCol="0" anchor="ctr"/>
          <a:lstStyle/>
          <a:p>
            <a:pPr algn="ctr" indent="0" marL="0">
              <a:buNone/>
            </a:pPr>
            <a:r>
              <a:rPr lang="en-US" sz="1200" b="1" dirty="0">
                <a:solidFill>
                  <a:srgbClr val="1E3A8A"/>
                </a:solidFill>
                <a:latin typeface="Roboto" pitchFamily="34" charset="0"/>
                <a:ea typeface="Roboto" pitchFamily="34" charset="-122"/>
                <a:cs typeface="Roboto" pitchFamily="34" charset="-120"/>
              </a:rPr>
              <a:t>4</a:t>
            </a:r>
            <a:endParaRPr lang="en-US" sz="1200" dirty="0"/>
          </a:p>
        </p:txBody>
      </p:sp>
      <p:sp>
        <p:nvSpPr>
          <p:cNvPr id="42" name="Shape 27"/>
          <p:cNvSpPr/>
          <p:nvPr/>
        </p:nvSpPr>
        <p:spPr>
          <a:xfrm>
            <a:off x="0" y="0"/>
            <a:ext cx="12191695" cy="952805"/>
          </a:xfrm>
          <a:prstGeom prst="rect">
            <a:avLst/>
          </a:prstGeom>
          <a:solidFill>
            <a:srgbClr val="1E3A8A"/>
          </a:solidFill>
          <a:ln w="12700">
            <a:solidFill>
              <a:srgbClr val="FFFFFF">
                <a:alpha val="0"/>
              </a:srgbClr>
            </a:solidFill>
            <a:prstDash val="solid"/>
          </a:ln>
        </p:spPr>
      </p:sp>
      <p:sp>
        <p:nvSpPr>
          <p:cNvPr id="43" name="Shape 28"/>
          <p:cNvSpPr/>
          <p:nvPr/>
        </p:nvSpPr>
        <p:spPr>
          <a:xfrm>
            <a:off x="0" y="914400"/>
            <a:ext cx="12191695" cy="38405"/>
          </a:xfrm>
          <a:prstGeom prst="rect">
            <a:avLst/>
          </a:prstGeom>
          <a:solidFill>
            <a:srgbClr val="FBBF24"/>
          </a:solidFill>
          <a:ln w="12700">
            <a:solidFill>
              <a:srgbClr val="FFFFFF">
                <a:alpha val="0"/>
              </a:srgbClr>
            </a:solidFill>
            <a:prstDash val="solid"/>
          </a:ln>
        </p:spPr>
      </p:sp>
      <p:pic>
        <p:nvPicPr>
          <p:cNvPr id="44" name="Image 13" descr="preencoded.png">    </p:cNvPr>
          <p:cNvPicPr>
            <a:picLocks noChangeAspect="1"/>
          </p:cNvPicPr>
          <p:nvPr/>
        </p:nvPicPr>
        <p:blipFill>
          <a:blip r:embed="rId14"/>
          <a:srcRect l="0" r="0" t="0" b="0"/>
          <a:stretch/>
        </p:blipFill>
        <p:spPr>
          <a:xfrm>
            <a:off x="571500" y="190195"/>
            <a:ext cx="152705" cy="152705"/>
          </a:xfrm>
          <a:prstGeom prst="rect">
            <a:avLst/>
          </a:prstGeom>
        </p:spPr>
      </p:pic>
      <p:sp>
        <p:nvSpPr>
          <p:cNvPr id="45" name="Text 29"/>
          <p:cNvSpPr txBox="1"/>
          <p:nvPr/>
        </p:nvSpPr>
        <p:spPr>
          <a:xfrm>
            <a:off x="800100" y="190195"/>
            <a:ext cx="8421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Step 6</a:t>
            </a:r>
            <a:endParaRPr lang="en-US" sz="900" dirty="0"/>
          </a:p>
        </p:txBody>
      </p:sp>
      <p:sp>
        <p:nvSpPr>
          <p:cNvPr id="46" name="Text 30"/>
          <p:cNvSpPr txBox="1"/>
          <p:nvPr/>
        </p:nvSpPr>
        <p:spPr>
          <a:xfrm>
            <a:off x="571500" y="381305"/>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Monitor &amp; Ongoing Authorization</a:t>
            </a:r>
            <a:endParaRPr lang="en-US" sz="2700" dirty="0"/>
          </a:p>
        </p:txBody>
      </p:sp>
      <p:pic>
        <p:nvPicPr>
          <p:cNvPr id="47" name="Image 14" descr="preencoded.png">    </p:cNvPr>
          <p:cNvPicPr>
            <a:picLocks noChangeAspect="1"/>
          </p:cNvPicPr>
          <p:nvPr/>
        </p:nvPicPr>
        <p:blipFill>
          <a:blip r:embed="rId15">
            <a:alphaModFix amt="80000"/>
          </a:blip>
          <a:srcRect l="0" r="0" t="0" b="0"/>
          <a:stretch/>
        </p:blipFill>
        <p:spPr>
          <a:xfrm>
            <a:off x="11162995" y="243230"/>
            <a:ext cx="457200" cy="457200"/>
          </a:xfrm>
          <a:prstGeom prst="rect">
            <a:avLst/>
          </a:prstGeom>
        </p:spPr>
      </p:pic>
      <p:sp>
        <p:nvSpPr>
          <p:cNvPr id="48" name="Text 31"/>
          <p:cNvSpPr txBox="1"/>
          <p:nvPr/>
        </p:nvSpPr>
        <p:spPr>
          <a:xfrm>
            <a:off x="514807" y="1333195"/>
            <a:ext cx="11163910" cy="267005"/>
          </a:xfrm>
          <a:prstGeom prst="rect">
            <a:avLst/>
          </a:prstGeom>
          <a:noFill/>
          <a:ln/>
        </p:spPr>
        <p:txBody>
          <a:bodyPr wrap="square" lIns="0" tIns="0" rIns="0" bIns="0" rtlCol="0" anchor="ctr"/>
          <a:lstStyle/>
          <a:p>
            <a:pPr algn="ctr" indent="0" marL="0">
              <a:buNone/>
            </a:pPr>
            <a:r>
              <a:rPr lang="en-US" sz="1300" dirty="0">
                <a:solidFill>
                  <a:srgbClr val="4B5563"/>
                </a:solidFill>
                <a:latin typeface="Roboto" pitchFamily="34" charset="0"/>
                <a:ea typeface="Roboto" pitchFamily="34" charset="-122"/>
                <a:cs typeface="Roboto" pitchFamily="34" charset="-120"/>
              </a:rPr>
              <a:t>Continuous monitoring strategy enables near real-time risk management and maintains authorization</a:t>
            </a:r>
            <a:endParaRPr lang="en-US" sz="1300" dirty="0"/>
          </a:p>
        </p:txBody>
      </p:sp>
      <p:pic>
        <p:nvPicPr>
          <p:cNvPr id="49" name="Image 15" descr="preencoded.png">    </p:cNvPr>
          <p:cNvPicPr>
            <a:picLocks noChangeAspect="1"/>
          </p:cNvPicPr>
          <p:nvPr/>
        </p:nvPicPr>
        <p:blipFill>
          <a:blip r:embed="rId16"/>
          <a:srcRect l="-6" r="-6" t="0" b="0"/>
          <a:stretch/>
        </p:blipFill>
        <p:spPr>
          <a:xfrm>
            <a:off x="571500" y="5086807"/>
            <a:ext cx="11048695" cy="1009498"/>
          </a:xfrm>
          <a:prstGeom prst="rect">
            <a:avLst/>
          </a:prstGeom>
        </p:spPr>
      </p:pic>
      <p:sp>
        <p:nvSpPr>
          <p:cNvPr id="50" name="Shape 32"/>
          <p:cNvSpPr/>
          <p:nvPr/>
        </p:nvSpPr>
        <p:spPr>
          <a:xfrm>
            <a:off x="771754" y="5360213"/>
            <a:ext cx="466344" cy="466344"/>
          </a:xfrm>
          <a:prstGeom prst="ellipse">
            <a:avLst/>
          </a:prstGeom>
          <a:solidFill>
            <a:srgbClr val="DBEAFE"/>
          </a:solidFill>
          <a:ln w="12700">
            <a:solidFill>
              <a:srgbClr val="FFFFFF">
                <a:alpha val="0"/>
              </a:srgbClr>
            </a:solidFill>
            <a:prstDash val="solid"/>
          </a:ln>
        </p:spPr>
      </p:sp>
      <p:sp>
        <p:nvSpPr>
          <p:cNvPr id="51" name="Text 33"/>
          <p:cNvSpPr txBox="1"/>
          <p:nvPr/>
        </p:nvSpPr>
        <p:spPr>
          <a:xfrm>
            <a:off x="1390802" y="5286146"/>
            <a:ext cx="66010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Automation Opportunity</a:t>
            </a:r>
            <a:endParaRPr lang="en-US" sz="1200" dirty="0"/>
          </a:p>
        </p:txBody>
      </p:sp>
      <p:sp>
        <p:nvSpPr>
          <p:cNvPr id="52" name="Text 34"/>
          <p:cNvSpPr txBox="1"/>
          <p:nvPr/>
        </p:nvSpPr>
        <p:spPr>
          <a:xfrm>
            <a:off x="1390802" y="5514746"/>
            <a:ext cx="6563563"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Leverage dashboards, SIEM integration, and automated scanners (e.g., OSCAL-based tools) to shift from static 3-year cycles to dynamic continuous authorization.</a:t>
            </a:r>
            <a:endParaRPr lang="en-US" sz="1000" dirty="0"/>
          </a:p>
        </p:txBody>
      </p:sp>
      <p:sp>
        <p:nvSpPr>
          <p:cNvPr id="53" name="Shape 35"/>
          <p:cNvSpPr/>
          <p:nvPr/>
        </p:nvSpPr>
        <p:spPr>
          <a:xfrm>
            <a:off x="7871155" y="5381244"/>
            <a:ext cx="9144" cy="418795"/>
          </a:xfrm>
          <a:prstGeom prst="rect">
            <a:avLst/>
          </a:prstGeom>
          <a:solidFill>
            <a:srgbClr val="E5E7EB"/>
          </a:solidFill>
          <a:ln w="12700">
            <a:solidFill>
              <a:srgbClr val="E5E7EB">
                <a:alpha val="0"/>
              </a:srgbClr>
            </a:solidFill>
            <a:prstDash val="solid"/>
          </a:ln>
        </p:spPr>
      </p:sp>
      <p:sp>
        <p:nvSpPr>
          <p:cNvPr id="54" name="Text 36"/>
          <p:cNvSpPr txBox="1"/>
          <p:nvPr/>
        </p:nvSpPr>
        <p:spPr>
          <a:xfrm>
            <a:off x="8214055" y="5381244"/>
            <a:ext cx="3324758"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 Key Output </a:t>
            </a:r>
            <a:endParaRPr lang="en-US" sz="1000" dirty="0"/>
          </a:p>
        </p:txBody>
      </p:sp>
      <p:pic>
        <p:nvPicPr>
          <p:cNvPr id="55" name="Image 16" descr="preencoded.png">    </p:cNvPr>
          <p:cNvPicPr>
            <a:picLocks noChangeAspect="1"/>
          </p:cNvPicPr>
          <p:nvPr/>
        </p:nvPicPr>
        <p:blipFill>
          <a:blip r:embed="rId17"/>
          <a:srcRect l="-2512" r="-2512" t="0" b="0"/>
          <a:stretch/>
        </p:blipFill>
        <p:spPr>
          <a:xfrm>
            <a:off x="8033004" y="5410505"/>
            <a:ext cx="105156" cy="133502"/>
          </a:xfrm>
          <a:prstGeom prst="rect">
            <a:avLst/>
          </a:prstGeom>
        </p:spPr>
      </p:pic>
      <p:sp>
        <p:nvSpPr>
          <p:cNvPr id="56" name="Text 37"/>
          <p:cNvSpPr txBox="1"/>
          <p:nvPr/>
        </p:nvSpPr>
        <p:spPr>
          <a:xfrm>
            <a:off x="8033004" y="5609844"/>
            <a:ext cx="3505810"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Security Status Reports &amp; Dashboard Views</a:t>
            </a:r>
            <a:endParaRPr lang="en-US" sz="1000" dirty="0"/>
          </a:p>
        </p:txBody>
      </p:sp>
      <p:pic>
        <p:nvPicPr>
          <p:cNvPr id="57" name="Image 17" descr="preencoded.png">    </p:cNvPr>
          <p:cNvPicPr>
            <a:picLocks noChangeAspect="1"/>
          </p:cNvPicPr>
          <p:nvPr/>
        </p:nvPicPr>
        <p:blipFill>
          <a:blip r:embed="rId18"/>
          <a:srcRect l="0" r="0" t="0" b="0"/>
          <a:stretch/>
        </p:blipFill>
        <p:spPr>
          <a:xfrm>
            <a:off x="886054" y="5474513"/>
            <a:ext cx="237744" cy="1901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33" r="-33" t="0" b="0"/>
          <a:stretch/>
        </p:blipFill>
        <p:spPr>
          <a:xfrm>
            <a:off x="571500" y="237744"/>
            <a:ext cx="171907" cy="152705"/>
          </a:xfrm>
          <a:prstGeom prst="rect">
            <a:avLst/>
          </a:prstGeom>
        </p:spPr>
      </p:pic>
      <p:sp>
        <p:nvSpPr>
          <p:cNvPr id="7" name="Text 4"/>
          <p:cNvSpPr txBox="1"/>
          <p:nvPr/>
        </p:nvSpPr>
        <p:spPr>
          <a:xfrm>
            <a:off x="819302" y="237744"/>
            <a:ext cx="1527962"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RMF Implementation</a:t>
            </a:r>
            <a:endParaRPr lang="en-US" sz="900" dirty="0"/>
          </a:p>
        </p:txBody>
      </p:sp>
      <p:sp>
        <p:nvSpPr>
          <p:cNvPr id="8" name="Text 5"/>
          <p:cNvSpPr txBox="1"/>
          <p:nvPr/>
        </p:nvSpPr>
        <p:spPr>
          <a:xfrm>
            <a:off x="571500" y="428854"/>
            <a:ext cx="444307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Key RMF Deliverables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162995" y="290779"/>
            <a:ext cx="457200" cy="457200"/>
          </a:xfrm>
          <a:prstGeom prst="rect">
            <a:avLst/>
          </a:prstGeom>
        </p:spPr>
      </p:pic>
      <p:sp>
        <p:nvSpPr>
          <p:cNvPr id="10" name="Shape 6"/>
          <p:cNvSpPr/>
          <p:nvPr/>
        </p:nvSpPr>
        <p:spPr>
          <a:xfrm>
            <a:off x="0" y="1047902"/>
            <a:ext cx="12191695" cy="7334402"/>
          </a:xfrm>
          <a:prstGeom prst="rect">
            <a:avLst/>
          </a:prstGeom>
          <a:solidFill>
            <a:srgbClr val="F8FAFC"/>
          </a:solidFill>
          <a:ln w="12700">
            <a:solidFill>
              <a:srgbClr val="FFFFFF">
                <a:alpha val="0"/>
              </a:srgbClr>
            </a:solidFill>
            <a:prstDash val="solid"/>
          </a:ln>
        </p:spPr>
      </p:sp>
      <p:sp>
        <p:nvSpPr>
          <p:cNvPr id="11" name="Shape 7"/>
          <p:cNvSpPr/>
          <p:nvPr/>
        </p:nvSpPr>
        <p:spPr>
          <a:xfrm>
            <a:off x="571500" y="1429207"/>
            <a:ext cx="7306056" cy="6572707"/>
          </a:xfrm>
          <a:prstGeom prst="roundRect">
            <a:avLst>
              <a:gd name="adj" fmla="val 161"/>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7605"/>
            </a:avLst>
          </a:prstGeom>
          <a:solidFill>
            <a:srgbClr val="2563EB"/>
          </a:solidFill>
          <a:ln w="12700">
            <a:solidFill>
              <a:srgbClr val="2563EB">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1282" r="-1282" t="0" b="0"/>
          <a:stretch/>
        </p:blipFill>
        <p:spPr>
          <a:xfrm>
            <a:off x="857707" y="1809598"/>
            <a:ext cx="219456" cy="190195"/>
          </a:xfrm>
          <a:prstGeom prst="rect">
            <a:avLst/>
          </a:prstGeom>
        </p:spPr>
      </p:pic>
      <p:sp>
        <p:nvSpPr>
          <p:cNvPr id="15" name="Text 10"/>
          <p:cNvSpPr txBox="1"/>
          <p:nvPr/>
        </p:nvSpPr>
        <p:spPr>
          <a:xfrm>
            <a:off x="1190549" y="1752905"/>
            <a:ext cx="2677363"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Critical Artifact Checklist</a:t>
            </a:r>
            <a:endParaRPr lang="en-US" sz="1800" dirty="0"/>
          </a:p>
        </p:txBody>
      </p:sp>
      <p:sp>
        <p:nvSpPr>
          <p:cNvPr id="16" name="Shape 11"/>
          <p:cNvSpPr/>
          <p:nvPr/>
        </p:nvSpPr>
        <p:spPr>
          <a:xfrm>
            <a:off x="857707" y="3381451"/>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ECFDF5"/>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43" b="-43"/>
          <a:stretch/>
        </p:blipFill>
        <p:spPr>
          <a:xfrm>
            <a:off x="942746" y="2523744"/>
            <a:ext cx="133502" cy="152705"/>
          </a:xfrm>
          <a:prstGeom prst="rect">
            <a:avLst/>
          </a:prstGeom>
        </p:spPr>
      </p:pic>
      <p:sp>
        <p:nvSpPr>
          <p:cNvPr id="19" name="Shape 13"/>
          <p:cNvSpPr/>
          <p:nvPr/>
        </p:nvSpPr>
        <p:spPr>
          <a:xfrm>
            <a:off x="1352398" y="2488082"/>
            <a:ext cx="371246" cy="209398"/>
          </a:xfrm>
          <a:prstGeom prst="roundRect">
            <a:avLst>
              <a:gd name="adj" fmla="val 79396"/>
            </a:avLst>
          </a:prstGeom>
          <a:solidFill>
            <a:srgbClr val="DBEAFE"/>
          </a:solidFill>
          <a:ln w="12700">
            <a:solidFill>
              <a:srgbClr val="FFFFFF">
                <a:alpha val="0"/>
              </a:srgbClr>
            </a:solidFill>
            <a:prstDash val="solid"/>
          </a:ln>
        </p:spPr>
      </p:sp>
      <p:sp>
        <p:nvSpPr>
          <p:cNvPr id="20" name="Text 14"/>
          <p:cNvSpPr txBox="1"/>
          <p:nvPr/>
        </p:nvSpPr>
        <p:spPr>
          <a:xfrm>
            <a:off x="1352398" y="2488082"/>
            <a:ext cx="448056"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SSP</a:t>
            </a:r>
            <a:endParaRPr lang="en-US" sz="900" dirty="0"/>
          </a:p>
        </p:txBody>
      </p:sp>
      <p:sp>
        <p:nvSpPr>
          <p:cNvPr id="21" name="Text 15"/>
          <p:cNvSpPr txBox="1"/>
          <p:nvPr/>
        </p:nvSpPr>
        <p:spPr>
          <a:xfrm>
            <a:off x="1795882" y="2447849"/>
            <a:ext cx="191566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System Security Plan</a:t>
            </a:r>
            <a:endParaRPr lang="en-US" sz="1300" dirty="0"/>
          </a:p>
        </p:txBody>
      </p:sp>
      <p:sp>
        <p:nvSpPr>
          <p:cNvPr id="22" name="Text 16"/>
          <p:cNvSpPr txBox="1"/>
          <p:nvPr/>
        </p:nvSpPr>
        <p:spPr>
          <a:xfrm>
            <a:off x="1352398" y="277520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The comprehensive document describing the system boundary, environment, and specific security controls implemented (or planned). Must account for all chosen baselines and tailoring decisions.</a:t>
            </a:r>
            <a:endParaRPr lang="en-US" sz="1000" dirty="0"/>
          </a:p>
        </p:txBody>
      </p:sp>
      <p:sp>
        <p:nvSpPr>
          <p:cNvPr id="23" name="Shape 17"/>
          <p:cNvSpPr/>
          <p:nvPr/>
        </p:nvSpPr>
        <p:spPr>
          <a:xfrm>
            <a:off x="857707" y="4511650"/>
            <a:ext cx="6734556" cy="9144"/>
          </a:xfrm>
          <a:prstGeom prst="rect">
            <a:avLst/>
          </a:prstGeom>
          <a:solidFill>
            <a:srgbClr val="F1F5F9"/>
          </a:solidFill>
          <a:ln w="12700">
            <a:solidFill>
              <a:srgbClr val="F1F5F9">
                <a:alpha val="0"/>
              </a:srgbClr>
            </a:solidFill>
            <a:prstDash val="solid"/>
          </a:ln>
        </p:spPr>
      </p:sp>
      <p:sp>
        <p:nvSpPr>
          <p:cNvPr id="24" name="Shape 18"/>
          <p:cNvSpPr/>
          <p:nvPr/>
        </p:nvSpPr>
        <p:spPr>
          <a:xfrm>
            <a:off x="857707" y="3578047"/>
            <a:ext cx="304495" cy="304495"/>
          </a:xfrm>
          <a:prstGeom prst="ellipse">
            <a:avLst/>
          </a:prstGeom>
          <a:solidFill>
            <a:srgbClr val="ECFDF5"/>
          </a:solidFill>
          <a:ln w="12700">
            <a:solidFill>
              <a:srgbClr val="FFFFFF">
                <a:alpha val="0"/>
              </a:srgbClr>
            </a:solidFill>
            <a:prstDash val="solid"/>
          </a:ln>
        </p:spPr>
      </p:sp>
      <p:pic>
        <p:nvPicPr>
          <p:cNvPr id="25" name="Image 4" descr="preencoded.png">    </p:cNvPr>
          <p:cNvPicPr>
            <a:picLocks noChangeAspect="1"/>
          </p:cNvPicPr>
          <p:nvPr/>
        </p:nvPicPr>
        <p:blipFill>
          <a:blip r:embed="rId5"/>
          <a:srcRect l="0" r="0" t="-43" b="-43"/>
          <a:stretch/>
        </p:blipFill>
        <p:spPr>
          <a:xfrm>
            <a:off x="942746" y="3653942"/>
            <a:ext cx="133502" cy="152705"/>
          </a:xfrm>
          <a:prstGeom prst="rect">
            <a:avLst/>
          </a:prstGeom>
        </p:spPr>
      </p:pic>
      <p:sp>
        <p:nvSpPr>
          <p:cNvPr id="26" name="Shape 19"/>
          <p:cNvSpPr/>
          <p:nvPr/>
        </p:nvSpPr>
        <p:spPr>
          <a:xfrm>
            <a:off x="1352398" y="3618281"/>
            <a:ext cx="381305" cy="209398"/>
          </a:xfrm>
          <a:prstGeom prst="roundRect">
            <a:avLst>
              <a:gd name="adj" fmla="val 79396"/>
            </a:avLst>
          </a:prstGeom>
          <a:solidFill>
            <a:srgbClr val="DBEAFE"/>
          </a:solidFill>
          <a:ln w="12700">
            <a:solidFill>
              <a:srgbClr val="FFFFFF">
                <a:alpha val="0"/>
              </a:srgbClr>
            </a:solidFill>
            <a:prstDash val="solid"/>
          </a:ln>
        </p:spPr>
      </p:sp>
      <p:sp>
        <p:nvSpPr>
          <p:cNvPr id="27" name="Text 20"/>
          <p:cNvSpPr txBox="1"/>
          <p:nvPr/>
        </p:nvSpPr>
        <p:spPr>
          <a:xfrm>
            <a:off x="1352398" y="3618281"/>
            <a:ext cx="45720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SAP</a:t>
            </a:r>
            <a:endParaRPr lang="en-US" sz="900" dirty="0"/>
          </a:p>
        </p:txBody>
      </p:sp>
      <p:sp>
        <p:nvSpPr>
          <p:cNvPr id="28" name="Text 21"/>
          <p:cNvSpPr txBox="1"/>
          <p:nvPr/>
        </p:nvSpPr>
        <p:spPr>
          <a:xfrm>
            <a:off x="1802282" y="3578047"/>
            <a:ext cx="235823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Security Assessment Plan</a:t>
            </a:r>
            <a:endParaRPr lang="en-US" sz="1300" dirty="0"/>
          </a:p>
        </p:txBody>
      </p:sp>
      <p:sp>
        <p:nvSpPr>
          <p:cNvPr id="29" name="Text 22"/>
          <p:cNvSpPr txBox="1"/>
          <p:nvPr/>
        </p:nvSpPr>
        <p:spPr>
          <a:xfrm>
            <a:off x="1352398" y="390540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Defines the scope, assessment methodology (examine, interview, test), and timeline for control validation. Developed by the Assessor; approved by System Owner and AO.</a:t>
            </a:r>
            <a:endParaRPr lang="en-US" sz="1000" dirty="0"/>
          </a:p>
        </p:txBody>
      </p:sp>
      <p:sp>
        <p:nvSpPr>
          <p:cNvPr id="30" name="Shape 23"/>
          <p:cNvSpPr/>
          <p:nvPr/>
        </p:nvSpPr>
        <p:spPr>
          <a:xfrm>
            <a:off x="857707" y="5640934"/>
            <a:ext cx="6734556" cy="9144"/>
          </a:xfrm>
          <a:prstGeom prst="rect">
            <a:avLst/>
          </a:prstGeom>
          <a:solidFill>
            <a:srgbClr val="F1F5F9"/>
          </a:solidFill>
          <a:ln w="12700">
            <a:solidFill>
              <a:srgbClr val="F1F5F9">
                <a:alpha val="0"/>
              </a:srgbClr>
            </a:solidFill>
            <a:prstDash val="solid"/>
          </a:ln>
        </p:spPr>
      </p:sp>
      <p:sp>
        <p:nvSpPr>
          <p:cNvPr id="31" name="Shape 24"/>
          <p:cNvSpPr/>
          <p:nvPr/>
        </p:nvSpPr>
        <p:spPr>
          <a:xfrm>
            <a:off x="857707" y="4707331"/>
            <a:ext cx="304495" cy="304495"/>
          </a:xfrm>
          <a:prstGeom prst="ellipse">
            <a:avLst/>
          </a:prstGeom>
          <a:solidFill>
            <a:srgbClr val="ECFDF5"/>
          </a:solidFill>
          <a:ln w="12700">
            <a:solidFill>
              <a:srgbClr val="FFFFFF">
                <a:alpha val="0"/>
              </a:srgbClr>
            </a:solidFill>
            <a:prstDash val="solid"/>
          </a:ln>
        </p:spPr>
      </p:sp>
      <p:pic>
        <p:nvPicPr>
          <p:cNvPr id="32" name="Image 5" descr="preencoded.png">    </p:cNvPr>
          <p:cNvPicPr>
            <a:picLocks noChangeAspect="1"/>
          </p:cNvPicPr>
          <p:nvPr/>
        </p:nvPicPr>
        <p:blipFill>
          <a:blip r:embed="rId6"/>
          <a:srcRect l="0" r="0" t="-43" b="-43"/>
          <a:stretch/>
        </p:blipFill>
        <p:spPr>
          <a:xfrm>
            <a:off x="942746" y="4784141"/>
            <a:ext cx="133502" cy="152705"/>
          </a:xfrm>
          <a:prstGeom prst="rect">
            <a:avLst/>
          </a:prstGeom>
        </p:spPr>
      </p:pic>
      <p:sp>
        <p:nvSpPr>
          <p:cNvPr id="33" name="Shape 25"/>
          <p:cNvSpPr/>
          <p:nvPr/>
        </p:nvSpPr>
        <p:spPr>
          <a:xfrm>
            <a:off x="1352398" y="4747565"/>
            <a:ext cx="381305" cy="209398"/>
          </a:xfrm>
          <a:prstGeom prst="roundRect">
            <a:avLst>
              <a:gd name="adj" fmla="val 79396"/>
            </a:avLst>
          </a:prstGeom>
          <a:solidFill>
            <a:srgbClr val="DBEAFE"/>
          </a:solidFill>
          <a:ln w="12700">
            <a:solidFill>
              <a:srgbClr val="FFFFFF">
                <a:alpha val="0"/>
              </a:srgbClr>
            </a:solidFill>
            <a:prstDash val="solid"/>
          </a:ln>
        </p:spPr>
      </p:sp>
      <p:sp>
        <p:nvSpPr>
          <p:cNvPr id="34" name="Text 26"/>
          <p:cNvSpPr txBox="1"/>
          <p:nvPr/>
        </p:nvSpPr>
        <p:spPr>
          <a:xfrm>
            <a:off x="1352398" y="4747565"/>
            <a:ext cx="45720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SAR</a:t>
            </a:r>
            <a:endParaRPr lang="en-US" sz="900" dirty="0"/>
          </a:p>
        </p:txBody>
      </p:sp>
      <p:sp>
        <p:nvSpPr>
          <p:cNvPr id="35" name="Text 27"/>
          <p:cNvSpPr txBox="1"/>
          <p:nvPr/>
        </p:nvSpPr>
        <p:spPr>
          <a:xfrm>
            <a:off x="1801368" y="4707331"/>
            <a:ext cx="2562149"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Security Assessment Report</a:t>
            </a:r>
            <a:endParaRPr lang="en-US" sz="1300" dirty="0"/>
          </a:p>
        </p:txBody>
      </p:sp>
      <p:sp>
        <p:nvSpPr>
          <p:cNvPr id="36" name="Text 28"/>
          <p:cNvSpPr txBox="1"/>
          <p:nvPr/>
        </p:nvSpPr>
        <p:spPr>
          <a:xfrm>
            <a:off x="1352398" y="5035601"/>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The primary output of the assessment phase detailing findings, vulnerabilities, and risks discovered. Provides the factual basis for authorization decisions.</a:t>
            </a:r>
            <a:endParaRPr lang="en-US" sz="1000" dirty="0"/>
          </a:p>
        </p:txBody>
      </p:sp>
      <p:sp>
        <p:nvSpPr>
          <p:cNvPr id="37" name="Shape 29"/>
          <p:cNvSpPr/>
          <p:nvPr/>
        </p:nvSpPr>
        <p:spPr>
          <a:xfrm>
            <a:off x="857707" y="6771132"/>
            <a:ext cx="6734556" cy="9144"/>
          </a:xfrm>
          <a:prstGeom prst="rect">
            <a:avLst/>
          </a:prstGeom>
          <a:solidFill>
            <a:srgbClr val="F1F5F9"/>
          </a:solidFill>
          <a:ln w="12700">
            <a:solidFill>
              <a:srgbClr val="F1F5F9">
                <a:alpha val="0"/>
              </a:srgbClr>
            </a:solidFill>
            <a:prstDash val="solid"/>
          </a:ln>
        </p:spPr>
      </p:sp>
      <p:sp>
        <p:nvSpPr>
          <p:cNvPr id="38" name="Shape 30"/>
          <p:cNvSpPr/>
          <p:nvPr/>
        </p:nvSpPr>
        <p:spPr>
          <a:xfrm>
            <a:off x="857707" y="5837530"/>
            <a:ext cx="304495" cy="304495"/>
          </a:xfrm>
          <a:prstGeom prst="ellipse">
            <a:avLst/>
          </a:prstGeom>
          <a:solidFill>
            <a:srgbClr val="ECFDF5"/>
          </a:solidFill>
          <a:ln w="12700">
            <a:solidFill>
              <a:srgbClr val="FFFFFF">
                <a:alpha val="0"/>
              </a:srgbClr>
            </a:solidFill>
            <a:prstDash val="solid"/>
          </a:ln>
        </p:spPr>
      </p:sp>
      <p:pic>
        <p:nvPicPr>
          <p:cNvPr id="39" name="Image 6" descr="preencoded.png">    </p:cNvPr>
          <p:cNvPicPr>
            <a:picLocks noChangeAspect="1"/>
          </p:cNvPicPr>
          <p:nvPr/>
        </p:nvPicPr>
        <p:blipFill>
          <a:blip r:embed="rId7"/>
          <a:srcRect l="0" r="0" t="-43" b="-43"/>
          <a:stretch/>
        </p:blipFill>
        <p:spPr>
          <a:xfrm>
            <a:off x="942746" y="5913425"/>
            <a:ext cx="133502" cy="152705"/>
          </a:xfrm>
          <a:prstGeom prst="rect">
            <a:avLst/>
          </a:prstGeom>
        </p:spPr>
      </p:pic>
      <p:sp>
        <p:nvSpPr>
          <p:cNvPr id="40" name="Shape 31"/>
          <p:cNvSpPr/>
          <p:nvPr/>
        </p:nvSpPr>
        <p:spPr>
          <a:xfrm>
            <a:off x="1352398" y="5877763"/>
            <a:ext cx="562356" cy="209398"/>
          </a:xfrm>
          <a:prstGeom prst="roundRect">
            <a:avLst>
              <a:gd name="adj" fmla="val 79396"/>
            </a:avLst>
          </a:prstGeom>
          <a:solidFill>
            <a:srgbClr val="DBEAFE"/>
          </a:solidFill>
          <a:ln w="12700">
            <a:solidFill>
              <a:srgbClr val="FFFFFF">
                <a:alpha val="0"/>
              </a:srgbClr>
            </a:solidFill>
            <a:prstDash val="solid"/>
          </a:ln>
        </p:spPr>
      </p:sp>
      <p:sp>
        <p:nvSpPr>
          <p:cNvPr id="41" name="Text 32"/>
          <p:cNvSpPr txBox="1"/>
          <p:nvPr/>
        </p:nvSpPr>
        <p:spPr>
          <a:xfrm>
            <a:off x="1352398" y="5877763"/>
            <a:ext cx="638251"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POA&amp;M</a:t>
            </a:r>
            <a:endParaRPr lang="en-US" sz="900" dirty="0"/>
          </a:p>
        </p:txBody>
      </p:sp>
      <p:sp>
        <p:nvSpPr>
          <p:cNvPr id="42" name="Text 33"/>
          <p:cNvSpPr txBox="1"/>
          <p:nvPr/>
        </p:nvSpPr>
        <p:spPr>
          <a:xfrm>
            <a:off x="1984248" y="5837530"/>
            <a:ext cx="2494483"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Plan of Action &amp; Milestones</a:t>
            </a:r>
            <a:endParaRPr lang="en-US" sz="1300" dirty="0"/>
          </a:p>
        </p:txBody>
      </p:sp>
      <p:sp>
        <p:nvSpPr>
          <p:cNvPr id="43" name="Text 34"/>
          <p:cNvSpPr txBox="1"/>
          <p:nvPr/>
        </p:nvSpPr>
        <p:spPr>
          <a:xfrm>
            <a:off x="1352398" y="6165799"/>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 corrective action plan tracking remediation of all weaknesses identified in the SAR. Includes milestones, scheduled completion dates, and resources required.</a:t>
            </a:r>
            <a:endParaRPr lang="en-US" sz="1000" dirty="0"/>
          </a:p>
        </p:txBody>
      </p:sp>
      <p:sp>
        <p:nvSpPr>
          <p:cNvPr id="44" name="Shape 35"/>
          <p:cNvSpPr/>
          <p:nvPr/>
        </p:nvSpPr>
        <p:spPr>
          <a:xfrm>
            <a:off x="857707" y="6967728"/>
            <a:ext cx="304495" cy="304495"/>
          </a:xfrm>
          <a:prstGeom prst="ellipse">
            <a:avLst/>
          </a:prstGeom>
          <a:solidFill>
            <a:srgbClr val="ECFDF5"/>
          </a:solidFill>
          <a:ln w="12700">
            <a:solidFill>
              <a:srgbClr val="FFFFFF">
                <a:alpha val="0"/>
              </a:srgbClr>
            </a:solidFill>
            <a:prstDash val="solid"/>
          </a:ln>
        </p:spPr>
      </p:sp>
      <p:pic>
        <p:nvPicPr>
          <p:cNvPr id="45" name="Image 7" descr="preencoded.png">    </p:cNvPr>
          <p:cNvPicPr>
            <a:picLocks noChangeAspect="1"/>
          </p:cNvPicPr>
          <p:nvPr/>
        </p:nvPicPr>
        <p:blipFill>
          <a:blip r:embed="rId8"/>
          <a:srcRect l="0" r="0" t="-43" b="-43"/>
          <a:stretch/>
        </p:blipFill>
        <p:spPr>
          <a:xfrm>
            <a:off x="942746" y="7043623"/>
            <a:ext cx="133502" cy="152705"/>
          </a:xfrm>
          <a:prstGeom prst="rect">
            <a:avLst/>
          </a:prstGeom>
        </p:spPr>
      </p:pic>
      <p:sp>
        <p:nvSpPr>
          <p:cNvPr id="46" name="Shape 36"/>
          <p:cNvSpPr/>
          <p:nvPr/>
        </p:nvSpPr>
        <p:spPr>
          <a:xfrm>
            <a:off x="1352398" y="7007962"/>
            <a:ext cx="590702" cy="209398"/>
          </a:xfrm>
          <a:prstGeom prst="roundRect">
            <a:avLst>
              <a:gd name="adj" fmla="val 79396"/>
            </a:avLst>
          </a:prstGeom>
          <a:solidFill>
            <a:srgbClr val="DBEAFE"/>
          </a:solidFill>
          <a:ln w="12700">
            <a:solidFill>
              <a:srgbClr val="FFFFFF">
                <a:alpha val="0"/>
              </a:srgbClr>
            </a:solidFill>
            <a:prstDash val="solid"/>
          </a:ln>
        </p:spPr>
      </p:sp>
      <p:sp>
        <p:nvSpPr>
          <p:cNvPr id="47" name="Text 37"/>
          <p:cNvSpPr txBox="1"/>
          <p:nvPr/>
        </p:nvSpPr>
        <p:spPr>
          <a:xfrm>
            <a:off x="1352398" y="7007962"/>
            <a:ext cx="66751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900" b="1" dirty="0">
                <a:solidFill>
                  <a:srgbClr val="1E40AF"/>
                </a:solidFill>
                <a:latin typeface="Roboto" pitchFamily="34" charset="0"/>
                <a:ea typeface="Roboto" pitchFamily="34" charset="-122"/>
                <a:cs typeface="Roboto" pitchFamily="34" charset="-120"/>
              </a:rPr>
              <a:t>ConMon</a:t>
            </a:r>
            <a:endParaRPr lang="en-US" sz="900" dirty="0"/>
          </a:p>
        </p:txBody>
      </p:sp>
      <p:sp>
        <p:nvSpPr>
          <p:cNvPr id="48" name="Text 38"/>
          <p:cNvSpPr txBox="1"/>
          <p:nvPr/>
        </p:nvSpPr>
        <p:spPr>
          <a:xfrm>
            <a:off x="2013509" y="6967728"/>
            <a:ext cx="2505456"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Continuous Monitoring Plan</a:t>
            </a:r>
            <a:endParaRPr lang="en-US" sz="1300" dirty="0"/>
          </a:p>
        </p:txBody>
      </p:sp>
      <p:sp>
        <p:nvSpPr>
          <p:cNvPr id="49" name="Text 39"/>
          <p:cNvSpPr txBox="1"/>
          <p:nvPr/>
        </p:nvSpPr>
        <p:spPr>
          <a:xfrm>
            <a:off x="1352398" y="729508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Strategy for ongoing assessment of control effectiveness post-authorization. Defines metrics, frequencies, and reporting requirements for maintaining the ATO.</a:t>
            </a:r>
            <a:endParaRPr lang="en-US" sz="1000" dirty="0"/>
          </a:p>
        </p:txBody>
      </p:sp>
      <p:sp>
        <p:nvSpPr>
          <p:cNvPr id="50" name="Shape 40"/>
          <p:cNvSpPr/>
          <p:nvPr/>
        </p:nvSpPr>
        <p:spPr>
          <a:xfrm>
            <a:off x="8255203" y="1429207"/>
            <a:ext cx="3372307" cy="1619402"/>
          </a:xfrm>
          <a:prstGeom prst="roundRect">
            <a:avLst>
              <a:gd name="adj" fmla="val 2657"/>
            </a:avLst>
          </a:prstGeom>
          <a:solidFill>
            <a:srgbClr val="FFFFFF"/>
          </a:solidFill>
          <a:ln w="12700">
            <a:solidFill>
              <a:srgbClr val="E2E8F0"/>
            </a:solidFill>
            <a:prstDash val="solid"/>
          </a:ln>
        </p:spPr>
      </p:sp>
      <p:pic>
        <p:nvPicPr>
          <p:cNvPr id="51" name="Image 8" descr="preencoded.png">    </p:cNvPr>
          <p:cNvPicPr>
            <a:picLocks noChangeAspect="1"/>
          </p:cNvPicPr>
          <p:nvPr/>
        </p:nvPicPr>
        <p:blipFill>
          <a:blip r:embed="rId9"/>
          <a:srcRect l="0" r="0" t="-180" b="-180"/>
          <a:stretch/>
        </p:blipFill>
        <p:spPr>
          <a:xfrm>
            <a:off x="8492947" y="1705356"/>
            <a:ext cx="190195" cy="152705"/>
          </a:xfrm>
          <a:prstGeom prst="rect">
            <a:avLst/>
          </a:prstGeom>
        </p:spPr>
      </p:pic>
      <p:sp>
        <p:nvSpPr>
          <p:cNvPr id="52" name="Text 41"/>
          <p:cNvSpPr txBox="1"/>
          <p:nvPr/>
        </p:nvSpPr>
        <p:spPr>
          <a:xfrm>
            <a:off x="8759952" y="1666951"/>
            <a:ext cx="1858975"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Authorization Package</a:t>
            </a:r>
            <a:endParaRPr lang="en-US" sz="1200" dirty="0"/>
          </a:p>
        </p:txBody>
      </p:sp>
      <p:sp>
        <p:nvSpPr>
          <p:cNvPr id="53" name="Text 42"/>
          <p:cNvSpPr txBox="1"/>
          <p:nvPr/>
        </p:nvSpPr>
        <p:spPr>
          <a:xfrm>
            <a:off x="8492947" y="2009851"/>
            <a:ext cx="2971800" cy="571500"/>
          </a:xfrm>
          <a:prstGeom prst="rect">
            <a:avLst/>
          </a:prstGeom>
          <a:noFill/>
          <a:ln/>
        </p:spPr>
        <p:txBody>
          <a:bodyPr wrap="square" lIns="0" tIns="0" rIns="0" bIns="0" rtlCol="0" anchor="t"/>
          <a:lstStyle/>
          <a:p>
            <a:pPr algn="l" indent="0" marL="0">
              <a:buNone/>
            </a:pPr>
            <a:r>
              <a:rPr lang="en-US" sz="1000" dirty="0">
                <a:solidFill>
                  <a:srgbClr val="1E40AF"/>
                </a:solidFill>
                <a:latin typeface="Roboto" pitchFamily="34" charset="0"/>
                <a:ea typeface="Roboto" pitchFamily="34" charset="-122"/>
                <a:cs typeface="Roboto" pitchFamily="34" charset="-120"/>
              </a:rPr>
              <a:t>These deliverables collectively form the "Authorization Package" presented to the Authorizing Official (AO) for decision-making.</a:t>
            </a:r>
            <a:endParaRPr lang="en-US" sz="1000" dirty="0"/>
          </a:p>
        </p:txBody>
      </p:sp>
      <p:sp>
        <p:nvSpPr>
          <p:cNvPr id="54" name="Text 43"/>
          <p:cNvSpPr txBox="1"/>
          <p:nvPr/>
        </p:nvSpPr>
        <p:spPr>
          <a:xfrm>
            <a:off x="8492947" y="2657246"/>
            <a:ext cx="3010205" cy="152705"/>
          </a:xfrm>
          <a:prstGeom prst="rect">
            <a:avLst/>
          </a:prstGeom>
          <a:noFill/>
          <a:ln/>
        </p:spPr>
        <p:txBody>
          <a:bodyPr wrap="square" lIns="0" tIns="0" rIns="0" bIns="0" rtlCol="0" anchor="ctr"/>
          <a:lstStyle/>
          <a:p>
            <a:pPr algn="l" indent="0" marL="0">
              <a:buNone/>
            </a:pPr>
            <a:r>
              <a:rPr lang="en-US" sz="900" b="1" spc="22" kern="0" dirty="0">
                <a:solidFill>
                  <a:srgbClr val="2563EB"/>
                </a:solidFill>
                <a:latin typeface="Roboto" pitchFamily="34" charset="0"/>
                <a:ea typeface="Roboto" pitchFamily="34" charset="-122"/>
                <a:cs typeface="Roboto" pitchFamily="34" charset="-120"/>
              </a:rPr>
              <a:t>SSP + SAR + POA&amp;M = Decision Basis</a:t>
            </a:r>
            <a:endParaRPr lang="en-US" sz="900" dirty="0"/>
          </a:p>
        </p:txBody>
      </p:sp>
      <p:sp>
        <p:nvSpPr>
          <p:cNvPr id="55" name="Shape 44"/>
          <p:cNvSpPr/>
          <p:nvPr/>
        </p:nvSpPr>
        <p:spPr>
          <a:xfrm>
            <a:off x="8255203" y="3276295"/>
            <a:ext cx="3372307" cy="1962302"/>
          </a:xfrm>
          <a:prstGeom prst="roundRect">
            <a:avLst>
              <a:gd name="adj" fmla="val 1810"/>
            </a:avLst>
          </a:prstGeom>
          <a:solidFill>
            <a:srgbClr val="FFFFFF"/>
          </a:solidFill>
          <a:ln w="12700">
            <a:solidFill>
              <a:srgbClr val="E2E8F0"/>
            </a:solidFill>
            <a:prstDash val="solid"/>
          </a:ln>
        </p:spPr>
      </p:sp>
      <p:sp>
        <p:nvSpPr>
          <p:cNvPr id="56" name="Text 45"/>
          <p:cNvSpPr txBox="1"/>
          <p:nvPr/>
        </p:nvSpPr>
        <p:spPr>
          <a:xfrm>
            <a:off x="8492947" y="3514954"/>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Deliverable Lifecycle</a:t>
            </a:r>
            <a:endParaRPr lang="en-US" sz="1200" dirty="0"/>
          </a:p>
        </p:txBody>
      </p:sp>
      <p:sp>
        <p:nvSpPr>
          <p:cNvPr id="57" name="Text 46"/>
          <p:cNvSpPr txBox="1"/>
          <p:nvPr/>
        </p:nvSpPr>
        <p:spPr>
          <a:xfrm>
            <a:off x="8492947" y="3819449"/>
            <a:ext cx="703174"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Preparation</a:t>
            </a:r>
            <a:endParaRPr lang="en-US" sz="900" dirty="0"/>
          </a:p>
        </p:txBody>
      </p:sp>
      <p:sp>
        <p:nvSpPr>
          <p:cNvPr id="58" name="Text 47"/>
          <p:cNvSpPr txBox="1"/>
          <p:nvPr/>
        </p:nvSpPr>
        <p:spPr>
          <a:xfrm>
            <a:off x="9614002" y="3819449"/>
            <a:ext cx="816559"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Authorization</a:t>
            </a:r>
            <a:endParaRPr lang="en-US" sz="900" dirty="0"/>
          </a:p>
        </p:txBody>
      </p:sp>
      <p:sp>
        <p:nvSpPr>
          <p:cNvPr id="59" name="Text 48"/>
          <p:cNvSpPr txBox="1"/>
          <p:nvPr/>
        </p:nvSpPr>
        <p:spPr>
          <a:xfrm>
            <a:off x="10827410" y="3819449"/>
            <a:ext cx="669341" cy="152705"/>
          </a:xfrm>
          <a:prstGeom prst="rect">
            <a:avLst/>
          </a:prstGeom>
          <a:noFill/>
          <a:ln/>
        </p:spPr>
        <p:txBody>
          <a:bodyPr wrap="square" lIns="0" tIns="0" rIns="0" bIns="0" rtlCol="0" anchor="ctr"/>
          <a:lstStyle/>
          <a:p>
            <a:pPr algn="l" indent="0" marL="0">
              <a:buNone/>
            </a:pPr>
            <a:r>
              <a:rPr lang="en-US" sz="900" dirty="0">
                <a:solidFill>
                  <a:srgbClr val="4B5563"/>
                </a:solidFill>
                <a:latin typeface="Roboto" pitchFamily="34" charset="0"/>
                <a:ea typeface="Roboto" pitchFamily="34" charset="-122"/>
                <a:cs typeface="Roboto" pitchFamily="34" charset="-120"/>
              </a:rPr>
              <a:t>Operations</a:t>
            </a:r>
            <a:endParaRPr lang="en-US" sz="900" dirty="0"/>
          </a:p>
        </p:txBody>
      </p:sp>
      <p:pic>
        <p:nvPicPr>
          <p:cNvPr id="60" name="Image 9" descr="preencoded.png">    </p:cNvPr>
          <p:cNvPicPr>
            <a:picLocks noChangeAspect="1"/>
          </p:cNvPicPr>
          <p:nvPr/>
        </p:nvPicPr>
        <p:blipFill>
          <a:blip r:embed="rId10"/>
          <a:srcRect l="-206" r="-206" t="0" b="0"/>
          <a:stretch/>
        </p:blipFill>
        <p:spPr>
          <a:xfrm>
            <a:off x="8492947" y="4048049"/>
            <a:ext cx="2889504" cy="75895"/>
          </a:xfrm>
          <a:prstGeom prst="rect">
            <a:avLst/>
          </a:prstGeom>
        </p:spPr>
      </p:pic>
      <p:pic>
        <p:nvPicPr>
          <p:cNvPr id="61" name="Image 10" descr="preencoded.png">    </p:cNvPr>
          <p:cNvPicPr>
            <a:picLocks noChangeAspect="1"/>
          </p:cNvPicPr>
          <p:nvPr/>
        </p:nvPicPr>
        <p:blipFill>
          <a:blip r:embed="rId11"/>
          <a:srcRect l="-190" r="-190" t="0" b="0"/>
          <a:stretch/>
        </p:blipFill>
        <p:spPr>
          <a:xfrm>
            <a:off x="8492947" y="4048049"/>
            <a:ext cx="962863" cy="75895"/>
          </a:xfrm>
          <a:prstGeom prst="rect">
            <a:avLst/>
          </a:prstGeom>
        </p:spPr>
      </p:pic>
      <p:pic>
        <p:nvPicPr>
          <p:cNvPr id="62" name="Image 11" descr="preencoded.png">    </p:cNvPr>
          <p:cNvPicPr>
            <a:picLocks noChangeAspect="1"/>
          </p:cNvPicPr>
          <p:nvPr/>
        </p:nvPicPr>
        <p:blipFill>
          <a:blip r:embed="rId12"/>
          <a:srcRect l="-190" r="-190" t="0" b="0"/>
          <a:stretch/>
        </p:blipFill>
        <p:spPr>
          <a:xfrm>
            <a:off x="9455810" y="4048049"/>
            <a:ext cx="962863" cy="75895"/>
          </a:xfrm>
          <a:prstGeom prst="rect">
            <a:avLst/>
          </a:prstGeom>
        </p:spPr>
      </p:pic>
      <p:pic>
        <p:nvPicPr>
          <p:cNvPr id="63" name="Image 12" descr="preencoded.png">    </p:cNvPr>
          <p:cNvPicPr>
            <a:picLocks noChangeAspect="1"/>
          </p:cNvPicPr>
          <p:nvPr/>
        </p:nvPicPr>
        <p:blipFill>
          <a:blip r:embed="rId13"/>
          <a:srcRect l="-190" r="-190" t="0" b="0"/>
          <a:stretch/>
        </p:blipFill>
        <p:spPr>
          <a:xfrm>
            <a:off x="10419588" y="4048049"/>
            <a:ext cx="962863" cy="75895"/>
          </a:xfrm>
          <a:prstGeom prst="rect">
            <a:avLst/>
          </a:prstGeom>
        </p:spPr>
      </p:pic>
      <p:sp>
        <p:nvSpPr>
          <p:cNvPr id="64" name="Shape 49"/>
          <p:cNvSpPr/>
          <p:nvPr/>
        </p:nvSpPr>
        <p:spPr>
          <a:xfrm>
            <a:off x="8492947" y="4009644"/>
            <a:ext cx="152705" cy="152705"/>
          </a:xfrm>
          <a:prstGeom prst="ellipse">
            <a:avLst/>
          </a:prstGeom>
          <a:solidFill>
            <a:srgbClr val="FFFFFF"/>
          </a:solidFill>
          <a:ln w="25400">
            <a:solidFill>
              <a:srgbClr val="60A5FA"/>
            </a:solidFill>
            <a:prstDash val="solid"/>
          </a:ln>
        </p:spPr>
      </p:sp>
      <p:sp>
        <p:nvSpPr>
          <p:cNvPr id="65" name="Shape 50"/>
          <p:cNvSpPr/>
          <p:nvPr/>
        </p:nvSpPr>
        <p:spPr>
          <a:xfrm>
            <a:off x="8492947" y="4009644"/>
            <a:ext cx="152705" cy="152705"/>
          </a:xfrm>
          <a:prstGeom prst="ellipse">
            <a:avLst/>
          </a:prstGeom>
          <a:solidFill>
            <a:srgbClr val="FFFFFF"/>
          </a:solidFill>
          <a:ln w="25400">
            <a:solidFill>
              <a:srgbClr val="2563EB"/>
            </a:solidFill>
            <a:prstDash val="solid"/>
          </a:ln>
        </p:spPr>
      </p:sp>
      <p:sp>
        <p:nvSpPr>
          <p:cNvPr id="66" name="Shape 51"/>
          <p:cNvSpPr/>
          <p:nvPr/>
        </p:nvSpPr>
        <p:spPr>
          <a:xfrm>
            <a:off x="8492947" y="4009644"/>
            <a:ext cx="152705" cy="152705"/>
          </a:xfrm>
          <a:prstGeom prst="ellipse">
            <a:avLst/>
          </a:prstGeom>
          <a:solidFill>
            <a:srgbClr val="FFFFFF"/>
          </a:solidFill>
          <a:ln w="25400">
            <a:solidFill>
              <a:srgbClr val="10B981"/>
            </a:solidFill>
            <a:prstDash val="solid"/>
          </a:ln>
        </p:spPr>
      </p:sp>
      <p:sp>
        <p:nvSpPr>
          <p:cNvPr id="67" name="Text 52"/>
          <p:cNvSpPr txBox="1"/>
          <p:nvPr/>
        </p:nvSpPr>
        <p:spPr>
          <a:xfrm>
            <a:off x="8492947" y="4276649"/>
            <a:ext cx="3010205" cy="191110"/>
          </a:xfrm>
          <a:prstGeom prst="rect">
            <a:avLst/>
          </a:prstGeom>
          <a:noFill/>
          <a:ln/>
        </p:spPr>
        <p:txBody>
          <a:bodyPr wrap="square" lIns="0" tIns="0" rIns="0" bIns="0" rtlCol="0" anchor="ctr"/>
          <a:lstStyle/>
          <a:p>
            <a:pPr algn="l" indent="0" marL="0">
              <a:buNone/>
            </a:pPr>
            <a:r>
              <a:rPr lang="en-US" sz="1000" b="1" dirty="0">
                <a:solidFill>
                  <a:srgbClr val="2563EB"/>
                </a:solidFill>
                <a:latin typeface="Roboto" pitchFamily="34" charset="0"/>
                <a:ea typeface="Roboto" pitchFamily="34" charset="-122"/>
                <a:cs typeface="Roboto" pitchFamily="34" charset="-120"/>
              </a:rPr>
              <a:t>1. Prep:</a:t>
            </a:r>
            <a:pPr algn="l" indent="0" marL="0">
              <a:buNone/>
            </a:pPr>
            <a:r>
              <a:rPr lang="en-US" sz="1000" dirty="0">
                <a:solidFill>
                  <a:srgbClr val="4B5563"/>
                </a:solidFill>
                <a:latin typeface="Roboto" pitchFamily="34" charset="0"/>
                <a:ea typeface="Roboto" pitchFamily="34" charset="-122"/>
                <a:cs typeface="Roboto" pitchFamily="34" charset="-120"/>
              </a:rPr>
              <a:t> SSP developed &amp; approved</a:t>
            </a:r>
            <a:endParaRPr lang="en-US" sz="1000" dirty="0"/>
          </a:p>
        </p:txBody>
      </p:sp>
      <p:sp>
        <p:nvSpPr>
          <p:cNvPr id="68" name="Text 53"/>
          <p:cNvSpPr txBox="1"/>
          <p:nvPr/>
        </p:nvSpPr>
        <p:spPr>
          <a:xfrm>
            <a:off x="8492947" y="4543654"/>
            <a:ext cx="3010205" cy="191110"/>
          </a:xfrm>
          <a:prstGeom prst="rect">
            <a:avLst/>
          </a:prstGeom>
          <a:noFill/>
          <a:ln/>
        </p:spPr>
        <p:txBody>
          <a:bodyPr wrap="square" lIns="0" tIns="0" rIns="0" bIns="0" rtlCol="0" anchor="ctr"/>
          <a:lstStyle/>
          <a:p>
            <a:pPr algn="l" indent="0" marL="0">
              <a:buNone/>
            </a:pPr>
            <a:r>
              <a:rPr lang="en-US" sz="1000" b="1" dirty="0">
                <a:solidFill>
                  <a:srgbClr val="1E40AF"/>
                </a:solidFill>
                <a:latin typeface="Roboto" pitchFamily="34" charset="0"/>
                <a:ea typeface="Roboto" pitchFamily="34" charset="-122"/>
                <a:cs typeface="Roboto" pitchFamily="34" charset="-120"/>
              </a:rPr>
              <a:t>2. Auth:</a:t>
            </a:r>
            <a:pPr algn="l" indent="0" marL="0">
              <a:buNone/>
            </a:pPr>
            <a:r>
              <a:rPr lang="en-US" sz="1000" dirty="0">
                <a:solidFill>
                  <a:srgbClr val="4B5563"/>
                </a:solidFill>
                <a:latin typeface="Roboto" pitchFamily="34" charset="0"/>
                <a:ea typeface="Roboto" pitchFamily="34" charset="-122"/>
                <a:cs typeface="Roboto" pitchFamily="34" charset="-120"/>
              </a:rPr>
              <a:t> SAP executed → SAR → POA&amp;M</a:t>
            </a:r>
            <a:endParaRPr lang="en-US" sz="1000" dirty="0"/>
          </a:p>
        </p:txBody>
      </p:sp>
      <p:sp>
        <p:nvSpPr>
          <p:cNvPr id="69" name="Text 54"/>
          <p:cNvSpPr txBox="1"/>
          <p:nvPr/>
        </p:nvSpPr>
        <p:spPr>
          <a:xfrm>
            <a:off x="8492947" y="4809744"/>
            <a:ext cx="3075127"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Roboto" pitchFamily="34" charset="0"/>
                <a:ea typeface="Roboto" pitchFamily="34" charset="-122"/>
                <a:cs typeface="Roboto" pitchFamily="34" charset="-120"/>
              </a:rPr>
              <a:t>3. Ops:</a:t>
            </a:r>
            <a:pPr algn="l" indent="0" marL="0">
              <a:buNone/>
            </a:pPr>
            <a:r>
              <a:rPr lang="en-US" sz="1000" dirty="0">
                <a:solidFill>
                  <a:srgbClr val="4B5563"/>
                </a:solidFill>
                <a:latin typeface="Roboto" pitchFamily="34" charset="0"/>
                <a:ea typeface="Roboto" pitchFamily="34" charset="-122"/>
                <a:cs typeface="Roboto" pitchFamily="34" charset="-120"/>
              </a:rPr>
              <a:t> All docs updated continuously</a:t>
            </a:r>
            <a:endParaRPr lang="en-US" sz="1000" dirty="0"/>
          </a:p>
        </p:txBody>
      </p:sp>
      <p:sp>
        <p:nvSpPr>
          <p:cNvPr id="70" name="Shape 55"/>
          <p:cNvSpPr/>
          <p:nvPr/>
        </p:nvSpPr>
        <p:spPr>
          <a:xfrm>
            <a:off x="8255203" y="5467198"/>
            <a:ext cx="3372307" cy="1200607"/>
          </a:xfrm>
          <a:prstGeom prst="roundRect">
            <a:avLst>
              <a:gd name="adj" fmla="val 4836"/>
            </a:avLst>
          </a:prstGeom>
          <a:solidFill>
            <a:srgbClr val="FFFFFF"/>
          </a:solidFill>
          <a:ln w="12700">
            <a:solidFill>
              <a:srgbClr val="E2E8F0"/>
            </a:solidFill>
            <a:prstDash val="solid"/>
          </a:ln>
        </p:spPr>
      </p:sp>
      <p:pic>
        <p:nvPicPr>
          <p:cNvPr id="71" name="Image 13" descr="preencoded.png">    </p:cNvPr>
          <p:cNvPicPr>
            <a:picLocks noChangeAspect="1"/>
          </p:cNvPicPr>
          <p:nvPr/>
        </p:nvPicPr>
        <p:blipFill>
          <a:blip r:embed="rId14"/>
          <a:srcRect l="0" r="0" t="0" b="0"/>
          <a:stretch/>
        </p:blipFill>
        <p:spPr>
          <a:xfrm>
            <a:off x="8492947" y="5724144"/>
            <a:ext cx="152705" cy="152705"/>
          </a:xfrm>
          <a:prstGeom prst="rect">
            <a:avLst/>
          </a:prstGeom>
        </p:spPr>
      </p:pic>
      <p:sp>
        <p:nvSpPr>
          <p:cNvPr id="72" name="Text 56"/>
          <p:cNvSpPr txBox="1"/>
          <p:nvPr/>
        </p:nvSpPr>
        <p:spPr>
          <a:xfrm>
            <a:off x="8721547" y="5705856"/>
            <a:ext cx="1711757" cy="191110"/>
          </a:xfrm>
          <a:prstGeom prst="rect">
            <a:avLst/>
          </a:prstGeom>
          <a:noFill/>
          <a:ln/>
        </p:spPr>
        <p:txBody>
          <a:bodyPr wrap="square" lIns="0" tIns="0" rIns="0" bIns="0" rtlCol="0" anchor="ctr"/>
          <a:lstStyle/>
          <a:p>
            <a:pPr algn="l" indent="0" marL="0">
              <a:buNone/>
            </a:pPr>
            <a:r>
              <a:rPr lang="en-US" sz="1000" b="1" dirty="0">
                <a:solidFill>
                  <a:srgbClr val="000000"/>
                </a:solidFill>
                <a:latin typeface="Roboto" pitchFamily="34" charset="0"/>
                <a:ea typeface="Roboto" pitchFamily="34" charset="-122"/>
                <a:cs typeface="Roboto" pitchFamily="34" charset="-120"/>
              </a:rPr>
              <a:t>Version Control Matters</a:t>
            </a:r>
            <a:endParaRPr lang="en-US" sz="1000" dirty="0"/>
          </a:p>
        </p:txBody>
      </p:sp>
      <p:sp>
        <p:nvSpPr>
          <p:cNvPr id="73" name="Text 57"/>
          <p:cNvSpPr txBox="1"/>
          <p:nvPr/>
        </p:nvSpPr>
        <p:spPr>
          <a:xfrm>
            <a:off x="8492947" y="5971946"/>
            <a:ext cx="2971800" cy="457200"/>
          </a:xfrm>
          <a:prstGeom prst="rect">
            <a:avLst/>
          </a:prstGeom>
          <a:noFill/>
          <a:ln/>
        </p:spPr>
        <p:txBody>
          <a:bodyPr wrap="square" lIns="0" tIns="0" rIns="0" bIns="0" rtlCol="0" anchor="t"/>
          <a:lstStyle/>
          <a:p>
            <a:pPr algn="l" indent="0" marL="0">
              <a:buNone/>
            </a:pPr>
            <a:r>
              <a:rPr lang="en-US" sz="900" dirty="0">
                <a:solidFill>
                  <a:srgbClr val="000000"/>
                </a:solidFill>
                <a:latin typeface="Roboto" pitchFamily="34" charset="0"/>
                <a:ea typeface="Roboto" pitchFamily="34" charset="-122"/>
                <a:cs typeface="Roboto" pitchFamily="34" charset="-120"/>
              </a:rPr>
              <a:t>Maintain strict version history and traceability. An AO authorizes a specific version of the system state described in a specific version of the SSP.</a:t>
            </a:r>
            <a:endParaRPr lang="en-US" sz="900" dirty="0"/>
          </a:p>
        </p:txBody>
      </p:sp>
      <p:sp>
        <p:nvSpPr>
          <p:cNvPr id="74" name="Shape 58"/>
          <p:cNvSpPr/>
          <p:nvPr/>
        </p:nvSpPr>
        <p:spPr>
          <a:xfrm>
            <a:off x="0" y="8374075"/>
            <a:ext cx="12191695" cy="381305"/>
          </a:xfrm>
          <a:prstGeom prst="rect">
            <a:avLst/>
          </a:prstGeom>
          <a:solidFill>
            <a:srgbClr val="F1F5F9"/>
          </a:solidFill>
          <a:ln/>
        </p:spPr>
      </p:sp>
      <p:sp>
        <p:nvSpPr>
          <p:cNvPr id="75" name="Shape 59"/>
          <p:cNvSpPr/>
          <p:nvPr/>
        </p:nvSpPr>
        <p:spPr>
          <a:xfrm>
            <a:off x="0" y="8374075"/>
            <a:ext cx="12191695" cy="9144"/>
          </a:xfrm>
          <a:prstGeom prst="rect">
            <a:avLst/>
          </a:prstGeom>
          <a:solidFill>
            <a:srgbClr val="E2E8F0"/>
          </a:solidFill>
          <a:ln w="12700">
            <a:solidFill>
              <a:srgbClr val="E2E8F0">
                <a:alpha val="0"/>
              </a:srgbClr>
            </a:solidFill>
            <a:prstDash val="solid"/>
          </a:ln>
        </p:spPr>
      </p:sp>
      <p:sp>
        <p:nvSpPr>
          <p:cNvPr id="76" name="Text 60"/>
          <p:cNvSpPr txBox="1"/>
          <p:nvPr/>
        </p:nvSpPr>
        <p:spPr>
          <a:xfrm>
            <a:off x="571500" y="847740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77" name="Text 61"/>
          <p:cNvSpPr txBox="1"/>
          <p:nvPr/>
        </p:nvSpPr>
        <p:spPr>
          <a:xfrm>
            <a:off x="11177626" y="847740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95</a:t>
            </a:r>
            <a:endParaRPr lang="en-US" sz="9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E3A8A"/>
          </a:solidFill>
          <a:ln w="12700">
            <a:solidFill>
              <a:srgbClr val="FFFFFF">
                <a:alpha val="0"/>
              </a:srgbClr>
            </a:solidFill>
            <a:prstDash val="solid"/>
          </a:ln>
        </p:spPr>
      </p:sp>
      <p:sp>
        <p:nvSpPr>
          <p:cNvPr id="4" name="Shape 2"/>
          <p:cNvSpPr/>
          <p:nvPr/>
        </p:nvSpPr>
        <p:spPr>
          <a:xfrm>
            <a:off x="0" y="0"/>
            <a:ext cx="5486400" cy="6858000"/>
          </a:xfrm>
          <a:prstGeom prst="rect">
            <a:avLst/>
          </a:prstGeom>
          <a:solidFill>
            <a:srgbClr val="172554"/>
          </a:solidFill>
          <a:ln w="12700">
            <a:solidFill>
              <a:srgbClr val="FFFFFF">
                <a:alpha val="0"/>
              </a:srgbClr>
            </a:solidFill>
            <a:prstDash val="solid"/>
          </a:ln>
        </p:spPr>
      </p:sp>
      <p:sp>
        <p:nvSpPr>
          <p:cNvPr id="5" name="Text 3"/>
          <p:cNvSpPr txBox="1"/>
          <p:nvPr/>
        </p:nvSpPr>
        <p:spPr>
          <a:xfrm>
            <a:off x="381305" y="381305"/>
            <a:ext cx="1687068" cy="1219810"/>
          </a:xfrm>
          <a:prstGeom prst="rect">
            <a:avLst/>
          </a:prstGeom>
          <a:noFill/>
          <a:ln/>
        </p:spPr>
        <p:txBody>
          <a:bodyPr wrap="square" lIns="0" tIns="0" rIns="0" bIns="0" rtlCol="0" anchor="ctr"/>
          <a:lstStyle/>
          <a:p>
            <a:pPr algn="l" indent="0" marL="0">
              <a:buNone/>
            </a:pPr>
            <a:r>
              <a:rPr lang="en-US" sz="9600" b="1" dirty="0">
                <a:solidFill>
                  <a:srgbClr val="FFFFFF">
                    <a:alpha val="10000"/>
                  </a:srgbClr>
                </a:solidFill>
                <a:latin typeface="Merriweather" pitchFamily="34" charset="0"/>
                <a:ea typeface="Merriweather" pitchFamily="34" charset="-122"/>
                <a:cs typeface="Merriweather" pitchFamily="34" charset="-120"/>
              </a:rPr>
              <a:t>08</a:t>
            </a:r>
            <a:endParaRPr lang="en-US" sz="9600" dirty="0"/>
          </a:p>
        </p:txBody>
      </p:sp>
      <p:pic>
        <p:nvPicPr>
          <p:cNvPr id="6" name="Image 0" descr="preencoded.png">    </p:cNvPr>
          <p:cNvPicPr>
            <a:picLocks noChangeAspect="1"/>
          </p:cNvPicPr>
          <p:nvPr/>
        </p:nvPicPr>
        <p:blipFill>
          <a:blip r:embed="rId1"/>
          <a:srcRect l="0" r="0" t="0" b="0"/>
          <a:stretch/>
        </p:blipFill>
        <p:spPr>
          <a:xfrm>
            <a:off x="9620402" y="4286707"/>
            <a:ext cx="3047695" cy="3047695"/>
          </a:xfrm>
          <a:prstGeom prst="rect">
            <a:avLst/>
          </a:prstGeom>
        </p:spPr>
      </p:pic>
      <p:pic>
        <p:nvPicPr>
          <p:cNvPr id="7" name="Image 1" descr="preencoded.png">    </p:cNvPr>
          <p:cNvPicPr>
            <a:picLocks noChangeAspect="1"/>
          </p:cNvPicPr>
          <p:nvPr/>
        </p:nvPicPr>
        <p:blipFill>
          <a:blip r:embed="rId2"/>
          <a:srcRect l="-400" r="-400" t="0" b="0"/>
          <a:stretch/>
        </p:blipFill>
        <p:spPr>
          <a:xfrm>
            <a:off x="5486400" y="0"/>
            <a:ext cx="38405" cy="6858000"/>
          </a:xfrm>
          <a:prstGeom prst="rect">
            <a:avLst/>
          </a:prstGeom>
        </p:spPr>
      </p:pic>
      <p:sp>
        <p:nvSpPr>
          <p:cNvPr id="8" name="Text 4"/>
          <p:cNvSpPr txBox="1"/>
          <p:nvPr/>
        </p:nvSpPr>
        <p:spPr>
          <a:xfrm>
            <a:off x="571500" y="2469794"/>
            <a:ext cx="4515307" cy="1143000"/>
          </a:xfrm>
          <a:prstGeom prst="rect">
            <a:avLst/>
          </a:prstGeom>
          <a:noFill/>
          <a:ln/>
        </p:spPr>
        <p:txBody>
          <a:bodyPr wrap="square" lIns="0" tIns="0" rIns="0" bIns="0" rtlCol="0" anchor="t"/>
          <a:lstStyle/>
          <a:p>
            <a:pPr algn="l" indent="0" marL="0">
              <a:buNone/>
            </a:pPr>
            <a:r>
              <a:rPr lang="en-US" sz="3600" b="1" dirty="0">
                <a:solidFill>
                  <a:srgbClr val="FFFFFF"/>
                </a:solidFill>
                <a:latin typeface="ui-serif" pitchFamily="34" charset="0"/>
                <a:ea typeface="ui-serif" pitchFamily="34" charset="-122"/>
                <a:cs typeface="ui-serif" pitchFamily="34" charset="-120"/>
              </a:rPr>
              <a:t>Assessment Methodology</a:t>
            </a:r>
            <a:endParaRPr lang="en-US" sz="3600" dirty="0"/>
          </a:p>
        </p:txBody>
      </p:sp>
      <p:sp>
        <p:nvSpPr>
          <p:cNvPr id="9" name="Shape 5"/>
          <p:cNvSpPr/>
          <p:nvPr/>
        </p:nvSpPr>
        <p:spPr>
          <a:xfrm>
            <a:off x="571500" y="3917290"/>
            <a:ext cx="38405" cy="933602"/>
          </a:xfrm>
          <a:prstGeom prst="rect">
            <a:avLst/>
          </a:prstGeom>
          <a:solidFill>
            <a:srgbClr val="E5E7EB"/>
          </a:solidFill>
          <a:ln w="12700">
            <a:solidFill>
              <a:srgbClr val="E5E7EB">
                <a:alpha val="0"/>
              </a:srgbClr>
            </a:solidFill>
            <a:prstDash val="solid"/>
          </a:ln>
        </p:spPr>
      </p:sp>
      <p:sp>
        <p:nvSpPr>
          <p:cNvPr id="10" name="Text 6"/>
          <p:cNvSpPr txBox="1"/>
          <p:nvPr/>
        </p:nvSpPr>
        <p:spPr>
          <a:xfrm>
            <a:off x="838505" y="3917290"/>
            <a:ext cx="4153205" cy="93360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1500" dirty="0">
                <a:solidFill>
                  <a:srgbClr val="BFDBFE"/>
                </a:solidFill>
                <a:latin typeface="Roboto" pitchFamily="34" charset="0"/>
                <a:ea typeface="Roboto" pitchFamily="34" charset="-122"/>
                <a:cs typeface="Roboto" pitchFamily="34" charset="-120"/>
              </a:rPr>
              <a:t>Building efficient, risk-aligned assessments using the NIST SP 800-53A procedures to determine control effectiveness.</a:t>
            </a:r>
            <a:endParaRPr lang="en-US" sz="1500" dirty="0"/>
          </a:p>
        </p:txBody>
      </p:sp>
      <p:sp>
        <p:nvSpPr>
          <p:cNvPr id="11" name="Text 7"/>
          <p:cNvSpPr txBox="1"/>
          <p:nvPr/>
        </p:nvSpPr>
        <p:spPr>
          <a:xfrm>
            <a:off x="6248095" y="1028700"/>
            <a:ext cx="5296205" cy="305410"/>
          </a:xfrm>
          <a:prstGeom prst="rect">
            <a:avLst/>
          </a:prstGeom>
          <a:noFill/>
          <a:ln/>
        </p:spPr>
        <p:txBody>
          <a:bodyPr wrap="square" lIns="0" tIns="0" rIns="0" bIns="0" rtlCol="0" anchor="ctr"/>
          <a:lstStyle/>
          <a:p>
            <a:pPr algn="l" indent="0" marL="0">
              <a:buNone/>
            </a:pPr>
            <a:r>
              <a:rPr lang="en-US" sz="1800" b="1" spc="180" kern="0" dirty="0">
                <a:solidFill>
                  <a:srgbClr val="BFDBFE"/>
                </a:solidFill>
                <a:latin typeface="Roboto" pitchFamily="34" charset="0"/>
                <a:ea typeface="Roboto" pitchFamily="34" charset="-122"/>
                <a:cs typeface="Roboto" pitchFamily="34" charset="-120"/>
              </a:rPr>
              <a:t>Key Topics Covered</a:t>
            </a:r>
            <a:endParaRPr lang="en-US" sz="1800" dirty="0"/>
          </a:p>
        </p:txBody>
      </p:sp>
      <p:sp>
        <p:nvSpPr>
          <p:cNvPr id="12" name="Shape 8"/>
          <p:cNvSpPr/>
          <p:nvPr/>
        </p:nvSpPr>
        <p:spPr>
          <a:xfrm>
            <a:off x="6248095" y="163860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3" name="Text 9"/>
          <p:cNvSpPr txBox="1"/>
          <p:nvPr/>
        </p:nvSpPr>
        <p:spPr>
          <a:xfrm>
            <a:off x="7114946" y="1837944"/>
            <a:ext cx="2567635"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SP 800-53A Procedures</a:t>
            </a:r>
            <a:endParaRPr lang="en-US" sz="1500" dirty="0"/>
          </a:p>
        </p:txBody>
      </p:sp>
      <p:sp>
        <p:nvSpPr>
          <p:cNvPr id="14" name="Text 10"/>
          <p:cNvSpPr txBox="1"/>
          <p:nvPr/>
        </p:nvSpPr>
        <p:spPr>
          <a:xfrm>
            <a:off x="7114946" y="2104949"/>
            <a:ext cx="2573122"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Objectives, determinations, and rigor</a:t>
            </a:r>
            <a:endParaRPr lang="en-US" sz="1000" dirty="0"/>
          </a:p>
        </p:txBody>
      </p:sp>
      <p:sp>
        <p:nvSpPr>
          <p:cNvPr id="15" name="Shape 11"/>
          <p:cNvSpPr/>
          <p:nvPr/>
        </p:nvSpPr>
        <p:spPr>
          <a:xfrm>
            <a:off x="6248095" y="2686507"/>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6" name="Text 12"/>
          <p:cNvSpPr txBox="1"/>
          <p:nvPr/>
        </p:nvSpPr>
        <p:spPr>
          <a:xfrm>
            <a:off x="7114946" y="2885846"/>
            <a:ext cx="2694737"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Assessment Methods</a:t>
            </a:r>
            <a:endParaRPr lang="en-US" sz="1500" dirty="0"/>
          </a:p>
        </p:txBody>
      </p:sp>
      <p:sp>
        <p:nvSpPr>
          <p:cNvPr id="17" name="Text 13"/>
          <p:cNvSpPr txBox="1"/>
          <p:nvPr/>
        </p:nvSpPr>
        <p:spPr>
          <a:xfrm>
            <a:off x="7114946" y="3152851"/>
            <a:ext cx="3083357"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Examine, Interview, and Test methodologies</a:t>
            </a:r>
            <a:endParaRPr lang="en-US" sz="1000" dirty="0"/>
          </a:p>
        </p:txBody>
      </p:sp>
      <p:sp>
        <p:nvSpPr>
          <p:cNvPr id="18" name="Shape 14"/>
          <p:cNvSpPr/>
          <p:nvPr/>
        </p:nvSpPr>
        <p:spPr>
          <a:xfrm>
            <a:off x="6248095" y="3733495"/>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19" name="Text 15"/>
          <p:cNvSpPr txBox="1"/>
          <p:nvPr/>
        </p:nvSpPr>
        <p:spPr>
          <a:xfrm>
            <a:off x="7114946" y="3933749"/>
            <a:ext cx="262524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Assessment Objects</a:t>
            </a:r>
            <a:endParaRPr lang="en-US" sz="1500" dirty="0"/>
          </a:p>
        </p:txBody>
      </p:sp>
      <p:sp>
        <p:nvSpPr>
          <p:cNvPr id="20" name="Text 16"/>
          <p:cNvSpPr txBox="1"/>
          <p:nvPr/>
        </p:nvSpPr>
        <p:spPr>
          <a:xfrm>
            <a:off x="7114946" y="4200754"/>
            <a:ext cx="3003804"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Specifications, Mechanisms, and Activities</a:t>
            </a:r>
            <a:endParaRPr lang="en-US" sz="1000" dirty="0"/>
          </a:p>
        </p:txBody>
      </p:sp>
      <p:sp>
        <p:nvSpPr>
          <p:cNvPr id="21" name="Shape 17"/>
          <p:cNvSpPr/>
          <p:nvPr/>
        </p:nvSpPr>
        <p:spPr>
          <a:xfrm>
            <a:off x="6248095" y="4781398"/>
            <a:ext cx="5181905" cy="857707"/>
          </a:xfrm>
          <a:prstGeom prst="roundRect">
            <a:avLst>
              <a:gd name="adj" fmla="val 9476"/>
            </a:avLst>
          </a:prstGeom>
          <a:solidFill>
            <a:srgbClr val="FFFFFF">
              <a:alpha val="10000"/>
            </a:srgbClr>
          </a:solidFill>
          <a:ln w="12700">
            <a:solidFill>
              <a:srgbClr val="FFFFFF">
                <a:alpha val="20000"/>
              </a:srgbClr>
            </a:solidFill>
            <a:prstDash val="solid"/>
          </a:ln>
        </p:spPr>
      </p:sp>
      <p:sp>
        <p:nvSpPr>
          <p:cNvPr id="22" name="Text 18"/>
          <p:cNvSpPr txBox="1"/>
          <p:nvPr/>
        </p:nvSpPr>
        <p:spPr>
          <a:xfrm>
            <a:off x="7114946" y="4981651"/>
            <a:ext cx="3182112" cy="267005"/>
          </a:xfrm>
          <a:prstGeom prst="rect">
            <a:avLst/>
          </a:prstGeom>
          <a:noFill/>
          <a:ln/>
        </p:spPr>
        <p:txBody>
          <a:bodyPr wrap="square" lIns="0" tIns="0" rIns="0" bIns="0" rtlCol="0" anchor="ctr"/>
          <a:lstStyle/>
          <a:p>
            <a:pPr algn="l" indent="0" marL="0">
              <a:buNone/>
            </a:pPr>
            <a:r>
              <a:rPr lang="en-US" sz="1500" b="1" dirty="0">
                <a:solidFill>
                  <a:srgbClr val="FFFFFF"/>
                </a:solidFill>
                <a:latin typeface="Roboto" pitchFamily="34" charset="0"/>
                <a:ea typeface="Roboto" pitchFamily="34" charset="-122"/>
                <a:cs typeface="Roboto" pitchFamily="34" charset="-120"/>
              </a:rPr>
              <a:t>Evidence &amp; Sampling</a:t>
            </a:r>
            <a:endParaRPr lang="en-US" sz="1500" dirty="0"/>
          </a:p>
        </p:txBody>
      </p:sp>
      <p:sp>
        <p:nvSpPr>
          <p:cNvPr id="23" name="Text 19"/>
          <p:cNvSpPr txBox="1"/>
          <p:nvPr/>
        </p:nvSpPr>
        <p:spPr>
          <a:xfrm>
            <a:off x="7114946" y="5248656"/>
            <a:ext cx="3642055" cy="191110"/>
          </a:xfrm>
          <a:prstGeom prst="rect">
            <a:avLst/>
          </a:prstGeom>
          <a:noFill/>
          <a:ln/>
        </p:spPr>
        <p:txBody>
          <a:bodyPr wrap="square" lIns="0" tIns="0" rIns="0" bIns="0" rtlCol="0" anchor="ctr"/>
          <a:lstStyle/>
          <a:p>
            <a:pPr algn="l" indent="0" marL="0">
              <a:buNone/>
            </a:pPr>
            <a:r>
              <a:rPr lang="en-US" sz="1000" dirty="0">
                <a:solidFill>
                  <a:srgbClr val="BFDBFE"/>
                </a:solidFill>
                <a:latin typeface="Roboto" pitchFamily="34" charset="0"/>
                <a:ea typeface="Roboto" pitchFamily="34" charset="-122"/>
                <a:cs typeface="Roboto" pitchFamily="34" charset="-120"/>
              </a:rPr>
              <a:t>Building effective test plans and evidence collection</a:t>
            </a:r>
            <a:endParaRPr lang="en-US" sz="1000" dirty="0"/>
          </a:p>
        </p:txBody>
      </p:sp>
      <p:sp>
        <p:nvSpPr>
          <p:cNvPr id="24" name="Shape 20"/>
          <p:cNvSpPr/>
          <p:nvPr/>
        </p:nvSpPr>
        <p:spPr>
          <a:xfrm>
            <a:off x="571500" y="2030882"/>
            <a:ext cx="1057046" cy="209398"/>
          </a:xfrm>
          <a:prstGeom prst="roundRect">
            <a:avLst>
              <a:gd name="adj" fmla="val 79396"/>
            </a:avLst>
          </a:prstGeom>
          <a:solidFill>
            <a:srgbClr val="2563EB"/>
          </a:solidFill>
          <a:ln w="12700">
            <a:solidFill>
              <a:srgbClr val="FFFFFF">
                <a:alpha val="0"/>
              </a:srgbClr>
            </a:solidFill>
            <a:prstDash val="solid"/>
          </a:ln>
        </p:spPr>
      </p:sp>
      <p:sp>
        <p:nvSpPr>
          <p:cNvPr id="25" name="Text 21"/>
          <p:cNvSpPr txBox="1"/>
          <p:nvPr/>
        </p:nvSpPr>
        <p:spPr>
          <a:xfrm>
            <a:off x="571500" y="2030882"/>
            <a:ext cx="1114654" cy="210312"/>
          </a:xfrm>
          <a:prstGeom prst="rect">
            <a:avLst/>
          </a:prstGeom>
          <a:solidFill>
            <a:srgbClr val="FFFFFF">
              <a:alpha val="0"/>
            </a:srgbClr>
          </a:solidFill>
          <a:ln>
            <a:solidFill>
              <a:srgbClr val="FFFFFF">
                <a:alpha val="0"/>
              </a:srgbClr>
            </a:solidFill>
          </a:ln>
        </p:spPr>
        <p:txBody>
          <a:bodyPr wrap="square" lIns="0" tIns="0" rIns="0" bIns="0" rtlCol="0" anchor="t"/>
          <a:lstStyle/>
          <a:p>
            <a:pPr algn="l" indent="0" marL="0">
              <a:buNone/>
            </a:pPr>
            <a:r>
              <a:rPr lang="en-US" sz="900" b="1" spc="22" kern="0" dirty="0">
                <a:solidFill>
                  <a:srgbClr val="FFFFFF"/>
                </a:solidFill>
                <a:latin typeface="Roboto" pitchFamily="34" charset="0"/>
                <a:ea typeface="Roboto" pitchFamily="34" charset="-122"/>
                <a:cs typeface="Roboto" pitchFamily="34" charset="-120"/>
              </a:rPr>
              <a:t>Next Section</a:t>
            </a:r>
            <a:endParaRPr lang="en-US" sz="900" dirty="0"/>
          </a:p>
        </p:txBody>
      </p:sp>
      <p:pic>
        <p:nvPicPr>
          <p:cNvPr id="26" name="Image 2" descr="preencoded.png">    </p:cNvPr>
          <p:cNvPicPr>
            <a:picLocks noChangeAspect="1"/>
          </p:cNvPicPr>
          <p:nvPr/>
        </p:nvPicPr>
        <p:blipFill>
          <a:blip r:embed="rId3"/>
          <a:srcRect l="-50" r="-50" t="0" b="0"/>
          <a:stretch/>
        </p:blipFill>
        <p:spPr>
          <a:xfrm>
            <a:off x="6572707" y="1904695"/>
            <a:ext cx="228600" cy="304495"/>
          </a:xfrm>
          <a:prstGeom prst="rect">
            <a:avLst/>
          </a:prstGeom>
        </p:spPr>
      </p:pic>
      <p:pic>
        <p:nvPicPr>
          <p:cNvPr id="27" name="Image 3" descr="preencoded.png">    </p:cNvPr>
          <p:cNvPicPr>
            <a:picLocks noChangeAspect="1"/>
          </p:cNvPicPr>
          <p:nvPr/>
        </p:nvPicPr>
        <p:blipFill>
          <a:blip r:embed="rId4"/>
          <a:srcRect l="0" r="0" t="0" b="0"/>
          <a:stretch/>
        </p:blipFill>
        <p:spPr>
          <a:xfrm>
            <a:off x="6534302" y="2952598"/>
            <a:ext cx="304495" cy="304495"/>
          </a:xfrm>
          <a:prstGeom prst="rect">
            <a:avLst/>
          </a:prstGeom>
        </p:spPr>
      </p:pic>
      <p:pic>
        <p:nvPicPr>
          <p:cNvPr id="28" name="Image 4" descr="preencoded.png">    </p:cNvPr>
          <p:cNvPicPr>
            <a:picLocks noChangeAspect="1"/>
          </p:cNvPicPr>
          <p:nvPr/>
        </p:nvPicPr>
        <p:blipFill>
          <a:blip r:embed="rId5"/>
          <a:srcRect l="-50" r="-50" t="0" b="0"/>
          <a:stretch/>
        </p:blipFill>
        <p:spPr>
          <a:xfrm>
            <a:off x="6515100" y="4000500"/>
            <a:ext cx="342900" cy="304495"/>
          </a:xfrm>
          <a:prstGeom prst="rect">
            <a:avLst/>
          </a:prstGeom>
        </p:spPr>
      </p:pic>
      <p:pic>
        <p:nvPicPr>
          <p:cNvPr id="29" name="Image 5" descr="preencoded.png">    </p:cNvPr>
          <p:cNvPicPr>
            <a:picLocks noChangeAspect="1"/>
          </p:cNvPicPr>
          <p:nvPr/>
        </p:nvPicPr>
        <p:blipFill>
          <a:blip r:embed="rId6"/>
          <a:srcRect l="-50" r="-50" t="0" b="0"/>
          <a:stretch/>
        </p:blipFill>
        <p:spPr>
          <a:xfrm>
            <a:off x="6572707" y="5048402"/>
            <a:ext cx="228600" cy="30449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143000"/>
          </a:xfrm>
          <a:prstGeom prst="rect">
            <a:avLst/>
          </a:prstGeom>
          <a:solidFill>
            <a:srgbClr val="1E3A8A"/>
          </a:solidFill>
          <a:ln w="12700">
            <a:solidFill>
              <a:srgbClr val="FFFFFF">
                <a:alpha val="0"/>
              </a:srgbClr>
            </a:solidFill>
            <a:prstDash val="solid"/>
          </a:ln>
        </p:spPr>
      </p:sp>
      <p:sp>
        <p:nvSpPr>
          <p:cNvPr id="5" name="Shape 3"/>
          <p:cNvSpPr/>
          <p:nvPr/>
        </p:nvSpPr>
        <p:spPr>
          <a:xfrm>
            <a:off x="0" y="1104595"/>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43" b="-43"/>
          <a:stretch/>
        </p:blipFill>
        <p:spPr>
          <a:xfrm>
            <a:off x="571500" y="286207"/>
            <a:ext cx="133502" cy="152705"/>
          </a:xfrm>
          <a:prstGeom prst="rect">
            <a:avLst/>
          </a:prstGeom>
        </p:spPr>
      </p:pic>
      <p:sp>
        <p:nvSpPr>
          <p:cNvPr id="7" name="Text 4"/>
          <p:cNvSpPr txBox="1"/>
          <p:nvPr/>
        </p:nvSpPr>
        <p:spPr>
          <a:xfrm>
            <a:off x="780898" y="286207"/>
            <a:ext cx="2723083"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Assessment Methodology (800-53A)</a:t>
            </a:r>
            <a:endParaRPr lang="en-US" sz="900" dirty="0"/>
          </a:p>
        </p:txBody>
      </p:sp>
      <p:sp>
        <p:nvSpPr>
          <p:cNvPr id="8" name="Text 5"/>
          <p:cNvSpPr txBox="1"/>
          <p:nvPr/>
        </p:nvSpPr>
        <p:spPr>
          <a:xfrm>
            <a:off x="571500" y="476402"/>
            <a:ext cx="678119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Assessment Procedures Structure</a:t>
            </a:r>
            <a:endParaRPr lang="en-US" sz="2700" dirty="0"/>
          </a:p>
        </p:txBody>
      </p:sp>
      <p:pic>
        <p:nvPicPr>
          <p:cNvPr id="9" name="Image 1" descr="preencoded.png">    </p:cNvPr>
          <p:cNvPicPr>
            <a:picLocks noChangeAspect="1"/>
          </p:cNvPicPr>
          <p:nvPr/>
        </p:nvPicPr>
        <p:blipFill>
          <a:blip r:embed="rId2">
            <a:alphaModFix amt="80000"/>
          </a:blip>
          <a:srcRect l="-44" r="-44" t="0" b="0"/>
          <a:stretch/>
        </p:blipFill>
        <p:spPr>
          <a:xfrm>
            <a:off x="11106302" y="338328"/>
            <a:ext cx="514807" cy="457200"/>
          </a:xfrm>
          <a:prstGeom prst="rect">
            <a:avLst/>
          </a:prstGeom>
        </p:spPr>
      </p:pic>
      <p:sp>
        <p:nvSpPr>
          <p:cNvPr id="10" name="Shape 6"/>
          <p:cNvSpPr/>
          <p:nvPr/>
        </p:nvSpPr>
        <p:spPr>
          <a:xfrm>
            <a:off x="0" y="1143000"/>
            <a:ext cx="12191695" cy="7248449"/>
          </a:xfrm>
          <a:prstGeom prst="rect">
            <a:avLst/>
          </a:prstGeom>
          <a:solidFill>
            <a:srgbClr val="F8FAFC"/>
          </a:solidFill>
          <a:ln w="12700">
            <a:solidFill>
              <a:srgbClr val="FFFFFF">
                <a:alpha val="0"/>
              </a:srgbClr>
            </a:solidFill>
            <a:prstDash val="solid"/>
          </a:ln>
        </p:spPr>
      </p:sp>
      <p:sp>
        <p:nvSpPr>
          <p:cNvPr id="11" name="Shape 7"/>
          <p:cNvSpPr/>
          <p:nvPr/>
        </p:nvSpPr>
        <p:spPr>
          <a:xfrm>
            <a:off x="571500" y="2076602"/>
            <a:ext cx="5238598" cy="19202"/>
          </a:xfrm>
          <a:prstGeom prst="rect">
            <a:avLst/>
          </a:prstGeom>
          <a:solidFill>
            <a:srgbClr val="E2E8F0"/>
          </a:solidFill>
          <a:ln w="12700">
            <a:solidFill>
              <a:srgbClr val="E2E8F0">
                <a:alpha val="0"/>
              </a:srgbClr>
            </a:solidFill>
            <a:prstDash val="solid"/>
          </a:ln>
        </p:spPr>
      </p:sp>
      <p:pic>
        <p:nvPicPr>
          <p:cNvPr id="12" name="Image 2" descr="preencoded.png">    </p:cNvPr>
          <p:cNvPicPr>
            <a:picLocks noChangeAspect="1"/>
          </p:cNvPicPr>
          <p:nvPr/>
        </p:nvPicPr>
        <p:blipFill>
          <a:blip r:embed="rId3"/>
          <a:srcRect l="0" r="0" t="-45" b="-45"/>
          <a:stretch/>
        </p:blipFill>
        <p:spPr>
          <a:xfrm>
            <a:off x="571500" y="1676095"/>
            <a:ext cx="256946" cy="228600"/>
          </a:xfrm>
          <a:prstGeom prst="rect">
            <a:avLst/>
          </a:prstGeom>
        </p:spPr>
      </p:pic>
      <p:sp>
        <p:nvSpPr>
          <p:cNvPr id="13" name="Text 8"/>
          <p:cNvSpPr txBox="1"/>
          <p:nvPr/>
        </p:nvSpPr>
        <p:spPr>
          <a:xfrm>
            <a:off x="942746" y="1619402"/>
            <a:ext cx="2400300"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Structural Hierarchy</a:t>
            </a:r>
            <a:endParaRPr lang="en-US" sz="1800" dirty="0"/>
          </a:p>
        </p:txBody>
      </p:sp>
      <p:pic>
        <p:nvPicPr>
          <p:cNvPr id="14" name="Image 3" descr="preencoded.png">    </p:cNvPr>
          <p:cNvPicPr>
            <a:picLocks noChangeAspect="1"/>
          </p:cNvPicPr>
          <p:nvPr/>
        </p:nvPicPr>
        <p:blipFill>
          <a:blip r:embed="rId4"/>
          <a:srcRect l="0" r="0" t="-1" b="-1"/>
          <a:stretch/>
        </p:blipFill>
        <p:spPr>
          <a:xfrm>
            <a:off x="571500" y="2324405"/>
            <a:ext cx="5238598" cy="3718865"/>
          </a:xfrm>
          <a:prstGeom prst="rect">
            <a:avLst/>
          </a:prstGeom>
        </p:spPr>
      </p:pic>
      <p:sp>
        <p:nvSpPr>
          <p:cNvPr id="15" name="Shape 9"/>
          <p:cNvSpPr/>
          <p:nvPr/>
        </p:nvSpPr>
        <p:spPr>
          <a:xfrm>
            <a:off x="771754" y="2523744"/>
            <a:ext cx="4839005" cy="905256"/>
          </a:xfrm>
          <a:prstGeom prst="roundRect">
            <a:avLst>
              <a:gd name="adj" fmla="val 6380"/>
            </a:avLst>
          </a:prstGeom>
          <a:solidFill>
            <a:srgbClr val="F8FAFC"/>
          </a:solidFill>
          <a:ln w="12700">
            <a:solidFill>
              <a:srgbClr val="CBD5E1"/>
            </a:solidFill>
            <a:prstDash val="solid"/>
          </a:ln>
        </p:spPr>
      </p:sp>
      <p:sp>
        <p:nvSpPr>
          <p:cNvPr id="16" name="Text 10"/>
          <p:cNvSpPr txBox="1"/>
          <p:nvPr/>
        </p:nvSpPr>
        <p:spPr>
          <a:xfrm>
            <a:off x="895198" y="2648102"/>
            <a:ext cx="4705502"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Assessment Objective</a:t>
            </a:r>
            <a:pPr algn="l" indent="0" marL="0">
              <a:buNone/>
            </a:pPr>
            <a:r>
              <a:rPr lang="en-US" sz="900" b="1" dirty="0">
                <a:solidFill>
                  <a:srgbClr val="1E40AF"/>
                </a:solidFill>
                <a:latin typeface="Roboto" pitchFamily="34" charset="0"/>
                <a:ea typeface="Roboto" pitchFamily="34" charset="-122"/>
                <a:cs typeface="Roboto" pitchFamily="34" charset="-120"/>
              </a:rPr>
              <a:t>Top Level</a:t>
            </a:r>
            <a:endParaRPr lang="en-US" sz="1200" dirty="0"/>
          </a:p>
        </p:txBody>
      </p:sp>
      <p:sp>
        <p:nvSpPr>
          <p:cNvPr id="17" name="Text 11"/>
          <p:cNvSpPr txBox="1"/>
          <p:nvPr/>
        </p:nvSpPr>
        <p:spPr>
          <a:xfrm>
            <a:off x="895198" y="2915107"/>
            <a:ext cx="4668012"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Defines the specific set of determination statements related to a security/privacy control.</a:t>
            </a:r>
            <a:endParaRPr lang="en-US" sz="1000" dirty="0"/>
          </a:p>
        </p:txBody>
      </p:sp>
      <p:pic>
        <p:nvPicPr>
          <p:cNvPr id="18" name="Image 4" descr="preencoded.png">    </p:cNvPr>
          <p:cNvPicPr>
            <a:picLocks noChangeAspect="1"/>
          </p:cNvPicPr>
          <p:nvPr/>
        </p:nvPicPr>
        <p:blipFill>
          <a:blip r:embed="rId5"/>
          <a:srcRect l="0" r="0" t="-100" b="-100"/>
          <a:stretch/>
        </p:blipFill>
        <p:spPr>
          <a:xfrm>
            <a:off x="3133649" y="3493922"/>
            <a:ext cx="114300" cy="152705"/>
          </a:xfrm>
          <a:prstGeom prst="rect">
            <a:avLst/>
          </a:prstGeom>
        </p:spPr>
      </p:pic>
      <p:sp>
        <p:nvSpPr>
          <p:cNvPr id="19" name="Shape 12"/>
          <p:cNvSpPr/>
          <p:nvPr/>
        </p:nvSpPr>
        <p:spPr>
          <a:xfrm>
            <a:off x="771754" y="3731666"/>
            <a:ext cx="4839005" cy="905256"/>
          </a:xfrm>
          <a:prstGeom prst="roundRect">
            <a:avLst>
              <a:gd name="adj" fmla="val 6380"/>
            </a:avLst>
          </a:prstGeom>
          <a:solidFill>
            <a:srgbClr val="F8FAFC"/>
          </a:solidFill>
          <a:ln w="12700">
            <a:solidFill>
              <a:srgbClr val="CBD5E1"/>
            </a:solidFill>
            <a:prstDash val="solid"/>
          </a:ln>
        </p:spPr>
      </p:sp>
      <p:sp>
        <p:nvSpPr>
          <p:cNvPr id="20" name="Text 13"/>
          <p:cNvSpPr txBox="1"/>
          <p:nvPr/>
        </p:nvSpPr>
        <p:spPr>
          <a:xfrm>
            <a:off x="895198" y="3856025"/>
            <a:ext cx="4705502"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Determination Statements</a:t>
            </a:r>
            <a:pPr algn="l" indent="0" marL="0">
              <a:buNone/>
            </a:pPr>
            <a:r>
              <a:rPr lang="en-US" sz="900" b="1" dirty="0">
                <a:solidFill>
                  <a:srgbClr val="065F46"/>
                </a:solidFill>
                <a:latin typeface="Roboto" pitchFamily="34" charset="0"/>
                <a:ea typeface="Roboto" pitchFamily="34" charset="-122"/>
                <a:cs typeface="Roboto" pitchFamily="34" charset="-120"/>
              </a:rPr>
              <a:t>Actionable</a:t>
            </a:r>
            <a:endParaRPr lang="en-US" sz="1200" dirty="0"/>
          </a:p>
        </p:txBody>
      </p:sp>
      <p:sp>
        <p:nvSpPr>
          <p:cNvPr id="21" name="Text 14"/>
          <p:cNvSpPr txBox="1"/>
          <p:nvPr/>
        </p:nvSpPr>
        <p:spPr>
          <a:xfrm>
            <a:off x="895198" y="4122115"/>
            <a:ext cx="4668012"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Specific items to be assessed (e.g., "Review policy to check for X"). Uses identifiers like AC-2(a).</a:t>
            </a:r>
            <a:endParaRPr lang="en-US" sz="1000" dirty="0"/>
          </a:p>
        </p:txBody>
      </p:sp>
      <p:pic>
        <p:nvPicPr>
          <p:cNvPr id="22" name="Image 5" descr="preencoded.png">    </p:cNvPr>
          <p:cNvPicPr>
            <a:picLocks noChangeAspect="1"/>
          </p:cNvPicPr>
          <p:nvPr/>
        </p:nvPicPr>
        <p:blipFill>
          <a:blip r:embed="rId6"/>
          <a:srcRect l="0" r="0" t="-100" b="-100"/>
          <a:stretch/>
        </p:blipFill>
        <p:spPr>
          <a:xfrm>
            <a:off x="3133649" y="4701845"/>
            <a:ext cx="114300" cy="152705"/>
          </a:xfrm>
          <a:prstGeom prst="rect">
            <a:avLst/>
          </a:prstGeom>
        </p:spPr>
      </p:pic>
      <p:sp>
        <p:nvSpPr>
          <p:cNvPr id="23" name="Shape 15"/>
          <p:cNvSpPr/>
          <p:nvPr/>
        </p:nvSpPr>
        <p:spPr>
          <a:xfrm>
            <a:off x="771754" y="4939589"/>
            <a:ext cx="4839005" cy="905256"/>
          </a:xfrm>
          <a:prstGeom prst="roundRect">
            <a:avLst>
              <a:gd name="adj" fmla="val 6380"/>
            </a:avLst>
          </a:prstGeom>
          <a:solidFill>
            <a:srgbClr val="F8FAFC"/>
          </a:solidFill>
          <a:ln w="12700">
            <a:solidFill>
              <a:srgbClr val="CBD5E1"/>
            </a:solidFill>
            <a:prstDash val="solid"/>
          </a:ln>
        </p:spPr>
      </p:sp>
      <p:sp>
        <p:nvSpPr>
          <p:cNvPr id="24" name="Text 16"/>
          <p:cNvSpPr txBox="1"/>
          <p:nvPr/>
        </p:nvSpPr>
        <p:spPr>
          <a:xfrm>
            <a:off x="895198" y="5063947"/>
            <a:ext cx="4705502"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Assessment Methods &amp; Objects</a:t>
            </a:r>
            <a:pPr algn="l" indent="0" marL="0">
              <a:buNone/>
            </a:pPr>
            <a:r>
              <a:rPr lang="en-US" sz="900" b="1" dirty="0">
                <a:solidFill>
                  <a:srgbClr val="5B21B6"/>
                </a:solidFill>
                <a:latin typeface="Roboto" pitchFamily="34" charset="0"/>
                <a:ea typeface="Roboto" pitchFamily="34" charset="-122"/>
                <a:cs typeface="Roboto" pitchFamily="34" charset="-120"/>
              </a:rPr>
              <a:t>Execution</a:t>
            </a:r>
            <a:endParaRPr lang="en-US" sz="1200" dirty="0"/>
          </a:p>
        </p:txBody>
      </p:sp>
      <p:sp>
        <p:nvSpPr>
          <p:cNvPr id="25" name="Text 17"/>
          <p:cNvSpPr txBox="1"/>
          <p:nvPr/>
        </p:nvSpPr>
        <p:spPr>
          <a:xfrm>
            <a:off x="895198" y="5330038"/>
            <a:ext cx="4668012"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How to assess (Examine, Interview, Test) and what to look at (Specifications, Mechanisms, Activities).</a:t>
            </a:r>
            <a:endParaRPr lang="en-US" sz="1000" dirty="0"/>
          </a:p>
        </p:txBody>
      </p:sp>
      <p:pic>
        <p:nvPicPr>
          <p:cNvPr id="26" name="Image 6" descr="preencoded.png">    </p:cNvPr>
          <p:cNvPicPr>
            <a:picLocks noChangeAspect="1"/>
          </p:cNvPicPr>
          <p:nvPr/>
        </p:nvPicPr>
        <p:blipFill>
          <a:blip r:embed="rId7"/>
          <a:srcRect l="0" r="0" t="-8" b="-8"/>
          <a:stretch/>
        </p:blipFill>
        <p:spPr>
          <a:xfrm>
            <a:off x="571500" y="6233465"/>
            <a:ext cx="5238598" cy="1436522"/>
          </a:xfrm>
          <a:prstGeom prst="rect">
            <a:avLst/>
          </a:prstGeom>
        </p:spPr>
      </p:pic>
      <p:sp>
        <p:nvSpPr>
          <p:cNvPr id="27" name="Text 18"/>
          <p:cNvSpPr txBox="1"/>
          <p:nvPr/>
        </p:nvSpPr>
        <p:spPr>
          <a:xfrm>
            <a:off x="1086307" y="6462065"/>
            <a:ext cx="4610405"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 Critical First Step: ODPs</a:t>
            </a:r>
            <a:endParaRPr lang="en-US" sz="1300" dirty="0"/>
          </a:p>
        </p:txBody>
      </p:sp>
      <p:pic>
        <p:nvPicPr>
          <p:cNvPr id="28" name="Image 7" descr="preencoded.png">    </p:cNvPr>
          <p:cNvPicPr>
            <a:picLocks noChangeAspect="1"/>
          </p:cNvPicPr>
          <p:nvPr/>
        </p:nvPicPr>
        <p:blipFill>
          <a:blip r:embed="rId8"/>
          <a:srcRect l="0" r="0" t="0" b="0"/>
          <a:stretch/>
        </p:blipFill>
        <p:spPr>
          <a:xfrm>
            <a:off x="838505" y="6502298"/>
            <a:ext cx="171907" cy="171907"/>
          </a:xfrm>
          <a:prstGeom prst="rect">
            <a:avLst/>
          </a:prstGeom>
        </p:spPr>
      </p:pic>
      <p:sp>
        <p:nvSpPr>
          <p:cNvPr id="29" name="Text 19"/>
          <p:cNvSpPr txBox="1"/>
          <p:nvPr/>
        </p:nvSpPr>
        <p:spPr>
          <a:xfrm>
            <a:off x="838505" y="6789420"/>
            <a:ext cx="4819802" cy="657454"/>
          </a:xfrm>
          <a:prstGeom prst="rect">
            <a:avLst/>
          </a:prstGeom>
          <a:noFill/>
          <a:ln/>
        </p:spPr>
        <p:txBody>
          <a:bodyPr wrap="square" lIns="0" tIns="0" rIns="0" bIns="0" rtlCol="0" anchor="t"/>
          <a:lstStyle/>
          <a:p>
            <a:pPr algn="l" indent="0" marL="0">
              <a:buNone/>
            </a:pPr>
            <a:r>
              <a:rPr lang="en-US" sz="1100" dirty="0">
                <a:solidFill>
                  <a:srgbClr val="475569"/>
                </a:solidFill>
                <a:latin typeface="Roboto" pitchFamily="34" charset="0"/>
                <a:ea typeface="Roboto" pitchFamily="34" charset="-122"/>
                <a:cs typeface="Roboto" pitchFamily="34" charset="-120"/>
              </a:rPr>
              <a:t>SP 800-53A mandates checking Organization-Defined Parameters (ODPs) first. Assessors verify values are defined before assessing implementation.</a:t>
            </a:r>
            <a:endParaRPr lang="en-US" sz="1100" dirty="0"/>
          </a:p>
        </p:txBody>
      </p:sp>
      <p:sp>
        <p:nvSpPr>
          <p:cNvPr id="30" name="Shape 20"/>
          <p:cNvSpPr/>
          <p:nvPr/>
        </p:nvSpPr>
        <p:spPr>
          <a:xfrm>
            <a:off x="6381598" y="2076602"/>
            <a:ext cx="5238598" cy="19202"/>
          </a:xfrm>
          <a:prstGeom prst="rect">
            <a:avLst/>
          </a:prstGeom>
          <a:solidFill>
            <a:srgbClr val="E2E8F0"/>
          </a:solidFill>
          <a:ln w="12700">
            <a:solidFill>
              <a:srgbClr val="E2E8F0">
                <a:alpha val="0"/>
              </a:srgbClr>
            </a:solidFill>
            <a:prstDash val="solid"/>
          </a:ln>
        </p:spPr>
      </p:sp>
      <p:pic>
        <p:nvPicPr>
          <p:cNvPr id="31" name="Image 8" descr="preencoded.png">    </p:cNvPr>
          <p:cNvPicPr>
            <a:picLocks noChangeAspect="1"/>
          </p:cNvPicPr>
          <p:nvPr/>
        </p:nvPicPr>
        <p:blipFill>
          <a:blip r:embed="rId9"/>
          <a:srcRect l="0" r="0" t="0" b="0"/>
          <a:stretch/>
        </p:blipFill>
        <p:spPr>
          <a:xfrm>
            <a:off x="6381598" y="1676095"/>
            <a:ext cx="228600" cy="228600"/>
          </a:xfrm>
          <a:prstGeom prst="rect">
            <a:avLst/>
          </a:prstGeom>
        </p:spPr>
      </p:pic>
      <p:sp>
        <p:nvSpPr>
          <p:cNvPr id="32" name="Text 21"/>
          <p:cNvSpPr txBox="1"/>
          <p:nvPr/>
        </p:nvSpPr>
        <p:spPr>
          <a:xfrm>
            <a:off x="6724498" y="1619402"/>
            <a:ext cx="2724912" cy="476402"/>
          </a:xfrm>
          <a:prstGeom prst="rect">
            <a:avLst/>
          </a:prstGeom>
          <a:noFill/>
          <a:ln/>
        </p:spPr>
        <p:txBody>
          <a:bodyPr wrap="square" lIns="0" tIns="0" rIns="0" bIns="0" rtlCol="0" anchor="ctr"/>
          <a:lstStyle/>
          <a:p>
            <a:pPr algn="l" indent="0" marL="0">
              <a:buNone/>
            </a:pPr>
            <a:r>
              <a:rPr lang="en-US" sz="1800" b="1" dirty="0">
                <a:solidFill>
                  <a:srgbClr val="1E3A8A"/>
                </a:solidFill>
                <a:latin typeface="Merriweather" pitchFamily="34" charset="0"/>
                <a:ea typeface="Merriweather" pitchFamily="34" charset="-122"/>
                <a:cs typeface="Merriweather" pitchFamily="34" charset="-120"/>
              </a:rPr>
              <a:t>Application &amp; Tailoring</a:t>
            </a:r>
            <a:endParaRPr lang="en-US" sz="1800" dirty="0"/>
          </a:p>
        </p:txBody>
      </p:sp>
      <p:pic>
        <p:nvPicPr>
          <p:cNvPr id="33" name="Image 9" descr="preencoded.png">    </p:cNvPr>
          <p:cNvPicPr>
            <a:picLocks noChangeAspect="1"/>
          </p:cNvPicPr>
          <p:nvPr/>
        </p:nvPicPr>
        <p:blipFill>
          <a:blip r:embed="rId10"/>
          <a:srcRect l="0" r="0" t="-3" b="-3"/>
          <a:stretch/>
        </p:blipFill>
        <p:spPr>
          <a:xfrm>
            <a:off x="6381598" y="2324405"/>
            <a:ext cx="5238598" cy="3610051"/>
          </a:xfrm>
          <a:prstGeom prst="rect">
            <a:avLst/>
          </a:prstGeom>
        </p:spPr>
      </p:pic>
      <p:sp>
        <p:nvSpPr>
          <p:cNvPr id="34" name="Shape 22"/>
          <p:cNvSpPr/>
          <p:nvPr/>
        </p:nvSpPr>
        <p:spPr>
          <a:xfrm>
            <a:off x="6620256" y="2905049"/>
            <a:ext cx="4762195" cy="9144"/>
          </a:xfrm>
          <a:prstGeom prst="rect">
            <a:avLst/>
          </a:prstGeom>
          <a:solidFill>
            <a:srgbClr val="E5E7EB"/>
          </a:solidFill>
          <a:ln w="12700">
            <a:solidFill>
              <a:srgbClr val="E5E7EB">
                <a:alpha val="0"/>
              </a:srgbClr>
            </a:solidFill>
            <a:prstDash val="solid"/>
          </a:ln>
        </p:spPr>
      </p:sp>
      <p:sp>
        <p:nvSpPr>
          <p:cNvPr id="35" name="Text 23"/>
          <p:cNvSpPr txBox="1"/>
          <p:nvPr/>
        </p:nvSpPr>
        <p:spPr>
          <a:xfrm>
            <a:off x="6620256" y="2562149"/>
            <a:ext cx="4877410" cy="267919"/>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300" b="1" dirty="0">
                <a:solidFill>
                  <a:srgbClr val="1F2937"/>
                </a:solidFill>
                <a:latin typeface="Roboto" pitchFamily="34" charset="0"/>
                <a:ea typeface="Roboto" pitchFamily="34" charset="-122"/>
                <a:cs typeface="Roboto" pitchFamily="34" charset="-120"/>
              </a:rPr>
              <a:t>Tailoring Assessment Depth</a:t>
            </a:r>
            <a:endParaRPr lang="en-US" sz="1300" dirty="0"/>
          </a:p>
        </p:txBody>
      </p:sp>
      <p:pic>
        <p:nvPicPr>
          <p:cNvPr id="36" name="Image 10" descr="preencoded.png">    </p:cNvPr>
          <p:cNvPicPr>
            <a:picLocks noChangeAspect="1"/>
          </p:cNvPicPr>
          <p:nvPr/>
        </p:nvPicPr>
        <p:blipFill>
          <a:blip r:embed="rId11"/>
          <a:srcRect l="0" r="0" t="0" b="0"/>
          <a:stretch/>
        </p:blipFill>
        <p:spPr>
          <a:xfrm>
            <a:off x="6620256" y="3105302"/>
            <a:ext cx="123444" cy="123444"/>
          </a:xfrm>
          <a:prstGeom prst="rect">
            <a:avLst/>
          </a:prstGeom>
        </p:spPr>
      </p:pic>
      <p:sp>
        <p:nvSpPr>
          <p:cNvPr id="37" name="Text 24"/>
          <p:cNvSpPr txBox="1"/>
          <p:nvPr/>
        </p:nvSpPr>
        <p:spPr>
          <a:xfrm>
            <a:off x="6858000" y="3066898"/>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Depth and Coverage</a:t>
            </a:r>
            <a:endParaRPr lang="en-US" sz="1200" dirty="0"/>
          </a:p>
        </p:txBody>
      </p:sp>
      <p:sp>
        <p:nvSpPr>
          <p:cNvPr id="38" name="Text 25"/>
          <p:cNvSpPr txBox="1"/>
          <p:nvPr/>
        </p:nvSpPr>
        <p:spPr>
          <a:xfrm>
            <a:off x="6858000" y="3333902"/>
            <a:ext cx="4601261" cy="571500"/>
          </a:xfrm>
          <a:prstGeom prst="rect">
            <a:avLst/>
          </a:prstGeom>
          <a:noFill/>
          <a:ln/>
        </p:spPr>
        <p:txBody>
          <a:bodyPr wrap="square" lIns="0" tIns="0" rIns="0" bIns="0" rtlCol="0" anchor="t"/>
          <a:lstStyle/>
          <a:p>
            <a:pPr algn="l" indent="0" marL="0">
              <a:buNone/>
            </a:pPr>
            <a:r>
              <a:rPr lang="en-US" sz="1000" b="1" dirty="0">
                <a:solidFill>
                  <a:srgbClr val="4B5563"/>
                </a:solidFill>
                <a:latin typeface="Roboto" pitchFamily="34" charset="0"/>
                <a:ea typeface="Roboto" pitchFamily="34" charset="-122"/>
                <a:cs typeface="Roboto" pitchFamily="34" charset="-120"/>
              </a:rPr>
              <a:t>Depth:</a:t>
            </a:r>
            <a:pPr algn="l" indent="0" marL="0">
              <a:buNone/>
            </a:pPr>
            <a:r>
              <a:rPr lang="en-US" sz="1000" dirty="0">
                <a:solidFill>
                  <a:srgbClr val="4B5563"/>
                </a:solidFill>
                <a:latin typeface="Roboto" pitchFamily="34" charset="0"/>
                <a:ea typeface="Roboto" pitchFamily="34" charset="-122"/>
                <a:cs typeface="Roboto" pitchFamily="34" charset="-120"/>
              </a:rPr>
              <a:t> Level of detail/rigor (e.g., reviewing policy vs. detailed configuration analysis).</a:t>
            </a:r>
            <a:pPr algn="l" indent="0" marL="0">
              <a:buNone/>
            </a:pPr>
            <a:endParaRPr lang="en-US" sz="1000" dirty="0"/>
          </a:p>
          <a:p>
            <a:pPr algn="l" indent="0" marL="0">
              <a:buNone/>
            </a:pPr>
            <a:r>
              <a:rPr lang="en-US" sz="1000" b="1" dirty="0">
                <a:solidFill>
                  <a:srgbClr val="4B5563"/>
                </a:solidFill>
                <a:latin typeface="Roboto" pitchFamily="34" charset="0"/>
                <a:ea typeface="Roboto" pitchFamily="34" charset="-122"/>
                <a:cs typeface="Roboto" pitchFamily="34" charset="-120"/>
              </a:rPr>
              <a:t>Coverage:</a:t>
            </a:r>
            <a:pPr algn="l" indent="0" marL="0">
              <a:buNone/>
            </a:pPr>
            <a:r>
              <a:rPr lang="en-US" sz="1000" dirty="0">
                <a:solidFill>
                  <a:srgbClr val="4B5563"/>
                </a:solidFill>
                <a:latin typeface="Roboto" pitchFamily="34" charset="0"/>
                <a:ea typeface="Roboto" pitchFamily="34" charset="-122"/>
                <a:cs typeface="Roboto" pitchFamily="34" charset="-120"/>
              </a:rPr>
              <a:t> Scope/breadth (e.g., sample size of devices, users, locations).</a:t>
            </a:r>
            <a:endParaRPr lang="en-US" sz="1000" dirty="0"/>
          </a:p>
        </p:txBody>
      </p:sp>
      <p:pic>
        <p:nvPicPr>
          <p:cNvPr id="39" name="Image 11" descr="preencoded.png">    </p:cNvPr>
          <p:cNvPicPr>
            <a:picLocks noChangeAspect="1"/>
          </p:cNvPicPr>
          <p:nvPr/>
        </p:nvPicPr>
        <p:blipFill>
          <a:blip r:embed="rId12"/>
          <a:srcRect l="0" r="0" t="0" b="0"/>
          <a:stretch/>
        </p:blipFill>
        <p:spPr>
          <a:xfrm>
            <a:off x="6620256" y="4095598"/>
            <a:ext cx="123444" cy="123444"/>
          </a:xfrm>
          <a:prstGeom prst="rect">
            <a:avLst/>
          </a:prstGeom>
        </p:spPr>
      </p:pic>
      <p:sp>
        <p:nvSpPr>
          <p:cNvPr id="40" name="Text 26"/>
          <p:cNvSpPr txBox="1"/>
          <p:nvPr/>
        </p:nvSpPr>
        <p:spPr>
          <a:xfrm>
            <a:off x="6858000" y="4058107"/>
            <a:ext cx="46387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Targeting Capability</a:t>
            </a:r>
            <a:endParaRPr lang="en-US" sz="1200" dirty="0"/>
          </a:p>
        </p:txBody>
      </p:sp>
      <p:sp>
        <p:nvSpPr>
          <p:cNvPr id="41" name="Text 27"/>
          <p:cNvSpPr txBox="1"/>
          <p:nvPr/>
        </p:nvSpPr>
        <p:spPr>
          <a:xfrm>
            <a:off x="6858000" y="4324198"/>
            <a:ext cx="4601261" cy="571500"/>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Procedures allow targeting specific control parts. You don't always assess every determination statement for every assessment (e.g., continuous monitoring vs. full authorization).</a:t>
            </a:r>
            <a:endParaRPr lang="en-US" sz="1000" dirty="0"/>
          </a:p>
        </p:txBody>
      </p:sp>
      <p:pic>
        <p:nvPicPr>
          <p:cNvPr id="42" name="Image 12" descr="preencoded.png">    </p:cNvPr>
          <p:cNvPicPr>
            <a:picLocks noChangeAspect="1"/>
          </p:cNvPicPr>
          <p:nvPr/>
        </p:nvPicPr>
        <p:blipFill>
          <a:blip r:embed="rId13"/>
          <a:srcRect l="-1358" r="-1358" t="0" b="0"/>
          <a:stretch/>
        </p:blipFill>
        <p:spPr>
          <a:xfrm>
            <a:off x="6620256" y="5086807"/>
            <a:ext cx="95098" cy="123444"/>
          </a:xfrm>
          <a:prstGeom prst="rect">
            <a:avLst/>
          </a:prstGeom>
        </p:spPr>
      </p:pic>
      <p:sp>
        <p:nvSpPr>
          <p:cNvPr id="43" name="Text 28"/>
          <p:cNvSpPr txBox="1"/>
          <p:nvPr/>
        </p:nvSpPr>
        <p:spPr>
          <a:xfrm>
            <a:off x="6829654" y="5048402"/>
            <a:ext cx="4668012"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Assessment Cases</a:t>
            </a:r>
            <a:endParaRPr lang="en-US" sz="1200" dirty="0"/>
          </a:p>
        </p:txBody>
      </p:sp>
      <p:sp>
        <p:nvSpPr>
          <p:cNvPr id="44" name="Text 29"/>
          <p:cNvSpPr txBox="1"/>
          <p:nvPr/>
        </p:nvSpPr>
        <p:spPr>
          <a:xfrm>
            <a:off x="6829654" y="5315407"/>
            <a:ext cx="4629607" cy="381305"/>
          </a:xfrm>
          <a:prstGeom prst="rect">
            <a:avLst/>
          </a:prstGeom>
          <a:noFill/>
          <a:ln/>
        </p:spPr>
        <p:txBody>
          <a:bodyPr wrap="square" lIns="0" tIns="0" rIns="0" bIns="0" rtlCol="0" anchor="t"/>
          <a:lstStyle/>
          <a:p>
            <a:pPr algn="l" indent="0" marL="0">
              <a:buNone/>
            </a:pPr>
            <a:r>
              <a:rPr lang="en-US" sz="1000" dirty="0">
                <a:solidFill>
                  <a:srgbClr val="4B5563"/>
                </a:solidFill>
                <a:latin typeface="Roboto" pitchFamily="34" charset="0"/>
                <a:ea typeface="Roboto" pitchFamily="34" charset="-122"/>
                <a:cs typeface="Roboto" pitchFamily="34" charset="-120"/>
              </a:rPr>
              <a:t>Assessors develop specific "assessment cases" derived from 800-53A procedures to fit the specific system technology (e.g., AWS vs. On-prem).</a:t>
            </a:r>
            <a:endParaRPr lang="en-US" sz="1000" dirty="0"/>
          </a:p>
        </p:txBody>
      </p:sp>
      <p:sp>
        <p:nvSpPr>
          <p:cNvPr id="45" name="Shape 30"/>
          <p:cNvSpPr/>
          <p:nvPr/>
        </p:nvSpPr>
        <p:spPr>
          <a:xfrm>
            <a:off x="6381598" y="6163056"/>
            <a:ext cx="5238598" cy="1752905"/>
          </a:xfrm>
          <a:prstGeom prst="roundRect">
            <a:avLst>
              <a:gd name="adj" fmla="val 2268"/>
            </a:avLst>
          </a:prstGeom>
          <a:solidFill>
            <a:srgbClr val="EFF6FF"/>
          </a:solidFill>
          <a:ln w="12700">
            <a:solidFill>
              <a:srgbClr val="DBEAFE"/>
            </a:solidFill>
            <a:prstDash val="solid"/>
          </a:ln>
        </p:spPr>
      </p:sp>
      <p:sp>
        <p:nvSpPr>
          <p:cNvPr id="46" name="Text 31"/>
          <p:cNvSpPr txBox="1"/>
          <p:nvPr/>
        </p:nvSpPr>
        <p:spPr>
          <a:xfrm>
            <a:off x="6581851" y="6362395"/>
            <a:ext cx="4953305" cy="191110"/>
          </a:xfrm>
          <a:prstGeom prst="rect">
            <a:avLst/>
          </a:prstGeom>
          <a:noFill/>
          <a:ln/>
        </p:spPr>
        <p:txBody>
          <a:bodyPr wrap="square" lIns="0" tIns="0" rIns="0" bIns="0" rtlCol="0" anchor="ctr"/>
          <a:lstStyle/>
          <a:p>
            <a:pPr algn="l" indent="0" marL="0">
              <a:buNone/>
            </a:pPr>
            <a:r>
              <a:rPr lang="en-US" sz="1000" b="1" dirty="0">
                <a:solidFill>
                  <a:srgbClr val="1E3A8A"/>
                </a:solidFill>
                <a:latin typeface="Roboto" pitchFamily="34" charset="0"/>
                <a:ea typeface="Roboto" pitchFamily="34" charset="-122"/>
                <a:cs typeface="Roboto" pitchFamily="34" charset="-120"/>
              </a:rPr>
              <a:t>Example: AC-2 Account Management</a:t>
            </a:r>
            <a:endParaRPr lang="en-US" sz="1000" dirty="0"/>
          </a:p>
        </p:txBody>
      </p:sp>
      <p:sp>
        <p:nvSpPr>
          <p:cNvPr id="47" name="Shape 32"/>
          <p:cNvSpPr/>
          <p:nvPr/>
        </p:nvSpPr>
        <p:spPr>
          <a:xfrm>
            <a:off x="6581851" y="6629400"/>
            <a:ext cx="2343607" cy="1086307"/>
          </a:xfrm>
          <a:prstGeom prst="roundRect">
            <a:avLst>
              <a:gd name="adj" fmla="val 2954"/>
            </a:avLst>
          </a:prstGeom>
          <a:solidFill>
            <a:srgbClr val="FFFFFF"/>
          </a:solidFill>
          <a:ln w="12700">
            <a:solidFill>
              <a:srgbClr val="BFDBFE"/>
            </a:solidFill>
            <a:prstDash val="solid"/>
          </a:ln>
        </p:spPr>
      </p:sp>
      <p:sp>
        <p:nvSpPr>
          <p:cNvPr id="48" name="Text 33"/>
          <p:cNvSpPr txBox="1"/>
          <p:nvPr/>
        </p:nvSpPr>
        <p:spPr>
          <a:xfrm>
            <a:off x="6705295" y="6752844"/>
            <a:ext cx="2179930"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Objective AC-2(a)</a:t>
            </a:r>
            <a:endParaRPr lang="en-US" sz="1000" dirty="0"/>
          </a:p>
        </p:txBody>
      </p:sp>
      <p:sp>
        <p:nvSpPr>
          <p:cNvPr id="49" name="Text 34"/>
          <p:cNvSpPr txBox="1"/>
          <p:nvPr/>
        </p:nvSpPr>
        <p:spPr>
          <a:xfrm>
            <a:off x="6705295" y="6981444"/>
            <a:ext cx="2171700" cy="609905"/>
          </a:xfrm>
          <a:prstGeom prst="rect">
            <a:avLst/>
          </a:prstGeom>
          <a:noFill/>
          <a:ln/>
        </p:spPr>
        <p:txBody>
          <a:bodyPr wrap="square" lIns="0" tIns="0" rIns="0" bIns="0" rtlCol="0" anchor="t"/>
          <a:lstStyle/>
          <a:p>
            <a:pPr algn="l" indent="0" marL="0">
              <a:buNone/>
            </a:pPr>
            <a:r>
              <a:rPr lang="en-US" sz="900" dirty="0">
                <a:solidFill>
                  <a:srgbClr val="6B7280"/>
                </a:solidFill>
                <a:latin typeface="Roboto" pitchFamily="34" charset="0"/>
                <a:ea typeface="Roboto" pitchFamily="34" charset="-122"/>
                <a:cs typeface="Roboto" pitchFamily="34" charset="-120"/>
              </a:rPr>
              <a:t>Determine if the organization identifies and selects the following types of information system accounts to support organizational missions...</a:t>
            </a:r>
            <a:endParaRPr lang="en-US" sz="900" dirty="0"/>
          </a:p>
        </p:txBody>
      </p:sp>
      <p:sp>
        <p:nvSpPr>
          <p:cNvPr id="50" name="Shape 35"/>
          <p:cNvSpPr/>
          <p:nvPr/>
        </p:nvSpPr>
        <p:spPr>
          <a:xfrm>
            <a:off x="9077249" y="6629400"/>
            <a:ext cx="2343607" cy="1086307"/>
          </a:xfrm>
          <a:prstGeom prst="roundRect">
            <a:avLst>
              <a:gd name="adj" fmla="val 2954"/>
            </a:avLst>
          </a:prstGeom>
          <a:solidFill>
            <a:srgbClr val="FFFFFF"/>
          </a:solidFill>
          <a:ln w="12700">
            <a:solidFill>
              <a:srgbClr val="BFDBFE"/>
            </a:solidFill>
            <a:prstDash val="solid"/>
          </a:ln>
        </p:spPr>
      </p:sp>
      <p:sp>
        <p:nvSpPr>
          <p:cNvPr id="51" name="Text 36"/>
          <p:cNvSpPr txBox="1"/>
          <p:nvPr/>
        </p:nvSpPr>
        <p:spPr>
          <a:xfrm>
            <a:off x="9201607" y="6752844"/>
            <a:ext cx="2179930"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Method: Examine</a:t>
            </a:r>
            <a:endParaRPr lang="en-US" sz="1000" dirty="0"/>
          </a:p>
        </p:txBody>
      </p:sp>
      <p:sp>
        <p:nvSpPr>
          <p:cNvPr id="52" name="Text 37"/>
          <p:cNvSpPr txBox="1"/>
          <p:nvPr/>
        </p:nvSpPr>
        <p:spPr>
          <a:xfrm>
            <a:off x="9201607" y="6981444"/>
            <a:ext cx="2171700" cy="457200"/>
          </a:xfrm>
          <a:prstGeom prst="rect">
            <a:avLst/>
          </a:prstGeom>
          <a:noFill/>
          <a:ln/>
        </p:spPr>
        <p:txBody>
          <a:bodyPr wrap="square" lIns="0" tIns="0" rIns="0" bIns="0" rtlCol="0" anchor="t"/>
          <a:lstStyle/>
          <a:p>
            <a:pPr algn="l" indent="0" marL="0">
              <a:buNone/>
            </a:pPr>
            <a:r>
              <a:rPr lang="en-US" sz="900" dirty="0">
                <a:solidFill>
                  <a:srgbClr val="6B7280"/>
                </a:solidFill>
                <a:latin typeface="Roboto" pitchFamily="34" charset="0"/>
                <a:ea typeface="Roboto" pitchFamily="34" charset="-122"/>
                <a:cs typeface="Roboto" pitchFamily="34" charset="-120"/>
              </a:rPr>
              <a:t>Examine: Access control policy; procedures; system security plan; list of account types...</a:t>
            </a:r>
            <a:endParaRPr lang="en-US" sz="900" dirty="0"/>
          </a:p>
        </p:txBody>
      </p:sp>
      <p:sp>
        <p:nvSpPr>
          <p:cNvPr id="53" name="Shape 38"/>
          <p:cNvSpPr/>
          <p:nvPr/>
        </p:nvSpPr>
        <p:spPr>
          <a:xfrm>
            <a:off x="0" y="8391449"/>
            <a:ext cx="12191695" cy="200254"/>
          </a:xfrm>
          <a:prstGeom prst="rect">
            <a:avLst/>
          </a:prstGeom>
          <a:solidFill>
            <a:srgbClr val="F1F5F9"/>
          </a:solidFill>
          <a:ln/>
        </p:spPr>
      </p:sp>
      <p:sp>
        <p:nvSpPr>
          <p:cNvPr id="54" name="Shape 39"/>
          <p:cNvSpPr/>
          <p:nvPr/>
        </p:nvSpPr>
        <p:spPr>
          <a:xfrm>
            <a:off x="0" y="8391449"/>
            <a:ext cx="12191695" cy="9144"/>
          </a:xfrm>
          <a:prstGeom prst="rect">
            <a:avLst/>
          </a:prstGeom>
          <a:solidFill>
            <a:srgbClr val="E2E8F0"/>
          </a:solidFill>
          <a:ln w="12700">
            <a:solidFill>
              <a:srgbClr val="E2E8F0">
                <a:alpha val="0"/>
              </a:srgbClr>
            </a:solidFill>
            <a:prstDash val="solid"/>
          </a:ln>
        </p:spPr>
      </p:sp>
      <p:sp>
        <p:nvSpPr>
          <p:cNvPr id="55" name="Text 40"/>
          <p:cNvSpPr txBox="1"/>
          <p:nvPr/>
        </p:nvSpPr>
        <p:spPr>
          <a:xfrm>
            <a:off x="571500" y="840150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56" name="Text 41"/>
          <p:cNvSpPr txBox="1"/>
          <p:nvPr/>
        </p:nvSpPr>
        <p:spPr>
          <a:xfrm>
            <a:off x="11177626" y="840150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97</a:t>
            </a:r>
            <a:endParaRPr lang="en-US" sz="9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1047902"/>
            <a:ext cx="12191695" cy="5429707"/>
          </a:xfrm>
          <a:prstGeom prst="rect">
            <a:avLst/>
          </a:prstGeom>
          <a:solidFill>
            <a:srgbClr val="F8FAFC"/>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5" b="-5"/>
          <a:stretch/>
        </p:blipFill>
        <p:spPr>
          <a:xfrm>
            <a:off x="571500" y="1429207"/>
            <a:ext cx="3492094" cy="4667098"/>
          </a:xfrm>
          <a:prstGeom prst="rect">
            <a:avLst/>
          </a:prstGeom>
        </p:spPr>
      </p:pic>
      <p:sp>
        <p:nvSpPr>
          <p:cNvPr id="6" name="Shape 3"/>
          <p:cNvSpPr/>
          <p:nvPr/>
        </p:nvSpPr>
        <p:spPr>
          <a:xfrm>
            <a:off x="571500" y="2239366"/>
            <a:ext cx="3495751" cy="9144"/>
          </a:xfrm>
          <a:prstGeom prst="rect">
            <a:avLst/>
          </a:prstGeom>
          <a:solidFill>
            <a:srgbClr val="E2E8F0"/>
          </a:solidFill>
          <a:ln w="12700">
            <a:solidFill>
              <a:srgbClr val="E2E8F0">
                <a:alpha val="0"/>
              </a:srgbClr>
            </a:solidFill>
            <a:prstDash val="solid"/>
          </a:ln>
        </p:spPr>
      </p:sp>
      <p:sp>
        <p:nvSpPr>
          <p:cNvPr id="7" name="Shape 4"/>
          <p:cNvSpPr/>
          <p:nvPr/>
        </p:nvSpPr>
        <p:spPr>
          <a:xfrm>
            <a:off x="800100" y="1666951"/>
            <a:ext cx="381305" cy="381305"/>
          </a:xfrm>
          <a:prstGeom prst="ellipse">
            <a:avLst/>
          </a:prstGeom>
          <a:solidFill>
            <a:srgbClr val="EFF6FF"/>
          </a:solidFill>
          <a:ln w="12700">
            <a:solidFill>
              <a:srgbClr val="FFFFFF">
                <a:alpha val="0"/>
              </a:srgbClr>
            </a:solidFill>
            <a:prstDash val="solid"/>
          </a:ln>
        </p:spPr>
      </p:sp>
      <p:pic>
        <p:nvPicPr>
          <p:cNvPr id="8" name="Image 1" descr="preencoded.png">    </p:cNvPr>
          <p:cNvPicPr>
            <a:picLocks noChangeAspect="1"/>
          </p:cNvPicPr>
          <p:nvPr/>
        </p:nvPicPr>
        <p:blipFill>
          <a:blip r:embed="rId2"/>
          <a:srcRect l="0" r="0" t="0" b="0"/>
          <a:stretch/>
        </p:blipFill>
        <p:spPr>
          <a:xfrm>
            <a:off x="899770" y="1766621"/>
            <a:ext cx="181051" cy="181051"/>
          </a:xfrm>
          <a:prstGeom prst="rect">
            <a:avLst/>
          </a:prstGeom>
        </p:spPr>
      </p:pic>
      <p:sp>
        <p:nvSpPr>
          <p:cNvPr id="9" name="Text 5"/>
          <p:cNvSpPr txBox="1"/>
          <p:nvPr/>
        </p:nvSpPr>
        <p:spPr>
          <a:xfrm>
            <a:off x="1324051" y="1731874"/>
            <a:ext cx="1512418"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Examine Method</a:t>
            </a:r>
            <a:endParaRPr lang="en-US" sz="1300" dirty="0"/>
          </a:p>
        </p:txBody>
      </p:sp>
      <p:sp>
        <p:nvSpPr>
          <p:cNvPr id="10" name="Shape 6"/>
          <p:cNvSpPr/>
          <p:nvPr/>
        </p:nvSpPr>
        <p:spPr>
          <a:xfrm>
            <a:off x="800100" y="2514600"/>
            <a:ext cx="75895" cy="75895"/>
          </a:xfrm>
          <a:prstGeom prst="ellipse">
            <a:avLst/>
          </a:prstGeom>
          <a:solidFill>
            <a:srgbClr val="3B82F6"/>
          </a:solidFill>
          <a:ln w="12700">
            <a:solidFill>
              <a:srgbClr val="FFFFFF">
                <a:alpha val="0"/>
              </a:srgbClr>
            </a:solidFill>
            <a:prstDash val="solid"/>
          </a:ln>
        </p:spPr>
      </p:sp>
      <p:sp>
        <p:nvSpPr>
          <p:cNvPr id="11" name="Text 7"/>
          <p:cNvSpPr txBox="1"/>
          <p:nvPr/>
        </p:nvSpPr>
        <p:spPr>
          <a:xfrm>
            <a:off x="800100"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Review, inspect, observe, study, or analyze assessment objects to understand controls or obtain evidence.</a:t>
            </a:r>
            <a:endParaRPr lang="en-US" sz="1000" dirty="0"/>
          </a:p>
        </p:txBody>
      </p:sp>
      <p:sp>
        <p:nvSpPr>
          <p:cNvPr id="12" name="Shape 8"/>
          <p:cNvSpPr/>
          <p:nvPr/>
        </p:nvSpPr>
        <p:spPr>
          <a:xfrm>
            <a:off x="800100" y="3631082"/>
            <a:ext cx="75895" cy="75895"/>
          </a:xfrm>
          <a:prstGeom prst="ellipse">
            <a:avLst/>
          </a:prstGeom>
          <a:solidFill>
            <a:srgbClr val="3B82F6"/>
          </a:solidFill>
          <a:ln w="12700">
            <a:solidFill>
              <a:srgbClr val="FFFFFF">
                <a:alpha val="0"/>
              </a:srgbClr>
            </a:solidFill>
            <a:prstDash val="solid"/>
          </a:ln>
        </p:spPr>
      </p:sp>
      <p:sp>
        <p:nvSpPr>
          <p:cNvPr id="13" name="Text 9"/>
          <p:cNvSpPr txBox="1"/>
          <p:nvPr/>
        </p:nvSpPr>
        <p:spPr>
          <a:xfrm>
            <a:off x="800100" y="3935578"/>
            <a:ext cx="3115361" cy="590702"/>
          </a:xfrm>
          <a:prstGeom prst="rect">
            <a:avLst/>
          </a:prstGeom>
          <a:noFill/>
          <a:ln/>
        </p:spPr>
        <p:txBody>
          <a:bodyPr wrap="square" lIns="0" tIns="0" rIns="0" bIns="0" rtlCol="0" anchor="t"/>
          <a:lstStyle/>
          <a:p>
            <a:pPr algn="l" indent="0" marL="0">
              <a:buNone/>
            </a:pPr>
            <a:r>
              <a:rPr lang="en-US" sz="1000" b="1" dirty="0">
                <a:solidFill>
                  <a:srgbClr val="64748B"/>
                </a:solidFill>
                <a:latin typeface="Roboto" pitchFamily="34" charset="0"/>
                <a:ea typeface="Roboto" pitchFamily="34" charset="-122"/>
                <a:cs typeface="Roboto" pitchFamily="34" charset="-120"/>
              </a:rPr>
              <a:t>Specifications:</a:t>
            </a:r>
            <a:pPr algn="l" indent="0" marL="0">
              <a:buNone/>
            </a:pPr>
            <a:r>
              <a:rPr lang="en-US" sz="1000" dirty="0">
                <a:solidFill>
                  <a:srgbClr val="64748B"/>
                </a:solidFill>
                <a:latin typeface="Roboto" pitchFamily="34" charset="0"/>
                <a:ea typeface="Roboto" pitchFamily="34" charset="-122"/>
                <a:cs typeface="Roboto" pitchFamily="34" charset="-120"/>
              </a:rPr>
              <a:t> Policies, plans, requirements.</a:t>
            </a:r>
            <a:pPr algn="l" indent="0" marL="0">
              <a:buNone/>
            </a:pPr>
            <a:endParaRPr lang="en-US" sz="1000" dirty="0"/>
          </a:p>
          <a:p>
            <a:pPr algn="l" indent="0" marL="0">
              <a:buNone/>
            </a:pPr>
            <a:r>
              <a:rPr lang="en-US" sz="1000" b="1" dirty="0">
                <a:solidFill>
                  <a:srgbClr val="64748B"/>
                </a:solidFill>
                <a:latin typeface="Roboto" pitchFamily="34" charset="0"/>
                <a:ea typeface="Roboto" pitchFamily="34" charset="-122"/>
                <a:cs typeface="Roboto" pitchFamily="34" charset="-120"/>
              </a:rPr>
              <a:t>Mechanisms:</a:t>
            </a:r>
            <a:pPr algn="l" indent="0" marL="0">
              <a:buNone/>
            </a:pPr>
            <a:r>
              <a:rPr lang="en-US" sz="1000" dirty="0">
                <a:solidFill>
                  <a:srgbClr val="64748B"/>
                </a:solidFill>
                <a:latin typeface="Roboto" pitchFamily="34" charset="0"/>
                <a:ea typeface="Roboto" pitchFamily="34" charset="-122"/>
                <a:cs typeface="Roboto" pitchFamily="34" charset="-120"/>
              </a:rPr>
              <a:t> Functionality, hardware, code.</a:t>
            </a:r>
            <a:pPr algn="l" indent="0" marL="0">
              <a:buNone/>
            </a:pPr>
            <a:endParaRPr lang="en-US" sz="1000" dirty="0"/>
          </a:p>
          <a:p>
            <a:pPr algn="l" indent="0" marL="0">
              <a:buNone/>
            </a:pPr>
            <a:r>
              <a:rPr lang="en-US" sz="1000" b="1" dirty="0">
                <a:solidFill>
                  <a:srgbClr val="64748B"/>
                </a:solidFill>
                <a:latin typeface="Roboto" pitchFamily="34" charset="0"/>
                <a:ea typeface="Roboto" pitchFamily="34" charset="-122"/>
                <a:cs typeface="Roboto" pitchFamily="34" charset="-120"/>
              </a:rPr>
              <a:t>Activities:</a:t>
            </a:r>
            <a:pPr algn="l" indent="0" marL="0">
              <a:buNone/>
            </a:pPr>
            <a:r>
              <a:rPr lang="en-US" sz="1000" dirty="0">
                <a:solidFill>
                  <a:srgbClr val="64748B"/>
                </a:solidFill>
                <a:latin typeface="Roboto" pitchFamily="34" charset="0"/>
                <a:ea typeface="Roboto" pitchFamily="34" charset="-122"/>
                <a:cs typeface="Roboto" pitchFamily="34" charset="-120"/>
              </a:rPr>
              <a:t> System operations, behaviors.</a:t>
            </a:r>
            <a:endParaRPr lang="en-US" sz="1000" dirty="0"/>
          </a:p>
        </p:txBody>
      </p:sp>
      <p:sp>
        <p:nvSpPr>
          <p:cNvPr id="14" name="Shape 10"/>
          <p:cNvSpPr/>
          <p:nvPr/>
        </p:nvSpPr>
        <p:spPr>
          <a:xfrm>
            <a:off x="800100" y="4747565"/>
            <a:ext cx="75895" cy="75895"/>
          </a:xfrm>
          <a:prstGeom prst="ellipse">
            <a:avLst/>
          </a:prstGeom>
          <a:solidFill>
            <a:srgbClr val="3B82F6"/>
          </a:solidFill>
          <a:ln w="12700">
            <a:solidFill>
              <a:srgbClr val="FFFFFF">
                <a:alpha val="0"/>
              </a:srgbClr>
            </a:solidFill>
            <a:prstDash val="solid"/>
          </a:ln>
        </p:spPr>
      </p:sp>
      <p:sp>
        <p:nvSpPr>
          <p:cNvPr id="15" name="Text 11"/>
          <p:cNvSpPr txBox="1"/>
          <p:nvPr/>
        </p:nvSpPr>
        <p:spPr>
          <a:xfrm>
            <a:off x="800100" y="5052060"/>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Determines existence, content, and correctness of artifacts or observations.</a:t>
            </a:r>
            <a:endParaRPr lang="en-US" sz="1000" dirty="0"/>
          </a:p>
        </p:txBody>
      </p:sp>
      <p:pic>
        <p:nvPicPr>
          <p:cNvPr id="16" name="Image 2" descr="preencoded.png">    </p:cNvPr>
          <p:cNvPicPr>
            <a:picLocks noChangeAspect="1"/>
          </p:cNvPicPr>
          <p:nvPr/>
        </p:nvPicPr>
        <p:blipFill>
          <a:blip r:embed="rId3"/>
          <a:srcRect l="0" r="0" t="-5" b="-5"/>
          <a:stretch/>
        </p:blipFill>
        <p:spPr>
          <a:xfrm>
            <a:off x="4349801" y="1429207"/>
            <a:ext cx="3492094" cy="4667098"/>
          </a:xfrm>
          <a:prstGeom prst="rect">
            <a:avLst/>
          </a:prstGeom>
        </p:spPr>
      </p:pic>
      <p:sp>
        <p:nvSpPr>
          <p:cNvPr id="17" name="Shape 12"/>
          <p:cNvSpPr/>
          <p:nvPr/>
        </p:nvSpPr>
        <p:spPr>
          <a:xfrm>
            <a:off x="4349801" y="2239366"/>
            <a:ext cx="3495751" cy="9144"/>
          </a:xfrm>
          <a:prstGeom prst="rect">
            <a:avLst/>
          </a:prstGeom>
          <a:solidFill>
            <a:srgbClr val="E2E8F0"/>
          </a:solidFill>
          <a:ln w="12700">
            <a:solidFill>
              <a:srgbClr val="E2E8F0">
                <a:alpha val="0"/>
              </a:srgbClr>
            </a:solidFill>
            <a:prstDash val="solid"/>
          </a:ln>
        </p:spPr>
      </p:sp>
      <p:sp>
        <p:nvSpPr>
          <p:cNvPr id="18" name="Shape 13"/>
          <p:cNvSpPr/>
          <p:nvPr/>
        </p:nvSpPr>
        <p:spPr>
          <a:xfrm>
            <a:off x="4578401" y="1666951"/>
            <a:ext cx="381305" cy="381305"/>
          </a:xfrm>
          <a:prstGeom prst="ellipse">
            <a:avLst/>
          </a:prstGeom>
          <a:solidFill>
            <a:srgbClr val="ECFDF5"/>
          </a:solidFill>
          <a:ln w="12700">
            <a:solidFill>
              <a:srgbClr val="FFFFFF">
                <a:alpha val="0"/>
              </a:srgbClr>
            </a:solidFill>
            <a:prstDash val="solid"/>
          </a:ln>
        </p:spPr>
      </p:sp>
      <p:pic>
        <p:nvPicPr>
          <p:cNvPr id="19" name="Image 3" descr="preencoded.png">    </p:cNvPr>
          <p:cNvPicPr>
            <a:picLocks noChangeAspect="1"/>
          </p:cNvPicPr>
          <p:nvPr/>
        </p:nvPicPr>
        <p:blipFill>
          <a:blip r:embed="rId4"/>
          <a:srcRect l="-505" r="-505" t="0" b="0"/>
          <a:stretch/>
        </p:blipFill>
        <p:spPr>
          <a:xfrm>
            <a:off x="4654296" y="1766621"/>
            <a:ext cx="228600" cy="181051"/>
          </a:xfrm>
          <a:prstGeom prst="rect">
            <a:avLst/>
          </a:prstGeom>
        </p:spPr>
      </p:pic>
      <p:sp>
        <p:nvSpPr>
          <p:cNvPr id="20" name="Text 14"/>
          <p:cNvSpPr txBox="1"/>
          <p:nvPr/>
        </p:nvSpPr>
        <p:spPr>
          <a:xfrm>
            <a:off x="5102352" y="1731874"/>
            <a:ext cx="1723644"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Interview Method</a:t>
            </a:r>
            <a:endParaRPr lang="en-US" sz="1300" dirty="0"/>
          </a:p>
        </p:txBody>
      </p:sp>
      <p:sp>
        <p:nvSpPr>
          <p:cNvPr id="21" name="Shape 15"/>
          <p:cNvSpPr/>
          <p:nvPr/>
        </p:nvSpPr>
        <p:spPr>
          <a:xfrm>
            <a:off x="4578401" y="2514600"/>
            <a:ext cx="75895" cy="75895"/>
          </a:xfrm>
          <a:prstGeom prst="ellipse">
            <a:avLst/>
          </a:prstGeom>
          <a:solidFill>
            <a:srgbClr val="10B981"/>
          </a:solidFill>
          <a:ln w="12700">
            <a:solidFill>
              <a:srgbClr val="FFFFFF">
                <a:alpha val="0"/>
              </a:srgbClr>
            </a:solidFill>
            <a:prstDash val="solid"/>
          </a:ln>
        </p:spPr>
      </p:sp>
      <p:sp>
        <p:nvSpPr>
          <p:cNvPr id="22" name="Text 16"/>
          <p:cNvSpPr txBox="1"/>
          <p:nvPr/>
        </p:nvSpPr>
        <p:spPr>
          <a:xfrm>
            <a:off x="4578401"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Conduct discussions with individuals or groups to facilitate understanding, clarify details, or obtain evidence.</a:t>
            </a:r>
            <a:endParaRPr lang="en-US" sz="1000" dirty="0"/>
          </a:p>
        </p:txBody>
      </p:sp>
      <p:sp>
        <p:nvSpPr>
          <p:cNvPr id="23" name="Shape 17"/>
          <p:cNvSpPr/>
          <p:nvPr/>
        </p:nvSpPr>
        <p:spPr>
          <a:xfrm>
            <a:off x="4578401" y="3631082"/>
            <a:ext cx="75895" cy="75895"/>
          </a:xfrm>
          <a:prstGeom prst="ellipse">
            <a:avLst/>
          </a:prstGeom>
          <a:solidFill>
            <a:srgbClr val="10B981"/>
          </a:solidFill>
          <a:ln w="12700">
            <a:solidFill>
              <a:srgbClr val="FFFFFF">
                <a:alpha val="0"/>
              </a:srgbClr>
            </a:solidFill>
            <a:prstDash val="solid"/>
          </a:ln>
        </p:spPr>
      </p:sp>
      <p:sp>
        <p:nvSpPr>
          <p:cNvPr id="24" name="Text 18"/>
          <p:cNvSpPr txBox="1"/>
          <p:nvPr/>
        </p:nvSpPr>
        <p:spPr>
          <a:xfrm>
            <a:off x="4578401" y="3935578"/>
            <a:ext cx="3115361" cy="781812"/>
          </a:xfrm>
          <a:prstGeom prst="rect">
            <a:avLst/>
          </a:prstGeom>
          <a:noFill/>
          <a:ln/>
        </p:spPr>
        <p:txBody>
          <a:bodyPr wrap="square" lIns="0" tIns="0" rIns="0" bIns="0" rtlCol="0" anchor="t"/>
          <a:lstStyle/>
          <a:p>
            <a:pPr algn="l" indent="0" marL="0">
              <a:buNone/>
            </a:pPr>
            <a:r>
              <a:rPr lang="en-US" sz="1000" b="1" dirty="0">
                <a:solidFill>
                  <a:srgbClr val="64748B"/>
                </a:solidFill>
                <a:latin typeface="Roboto" pitchFamily="34" charset="0"/>
                <a:ea typeface="Roboto" pitchFamily="34" charset="-122"/>
                <a:cs typeface="Roboto" pitchFamily="34" charset="-120"/>
              </a:rPr>
              <a:t>Individuals:</a:t>
            </a:r>
            <a:pPr algn="l" indent="0" marL="0">
              <a:buNone/>
            </a:pPr>
            <a:r>
              <a:rPr lang="en-US" sz="1000" dirty="0">
                <a:solidFill>
                  <a:srgbClr val="64748B"/>
                </a:solidFill>
                <a:latin typeface="Roboto" pitchFamily="34" charset="0"/>
                <a:ea typeface="Roboto" pitchFamily="34" charset="-122"/>
                <a:cs typeface="Roboto" pitchFamily="34" charset="-120"/>
              </a:rPr>
              <a:t> Personnel with security responsibilities.</a:t>
            </a:r>
            <a:pPr algn="l" indent="0" marL="0">
              <a:buNone/>
            </a:pPr>
            <a:endParaRPr lang="en-US" sz="1000" dirty="0"/>
          </a:p>
          <a:p>
            <a:pPr algn="l" indent="0" marL="0">
              <a:buNone/>
            </a:pPr>
            <a:r>
              <a:rPr lang="en-US" sz="1000" b="1" dirty="0">
                <a:solidFill>
                  <a:srgbClr val="64748B"/>
                </a:solidFill>
                <a:latin typeface="Roboto" pitchFamily="34" charset="0"/>
                <a:ea typeface="Roboto" pitchFamily="34" charset="-122"/>
                <a:cs typeface="Roboto" pitchFamily="34" charset="-120"/>
              </a:rPr>
              <a:t>Groups:</a:t>
            </a:r>
            <a:pPr algn="l" indent="0" marL="0">
              <a:buNone/>
            </a:pPr>
            <a:r>
              <a:rPr lang="en-US" sz="1000" dirty="0">
                <a:solidFill>
                  <a:srgbClr val="64748B"/>
                </a:solidFill>
                <a:latin typeface="Roboto" pitchFamily="34" charset="0"/>
                <a:ea typeface="Roboto" pitchFamily="34" charset="-122"/>
                <a:cs typeface="Roboto" pitchFamily="34" charset="-120"/>
              </a:rPr>
              <a:t> Teams involved in system operation or management.</a:t>
            </a:r>
            <a:endParaRPr lang="en-US" sz="1000" dirty="0"/>
          </a:p>
        </p:txBody>
      </p:sp>
      <p:sp>
        <p:nvSpPr>
          <p:cNvPr id="25" name="Shape 19"/>
          <p:cNvSpPr/>
          <p:nvPr/>
        </p:nvSpPr>
        <p:spPr>
          <a:xfrm>
            <a:off x="4578401" y="4942332"/>
            <a:ext cx="75895" cy="75895"/>
          </a:xfrm>
          <a:prstGeom prst="ellipse">
            <a:avLst/>
          </a:prstGeom>
          <a:solidFill>
            <a:srgbClr val="10B981"/>
          </a:solidFill>
          <a:ln w="12700">
            <a:solidFill>
              <a:srgbClr val="FFFFFF">
                <a:alpha val="0"/>
              </a:srgbClr>
            </a:solidFill>
            <a:prstDash val="solid"/>
          </a:ln>
        </p:spPr>
      </p:sp>
      <p:sp>
        <p:nvSpPr>
          <p:cNvPr id="26" name="Text 20"/>
          <p:cNvSpPr txBox="1"/>
          <p:nvPr/>
        </p:nvSpPr>
        <p:spPr>
          <a:xfrm>
            <a:off x="4578401" y="5246827"/>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Verifies awareness, training, knowledge, and adherence to operational procedures.</a:t>
            </a:r>
            <a:endParaRPr lang="en-US" sz="1000" dirty="0"/>
          </a:p>
        </p:txBody>
      </p:sp>
      <p:pic>
        <p:nvPicPr>
          <p:cNvPr id="27" name="Image 4" descr="preencoded.png">    </p:cNvPr>
          <p:cNvPicPr>
            <a:picLocks noChangeAspect="1"/>
          </p:cNvPicPr>
          <p:nvPr/>
        </p:nvPicPr>
        <p:blipFill>
          <a:blip r:embed="rId5"/>
          <a:srcRect l="0" r="0" t="-5" b="-5"/>
          <a:stretch/>
        </p:blipFill>
        <p:spPr>
          <a:xfrm>
            <a:off x="8128102" y="1429207"/>
            <a:ext cx="3492094" cy="4667098"/>
          </a:xfrm>
          <a:prstGeom prst="rect">
            <a:avLst/>
          </a:prstGeom>
        </p:spPr>
      </p:pic>
      <p:sp>
        <p:nvSpPr>
          <p:cNvPr id="28" name="Shape 21"/>
          <p:cNvSpPr/>
          <p:nvPr/>
        </p:nvSpPr>
        <p:spPr>
          <a:xfrm>
            <a:off x="8128102" y="2239366"/>
            <a:ext cx="3495751" cy="9144"/>
          </a:xfrm>
          <a:prstGeom prst="rect">
            <a:avLst/>
          </a:prstGeom>
          <a:solidFill>
            <a:srgbClr val="E2E8F0"/>
          </a:solidFill>
          <a:ln w="12700">
            <a:solidFill>
              <a:srgbClr val="E2E8F0">
                <a:alpha val="0"/>
              </a:srgbClr>
            </a:solidFill>
            <a:prstDash val="solid"/>
          </a:ln>
        </p:spPr>
      </p:sp>
      <p:sp>
        <p:nvSpPr>
          <p:cNvPr id="29" name="Shape 22"/>
          <p:cNvSpPr/>
          <p:nvPr/>
        </p:nvSpPr>
        <p:spPr>
          <a:xfrm>
            <a:off x="8356702" y="1666951"/>
            <a:ext cx="381305" cy="381305"/>
          </a:xfrm>
          <a:prstGeom prst="ellipse">
            <a:avLst/>
          </a:prstGeom>
          <a:solidFill>
            <a:srgbClr val="EEF2FF"/>
          </a:solidFill>
          <a:ln w="12700">
            <a:solidFill>
              <a:srgbClr val="FFFFFF">
                <a:alpha val="0"/>
              </a:srgbClr>
            </a:solidFill>
            <a:prstDash val="solid"/>
          </a:ln>
        </p:spPr>
      </p:sp>
      <p:pic>
        <p:nvPicPr>
          <p:cNvPr id="30" name="Image 5" descr="preencoded.png">    </p:cNvPr>
          <p:cNvPicPr>
            <a:picLocks noChangeAspect="1"/>
          </p:cNvPicPr>
          <p:nvPr/>
        </p:nvPicPr>
        <p:blipFill>
          <a:blip r:embed="rId6"/>
          <a:srcRect l="0" r="0" t="0" b="0"/>
          <a:stretch/>
        </p:blipFill>
        <p:spPr>
          <a:xfrm>
            <a:off x="8456371" y="1766621"/>
            <a:ext cx="181051" cy="181051"/>
          </a:xfrm>
          <a:prstGeom prst="rect">
            <a:avLst/>
          </a:prstGeom>
        </p:spPr>
      </p:pic>
      <p:sp>
        <p:nvSpPr>
          <p:cNvPr id="31" name="Text 23"/>
          <p:cNvSpPr txBox="1"/>
          <p:nvPr/>
        </p:nvSpPr>
        <p:spPr>
          <a:xfrm>
            <a:off x="8880653" y="1731874"/>
            <a:ext cx="1185977"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Merriweather" pitchFamily="34" charset="0"/>
                <a:ea typeface="Merriweather" pitchFamily="34" charset="-122"/>
                <a:cs typeface="Merriweather" pitchFamily="34" charset="-120"/>
              </a:rPr>
              <a:t>Test Method</a:t>
            </a:r>
            <a:endParaRPr lang="en-US" sz="1300" dirty="0"/>
          </a:p>
        </p:txBody>
      </p:sp>
      <p:sp>
        <p:nvSpPr>
          <p:cNvPr id="32" name="Shape 24"/>
          <p:cNvSpPr/>
          <p:nvPr/>
        </p:nvSpPr>
        <p:spPr>
          <a:xfrm>
            <a:off x="8356702" y="2514600"/>
            <a:ext cx="75895" cy="75895"/>
          </a:xfrm>
          <a:prstGeom prst="ellipse">
            <a:avLst/>
          </a:prstGeom>
          <a:solidFill>
            <a:srgbClr val="6366F1"/>
          </a:solidFill>
          <a:ln w="12700">
            <a:solidFill>
              <a:srgbClr val="FFFFFF">
                <a:alpha val="0"/>
              </a:srgbClr>
            </a:solidFill>
            <a:prstDash val="solid"/>
          </a:ln>
        </p:spPr>
      </p:sp>
      <p:sp>
        <p:nvSpPr>
          <p:cNvPr id="33" name="Text 25"/>
          <p:cNvSpPr txBox="1"/>
          <p:nvPr/>
        </p:nvSpPr>
        <p:spPr>
          <a:xfrm>
            <a:off x="8356702" y="2819095"/>
            <a:ext cx="3115361" cy="590702"/>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Exercise assessment objects under specified conditions to verify behavior against expected requirements.</a:t>
            </a:r>
            <a:endParaRPr lang="en-US" sz="1000" dirty="0"/>
          </a:p>
        </p:txBody>
      </p:sp>
      <p:sp>
        <p:nvSpPr>
          <p:cNvPr id="34" name="Shape 26"/>
          <p:cNvSpPr/>
          <p:nvPr/>
        </p:nvSpPr>
        <p:spPr>
          <a:xfrm>
            <a:off x="8356702" y="3631082"/>
            <a:ext cx="75895" cy="75895"/>
          </a:xfrm>
          <a:prstGeom prst="ellipse">
            <a:avLst/>
          </a:prstGeom>
          <a:solidFill>
            <a:srgbClr val="6366F1"/>
          </a:solidFill>
          <a:ln w="12700">
            <a:solidFill>
              <a:srgbClr val="FFFFFF">
                <a:alpha val="0"/>
              </a:srgbClr>
            </a:solidFill>
            <a:prstDash val="solid"/>
          </a:ln>
        </p:spPr>
      </p:sp>
      <p:sp>
        <p:nvSpPr>
          <p:cNvPr id="35" name="Text 27"/>
          <p:cNvSpPr txBox="1"/>
          <p:nvPr/>
        </p:nvSpPr>
        <p:spPr>
          <a:xfrm>
            <a:off x="8356702" y="3935578"/>
            <a:ext cx="3115361" cy="781812"/>
          </a:xfrm>
          <a:prstGeom prst="rect">
            <a:avLst/>
          </a:prstGeom>
          <a:noFill/>
          <a:ln/>
        </p:spPr>
        <p:txBody>
          <a:bodyPr wrap="square" lIns="0" tIns="0" rIns="0" bIns="0" rtlCol="0" anchor="t"/>
          <a:lstStyle/>
          <a:p>
            <a:pPr algn="l" indent="0" marL="0">
              <a:buNone/>
            </a:pPr>
            <a:r>
              <a:rPr lang="en-US" sz="1000" b="1" dirty="0">
                <a:solidFill>
                  <a:srgbClr val="64748B"/>
                </a:solidFill>
                <a:latin typeface="Roboto" pitchFamily="34" charset="0"/>
                <a:ea typeface="Roboto" pitchFamily="34" charset="-122"/>
                <a:cs typeface="Roboto" pitchFamily="34" charset="-120"/>
              </a:rPr>
              <a:t>Mechanisms:</a:t>
            </a:r>
            <a:pPr algn="l" indent="0" marL="0">
              <a:buNone/>
            </a:pPr>
            <a:r>
              <a:rPr lang="en-US" sz="1000" dirty="0">
                <a:solidFill>
                  <a:srgbClr val="64748B"/>
                </a:solidFill>
                <a:latin typeface="Roboto" pitchFamily="34" charset="0"/>
                <a:ea typeface="Roboto" pitchFamily="34" charset="-122"/>
                <a:cs typeface="Roboto" pitchFamily="34" charset="-120"/>
              </a:rPr>
              <a:t> Hardware, software, firmware safeguards.</a:t>
            </a:r>
            <a:pPr algn="l" indent="0" marL="0">
              <a:buNone/>
            </a:pPr>
            <a:endParaRPr lang="en-US" sz="1000" dirty="0"/>
          </a:p>
          <a:p>
            <a:pPr algn="l" indent="0" marL="0">
              <a:buNone/>
            </a:pPr>
            <a:r>
              <a:rPr lang="en-US" sz="1000" b="1" dirty="0">
                <a:solidFill>
                  <a:srgbClr val="64748B"/>
                </a:solidFill>
                <a:latin typeface="Roboto" pitchFamily="34" charset="0"/>
                <a:ea typeface="Roboto" pitchFamily="34" charset="-122"/>
                <a:cs typeface="Roboto" pitchFamily="34" charset="-120"/>
              </a:rPr>
              <a:t>Activities:</a:t>
            </a:r>
            <a:pPr algn="l" indent="0" marL="0">
              <a:buNone/>
            </a:pPr>
            <a:r>
              <a:rPr lang="en-US" sz="1000" dirty="0">
                <a:solidFill>
                  <a:srgbClr val="64748B"/>
                </a:solidFill>
                <a:latin typeface="Roboto" pitchFamily="34" charset="0"/>
                <a:ea typeface="Roboto" pitchFamily="34" charset="-122"/>
                <a:cs typeface="Roboto" pitchFamily="34" charset="-120"/>
              </a:rPr>
              <a:t> Specific security-related actions or processes.</a:t>
            </a:r>
            <a:endParaRPr lang="en-US" sz="1000" dirty="0"/>
          </a:p>
        </p:txBody>
      </p:sp>
      <p:sp>
        <p:nvSpPr>
          <p:cNvPr id="36" name="Shape 28"/>
          <p:cNvSpPr/>
          <p:nvPr/>
        </p:nvSpPr>
        <p:spPr>
          <a:xfrm>
            <a:off x="8356702" y="4942332"/>
            <a:ext cx="75895" cy="75895"/>
          </a:xfrm>
          <a:prstGeom prst="ellipse">
            <a:avLst/>
          </a:prstGeom>
          <a:solidFill>
            <a:srgbClr val="6366F1"/>
          </a:solidFill>
          <a:ln w="12700">
            <a:solidFill>
              <a:srgbClr val="FFFFFF">
                <a:alpha val="0"/>
              </a:srgbClr>
            </a:solidFill>
            <a:prstDash val="solid"/>
          </a:ln>
        </p:spPr>
      </p:sp>
      <p:sp>
        <p:nvSpPr>
          <p:cNvPr id="37" name="Text 29"/>
          <p:cNvSpPr txBox="1"/>
          <p:nvPr/>
        </p:nvSpPr>
        <p:spPr>
          <a:xfrm>
            <a:off x="8356702" y="5246827"/>
            <a:ext cx="3115361" cy="3913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Compare actual results with expected results (e.g., pass/fail, error handling correctness).</a:t>
            </a:r>
            <a:endParaRPr lang="en-US" sz="1000" dirty="0"/>
          </a:p>
        </p:txBody>
      </p:sp>
      <p:sp>
        <p:nvSpPr>
          <p:cNvPr id="38" name="Shape 30"/>
          <p:cNvSpPr/>
          <p:nvPr/>
        </p:nvSpPr>
        <p:spPr>
          <a:xfrm>
            <a:off x="0" y="6476695"/>
            <a:ext cx="12191695" cy="381305"/>
          </a:xfrm>
          <a:prstGeom prst="rect">
            <a:avLst/>
          </a:prstGeom>
          <a:solidFill>
            <a:srgbClr val="F1F5F9"/>
          </a:solidFill>
          <a:ln/>
        </p:spPr>
      </p:sp>
      <p:sp>
        <p:nvSpPr>
          <p:cNvPr id="39" name="Shape 31"/>
          <p:cNvSpPr/>
          <p:nvPr/>
        </p:nvSpPr>
        <p:spPr>
          <a:xfrm>
            <a:off x="0" y="6476695"/>
            <a:ext cx="12191695" cy="9144"/>
          </a:xfrm>
          <a:prstGeom prst="rect">
            <a:avLst/>
          </a:prstGeom>
          <a:solidFill>
            <a:srgbClr val="E2E8F0"/>
          </a:solidFill>
          <a:ln w="12700">
            <a:solidFill>
              <a:srgbClr val="E2E8F0">
                <a:alpha val="0"/>
              </a:srgbClr>
            </a:solidFill>
            <a:prstDash val="solid"/>
          </a:ln>
        </p:spPr>
      </p:sp>
      <p:sp>
        <p:nvSpPr>
          <p:cNvPr id="40" name="Text 32"/>
          <p:cNvSpPr txBox="1"/>
          <p:nvPr/>
        </p:nvSpPr>
        <p:spPr>
          <a:xfrm>
            <a:off x="571500" y="6580937"/>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41" name="Text 33"/>
          <p:cNvSpPr txBox="1"/>
          <p:nvPr/>
        </p:nvSpPr>
        <p:spPr>
          <a:xfrm>
            <a:off x="11177626" y="6580937"/>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98</a:t>
            </a:r>
            <a:endParaRPr lang="en-US" sz="900" dirty="0"/>
          </a:p>
        </p:txBody>
      </p:sp>
      <p:sp>
        <p:nvSpPr>
          <p:cNvPr id="42" name="Shape 34"/>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43" name="Shape 35"/>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44" name="Image 6" descr="preencoded.png">    </p:cNvPr>
          <p:cNvPicPr>
            <a:picLocks noChangeAspect="1"/>
          </p:cNvPicPr>
          <p:nvPr/>
        </p:nvPicPr>
        <p:blipFill>
          <a:blip r:embed="rId7"/>
          <a:srcRect l="0" r="0" t="-100" b="-100"/>
          <a:stretch/>
        </p:blipFill>
        <p:spPr>
          <a:xfrm>
            <a:off x="571500" y="237744"/>
            <a:ext cx="114300" cy="152705"/>
          </a:xfrm>
          <a:prstGeom prst="rect">
            <a:avLst/>
          </a:prstGeom>
        </p:spPr>
      </p:pic>
      <p:sp>
        <p:nvSpPr>
          <p:cNvPr id="45" name="Text 36"/>
          <p:cNvSpPr txBox="1"/>
          <p:nvPr/>
        </p:nvSpPr>
        <p:spPr>
          <a:xfrm>
            <a:off x="761695" y="237744"/>
            <a:ext cx="1038758"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Methodology</a:t>
            </a:r>
            <a:endParaRPr lang="en-US" sz="900" dirty="0"/>
          </a:p>
        </p:txBody>
      </p:sp>
      <p:sp>
        <p:nvSpPr>
          <p:cNvPr id="46" name="Text 37"/>
          <p:cNvSpPr txBox="1"/>
          <p:nvPr/>
        </p:nvSpPr>
        <p:spPr>
          <a:xfrm>
            <a:off x="571500" y="428854"/>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Roboto" pitchFamily="34" charset="0"/>
                <a:ea typeface="Roboto" pitchFamily="34" charset="-122"/>
                <a:cs typeface="Roboto" pitchFamily="34" charset="-120"/>
              </a:rPr>
              <a:t>Assessment Methods and Objects</a:t>
            </a:r>
            <a:endParaRPr lang="en-US" sz="2700" dirty="0"/>
          </a:p>
        </p:txBody>
      </p:sp>
      <p:sp>
        <p:nvSpPr>
          <p:cNvPr id="47" name="Text 38"/>
          <p:cNvSpPr txBox="1"/>
          <p:nvPr/>
        </p:nvSpPr>
        <p:spPr>
          <a:xfrm>
            <a:off x="9285732" y="428854"/>
            <a:ext cx="2335378" cy="191110"/>
          </a:xfrm>
          <a:prstGeom prst="rect">
            <a:avLst/>
          </a:prstGeom>
          <a:noFill/>
          <a:ln/>
        </p:spPr>
        <p:txBody>
          <a:bodyPr wrap="square" lIns="0" tIns="0" rIns="0" bIns="0" rtlCol="0" anchor="ctr"/>
          <a:lstStyle/>
          <a:p>
            <a:pPr algn="r" indent="0" marL="0">
              <a:buNone/>
            </a:pPr>
            <a:r>
              <a:rPr lang="en-US" sz="1000" i="1" dirty="0">
                <a:solidFill>
                  <a:srgbClr val="BFDBFE"/>
                </a:solidFill>
                <a:latin typeface="Roboto" pitchFamily="34" charset="0"/>
                <a:ea typeface="Roboto" pitchFamily="34" charset="-122"/>
                <a:cs typeface="Roboto" pitchFamily="34" charset="-120"/>
              </a:rPr>
              <a:t>SP 800-53A Rev. 5 Core Concepts</a:t>
            </a:r>
            <a:endParaRPr lang="en-US" sz="1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8FAFC"/>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0" y="0"/>
            <a:ext cx="12191695" cy="1047902"/>
          </a:xfrm>
          <a:prstGeom prst="rect">
            <a:avLst/>
          </a:prstGeom>
          <a:solidFill>
            <a:srgbClr val="1E3A8A"/>
          </a:solidFill>
          <a:ln w="12700">
            <a:solidFill>
              <a:srgbClr val="FFFFFF">
                <a:alpha val="0"/>
              </a:srgbClr>
            </a:solidFill>
            <a:prstDash val="solid"/>
          </a:ln>
        </p:spPr>
      </p:sp>
      <p:sp>
        <p:nvSpPr>
          <p:cNvPr id="5" name="Shape 3"/>
          <p:cNvSpPr/>
          <p:nvPr/>
        </p:nvSpPr>
        <p:spPr>
          <a:xfrm>
            <a:off x="0" y="1009498"/>
            <a:ext cx="12191695" cy="38405"/>
          </a:xfrm>
          <a:prstGeom prst="rect">
            <a:avLst/>
          </a:prstGeom>
          <a:solidFill>
            <a:srgbClr val="FBBF24"/>
          </a:solidFill>
          <a:ln w="12700">
            <a:solidFill>
              <a:srgbClr val="FFFFFF">
                <a:alpha val="0"/>
              </a:srgbClr>
            </a:solidFill>
            <a:prstDash val="solid"/>
          </a:ln>
        </p:spPr>
      </p:sp>
      <p:pic>
        <p:nvPicPr>
          <p:cNvPr id="6" name="Image 0" descr="preencoded.png">    </p:cNvPr>
          <p:cNvPicPr>
            <a:picLocks noChangeAspect="1"/>
          </p:cNvPicPr>
          <p:nvPr/>
        </p:nvPicPr>
        <p:blipFill>
          <a:blip r:embed="rId1"/>
          <a:srcRect l="0" r="0" t="0" b="0"/>
          <a:stretch/>
        </p:blipFill>
        <p:spPr>
          <a:xfrm>
            <a:off x="571500" y="237744"/>
            <a:ext cx="152705" cy="152705"/>
          </a:xfrm>
          <a:prstGeom prst="rect">
            <a:avLst/>
          </a:prstGeom>
        </p:spPr>
      </p:pic>
      <p:sp>
        <p:nvSpPr>
          <p:cNvPr id="7" name="Text 4"/>
          <p:cNvSpPr txBox="1"/>
          <p:nvPr/>
        </p:nvSpPr>
        <p:spPr>
          <a:xfrm>
            <a:off x="800100" y="237744"/>
            <a:ext cx="2723083" cy="152705"/>
          </a:xfrm>
          <a:prstGeom prst="rect">
            <a:avLst/>
          </a:prstGeom>
          <a:noFill/>
          <a:ln/>
        </p:spPr>
        <p:txBody>
          <a:bodyPr wrap="square" lIns="0" tIns="0" rIns="0" bIns="0" rtlCol="0" anchor="ctr"/>
          <a:lstStyle/>
          <a:p>
            <a:pPr algn="l" indent="0" marL="0">
              <a:buNone/>
            </a:pPr>
            <a:r>
              <a:rPr lang="en-US" sz="900" b="1" spc="90" kern="0" dirty="0">
                <a:solidFill>
                  <a:srgbClr val="BFDBFE"/>
                </a:solidFill>
                <a:latin typeface="Roboto" pitchFamily="34" charset="0"/>
                <a:ea typeface="Roboto" pitchFamily="34" charset="-122"/>
                <a:cs typeface="Roboto" pitchFamily="34" charset="-120"/>
              </a:rPr>
              <a:t>Assessment Methodology (800-53A)</a:t>
            </a:r>
            <a:endParaRPr lang="en-US" sz="900" dirty="0"/>
          </a:p>
        </p:txBody>
      </p:sp>
      <p:sp>
        <p:nvSpPr>
          <p:cNvPr id="8" name="Text 5"/>
          <p:cNvSpPr txBox="1"/>
          <p:nvPr/>
        </p:nvSpPr>
        <p:spPr>
          <a:xfrm>
            <a:off x="571500" y="428854"/>
            <a:ext cx="6569050" cy="381305"/>
          </a:xfrm>
          <a:prstGeom prst="rect">
            <a:avLst/>
          </a:prstGeom>
          <a:noFill/>
          <a:ln/>
        </p:spPr>
        <p:txBody>
          <a:bodyPr wrap="square" lIns="0" tIns="0" rIns="0" bIns="0" rtlCol="0" anchor="ctr"/>
          <a:lstStyle/>
          <a:p>
            <a:pPr algn="l" indent="0" marL="0">
              <a:buNone/>
            </a:pPr>
            <a:r>
              <a:rPr lang="en-US" sz="2700" b="1" dirty="0">
                <a:solidFill>
                  <a:srgbClr val="FFFFFF"/>
                </a:solidFill>
                <a:latin typeface="ui-serif" pitchFamily="34" charset="0"/>
                <a:ea typeface="ui-serif" pitchFamily="34" charset="-122"/>
                <a:cs typeface="ui-serif" pitchFamily="34" charset="-120"/>
              </a:rPr>
              <a:t>Planning Effective Assessments</a:t>
            </a:r>
            <a:endParaRPr lang="en-US" sz="2700" dirty="0"/>
          </a:p>
        </p:txBody>
      </p:sp>
      <p:pic>
        <p:nvPicPr>
          <p:cNvPr id="9" name="Image 1" descr="preencoded.png">    </p:cNvPr>
          <p:cNvPicPr>
            <a:picLocks noChangeAspect="1"/>
          </p:cNvPicPr>
          <p:nvPr/>
        </p:nvPicPr>
        <p:blipFill>
          <a:blip r:embed="rId2">
            <a:alphaModFix amt="80000"/>
          </a:blip>
          <a:srcRect l="0" r="0" t="0" b="0"/>
          <a:stretch/>
        </p:blipFill>
        <p:spPr>
          <a:xfrm>
            <a:off x="11277295" y="290779"/>
            <a:ext cx="342900" cy="457200"/>
          </a:xfrm>
          <a:prstGeom prst="rect">
            <a:avLst/>
          </a:prstGeom>
        </p:spPr>
      </p:pic>
      <p:sp>
        <p:nvSpPr>
          <p:cNvPr id="10" name="Shape 6"/>
          <p:cNvSpPr/>
          <p:nvPr/>
        </p:nvSpPr>
        <p:spPr>
          <a:xfrm>
            <a:off x="0" y="1047902"/>
            <a:ext cx="12191695" cy="7648956"/>
          </a:xfrm>
          <a:prstGeom prst="rect">
            <a:avLst/>
          </a:prstGeom>
          <a:solidFill>
            <a:srgbClr val="F8FAFC"/>
          </a:solidFill>
          <a:ln w="12700">
            <a:solidFill>
              <a:srgbClr val="FFFFFF">
                <a:alpha val="0"/>
              </a:srgbClr>
            </a:solidFill>
            <a:prstDash val="solid"/>
          </a:ln>
        </p:spPr>
      </p:sp>
      <p:sp>
        <p:nvSpPr>
          <p:cNvPr id="11" name="Shape 7"/>
          <p:cNvSpPr/>
          <p:nvPr/>
        </p:nvSpPr>
        <p:spPr>
          <a:xfrm>
            <a:off x="571500" y="1429207"/>
            <a:ext cx="7306056" cy="6886346"/>
          </a:xfrm>
          <a:prstGeom prst="roundRect">
            <a:avLst>
              <a:gd name="adj" fmla="val 147"/>
            </a:avLst>
          </a:prstGeom>
          <a:solidFill>
            <a:srgbClr val="FFFFFF"/>
          </a:solidFill>
          <a:ln/>
          <a:effectLst>
            <a:outerShdw sx="100000" sy="100000" kx="0" ky="0" algn="bl" rotWithShape="0" blurRad="63500" dist="38100" dir="16200000">
              <a:srgbClr val="000000">
                <a:alpha val="10000"/>
              </a:srgbClr>
            </a:outerShdw>
          </a:effectLst>
        </p:spPr>
      </p:sp>
      <p:sp>
        <p:nvSpPr>
          <p:cNvPr id="12" name="Shape 8"/>
          <p:cNvSpPr/>
          <p:nvPr/>
        </p:nvSpPr>
        <p:spPr>
          <a:xfrm>
            <a:off x="571500" y="1429207"/>
            <a:ext cx="7306056" cy="38405"/>
          </a:xfrm>
          <a:prstGeom prst="roundRect">
            <a:avLst>
              <a:gd name="adj" fmla="val 26345"/>
            </a:avLst>
          </a:prstGeom>
          <a:solidFill>
            <a:srgbClr val="2563EB"/>
          </a:solidFill>
          <a:ln w="12700">
            <a:solidFill>
              <a:srgbClr val="2563EB">
                <a:alpha val="0"/>
              </a:srgbClr>
            </a:solidFill>
            <a:prstDash val="solid"/>
          </a:ln>
        </p:spPr>
      </p:sp>
      <p:sp>
        <p:nvSpPr>
          <p:cNvPr id="13" name="Shape 9"/>
          <p:cNvSpPr/>
          <p:nvPr/>
        </p:nvSpPr>
        <p:spPr>
          <a:xfrm>
            <a:off x="857707" y="2210105"/>
            <a:ext cx="6734556" cy="9144"/>
          </a:xfrm>
          <a:prstGeom prst="rect">
            <a:avLst/>
          </a:prstGeom>
          <a:solidFill>
            <a:srgbClr val="F3F4F6"/>
          </a:solidFill>
          <a:ln w="12700">
            <a:solidFill>
              <a:srgbClr val="F3F4F6">
                <a:alpha val="0"/>
              </a:srgbClr>
            </a:solidFill>
            <a:prstDash val="solid"/>
          </a:ln>
        </p:spPr>
      </p:sp>
      <p:pic>
        <p:nvPicPr>
          <p:cNvPr id="14" name="Image 2" descr="preencoded.png">    </p:cNvPr>
          <p:cNvPicPr>
            <a:picLocks noChangeAspect="1"/>
          </p:cNvPicPr>
          <p:nvPr/>
        </p:nvPicPr>
        <p:blipFill>
          <a:blip r:embed="rId3"/>
          <a:srcRect l="-1648" r="-1648" t="0" b="0"/>
          <a:stretch/>
        </p:blipFill>
        <p:spPr>
          <a:xfrm>
            <a:off x="857707" y="1809598"/>
            <a:ext cx="171907" cy="190195"/>
          </a:xfrm>
          <a:prstGeom prst="rect">
            <a:avLst/>
          </a:prstGeom>
        </p:spPr>
      </p:pic>
      <p:sp>
        <p:nvSpPr>
          <p:cNvPr id="15" name="Text 10"/>
          <p:cNvSpPr txBox="1"/>
          <p:nvPr/>
        </p:nvSpPr>
        <p:spPr>
          <a:xfrm>
            <a:off x="1143000" y="1752905"/>
            <a:ext cx="2895905" cy="467258"/>
          </a:xfrm>
          <a:prstGeom prst="rect">
            <a:avLst/>
          </a:prstGeom>
          <a:noFill/>
          <a:ln/>
        </p:spPr>
        <p:txBody>
          <a:bodyPr wrap="square" lIns="0" tIns="0" rIns="0" bIns="0" rtlCol="0" anchor="ctr"/>
          <a:lstStyle/>
          <a:p>
            <a:pPr algn="l" indent="0" marL="0">
              <a:buNone/>
            </a:pPr>
            <a:r>
              <a:rPr lang="en-US" sz="1800" b="1" dirty="0">
                <a:solidFill>
                  <a:srgbClr val="1F2937"/>
                </a:solidFill>
                <a:latin typeface="Roboto" pitchFamily="34" charset="0"/>
                <a:ea typeface="Roboto" pitchFamily="34" charset="-122"/>
                <a:cs typeface="Roboto" pitchFamily="34" charset="-120"/>
              </a:rPr>
              <a:t>Assessment Plan Checklist</a:t>
            </a:r>
            <a:endParaRPr lang="en-US" sz="1800" dirty="0"/>
          </a:p>
        </p:txBody>
      </p:sp>
      <p:sp>
        <p:nvSpPr>
          <p:cNvPr id="16" name="Shape 11"/>
          <p:cNvSpPr/>
          <p:nvPr/>
        </p:nvSpPr>
        <p:spPr>
          <a:xfrm>
            <a:off x="857707" y="3590849"/>
            <a:ext cx="6734556" cy="9144"/>
          </a:xfrm>
          <a:prstGeom prst="rect">
            <a:avLst/>
          </a:prstGeom>
          <a:solidFill>
            <a:srgbClr val="F1F5F9"/>
          </a:solidFill>
          <a:ln w="12700">
            <a:solidFill>
              <a:srgbClr val="F1F5F9">
                <a:alpha val="0"/>
              </a:srgbClr>
            </a:solidFill>
            <a:prstDash val="solid"/>
          </a:ln>
        </p:spPr>
      </p:sp>
      <p:sp>
        <p:nvSpPr>
          <p:cNvPr id="17" name="Shape 12"/>
          <p:cNvSpPr/>
          <p:nvPr/>
        </p:nvSpPr>
        <p:spPr>
          <a:xfrm>
            <a:off x="857707" y="2447849"/>
            <a:ext cx="304495" cy="304495"/>
          </a:xfrm>
          <a:prstGeom prst="ellipse">
            <a:avLst/>
          </a:prstGeom>
          <a:solidFill>
            <a:srgbClr val="ECFDF5"/>
          </a:solidFill>
          <a:ln w="12700">
            <a:solidFill>
              <a:srgbClr val="FFFFFF">
                <a:alpha val="0"/>
              </a:srgbClr>
            </a:solidFill>
            <a:prstDash val="solid"/>
          </a:ln>
        </p:spPr>
      </p:sp>
      <p:pic>
        <p:nvPicPr>
          <p:cNvPr id="18" name="Image 3" descr="preencoded.png">    </p:cNvPr>
          <p:cNvPicPr>
            <a:picLocks noChangeAspect="1"/>
          </p:cNvPicPr>
          <p:nvPr/>
        </p:nvPicPr>
        <p:blipFill>
          <a:blip r:embed="rId4"/>
          <a:srcRect l="0" r="0" t="-43" b="-43"/>
          <a:stretch/>
        </p:blipFill>
        <p:spPr>
          <a:xfrm>
            <a:off x="942746" y="2523744"/>
            <a:ext cx="133502" cy="152705"/>
          </a:xfrm>
          <a:prstGeom prst="rect">
            <a:avLst/>
          </a:prstGeom>
        </p:spPr>
      </p:pic>
      <p:sp>
        <p:nvSpPr>
          <p:cNvPr id="19" name="Text 13"/>
          <p:cNvSpPr txBox="1"/>
          <p:nvPr/>
        </p:nvSpPr>
        <p:spPr>
          <a:xfrm>
            <a:off x="1352398" y="2447849"/>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Define Scope and Boundary</a:t>
            </a:r>
            <a:endParaRPr lang="en-US" sz="1300" dirty="0"/>
          </a:p>
        </p:txBody>
      </p:sp>
      <p:sp>
        <p:nvSpPr>
          <p:cNvPr id="20" name="Text 14"/>
          <p:cNvSpPr txBox="1"/>
          <p:nvPr/>
        </p:nvSpPr>
        <p:spPr>
          <a:xfrm>
            <a:off x="1352398" y="2737714"/>
            <a:ext cx="6315761" cy="619963"/>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Explicitly identify hardware, software, and networks to be assessed. Distinguish between the full Authorization Boundary and the specific scope for this assessment event (e.g., specific sub-components).</a:t>
            </a:r>
            <a:endParaRPr lang="en-US" sz="1000" dirty="0"/>
          </a:p>
        </p:txBody>
      </p:sp>
      <p:sp>
        <p:nvSpPr>
          <p:cNvPr id="21" name="Shape 15"/>
          <p:cNvSpPr/>
          <p:nvPr/>
        </p:nvSpPr>
        <p:spPr>
          <a:xfrm>
            <a:off x="857707" y="4755794"/>
            <a:ext cx="6734556" cy="9144"/>
          </a:xfrm>
          <a:prstGeom prst="rect">
            <a:avLst/>
          </a:prstGeom>
          <a:solidFill>
            <a:srgbClr val="F1F5F9"/>
          </a:solidFill>
          <a:ln w="12700">
            <a:solidFill>
              <a:srgbClr val="F1F5F9">
                <a:alpha val="0"/>
              </a:srgbClr>
            </a:solidFill>
            <a:prstDash val="solid"/>
          </a:ln>
        </p:spPr>
      </p:sp>
      <p:sp>
        <p:nvSpPr>
          <p:cNvPr id="22" name="Shape 16"/>
          <p:cNvSpPr/>
          <p:nvPr/>
        </p:nvSpPr>
        <p:spPr>
          <a:xfrm>
            <a:off x="857707" y="3822192"/>
            <a:ext cx="304495" cy="304495"/>
          </a:xfrm>
          <a:prstGeom prst="ellipse">
            <a:avLst/>
          </a:prstGeom>
          <a:solidFill>
            <a:srgbClr val="ECFDF5"/>
          </a:solidFill>
          <a:ln w="12700">
            <a:solidFill>
              <a:srgbClr val="FFFFFF">
                <a:alpha val="0"/>
              </a:srgbClr>
            </a:solidFill>
            <a:prstDash val="solid"/>
          </a:ln>
        </p:spPr>
      </p:sp>
      <p:pic>
        <p:nvPicPr>
          <p:cNvPr id="23" name="Image 4" descr="preencoded.png">    </p:cNvPr>
          <p:cNvPicPr>
            <a:picLocks noChangeAspect="1"/>
          </p:cNvPicPr>
          <p:nvPr/>
        </p:nvPicPr>
        <p:blipFill>
          <a:blip r:embed="rId5"/>
          <a:srcRect l="0" r="0" t="-43" b="-43"/>
          <a:stretch/>
        </p:blipFill>
        <p:spPr>
          <a:xfrm>
            <a:off x="942746" y="3898087"/>
            <a:ext cx="133502" cy="152705"/>
          </a:xfrm>
          <a:prstGeom prst="rect">
            <a:avLst/>
          </a:prstGeom>
        </p:spPr>
      </p:pic>
      <p:sp>
        <p:nvSpPr>
          <p:cNvPr id="24" name="Text 17"/>
          <p:cNvSpPr txBox="1"/>
          <p:nvPr/>
        </p:nvSpPr>
        <p:spPr>
          <a:xfrm>
            <a:off x="1352398" y="3822192"/>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Develop Sampling Methodology</a:t>
            </a:r>
            <a:endParaRPr lang="en-US" sz="1300" dirty="0"/>
          </a:p>
        </p:txBody>
      </p:sp>
      <p:sp>
        <p:nvSpPr>
          <p:cNvPr id="25" name="Text 18"/>
          <p:cNvSpPr txBox="1"/>
          <p:nvPr/>
        </p:nvSpPr>
        <p:spPr>
          <a:xfrm>
            <a:off x="1352398" y="4111142"/>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Assessment resources are finite. Define a statistically significant or risk-based sampling strategy for uniform assets (e.g., testing 5% of 1,000 laptops) rather than attempting 100% coverage.</a:t>
            </a:r>
            <a:endParaRPr lang="en-US" sz="1000" dirty="0"/>
          </a:p>
        </p:txBody>
      </p:sp>
      <p:sp>
        <p:nvSpPr>
          <p:cNvPr id="26" name="Shape 19"/>
          <p:cNvSpPr/>
          <p:nvPr/>
        </p:nvSpPr>
        <p:spPr>
          <a:xfrm>
            <a:off x="857707" y="5923483"/>
            <a:ext cx="6734556" cy="9144"/>
          </a:xfrm>
          <a:prstGeom prst="rect">
            <a:avLst/>
          </a:prstGeom>
          <a:solidFill>
            <a:srgbClr val="F1F5F9"/>
          </a:solidFill>
          <a:ln w="12700">
            <a:solidFill>
              <a:srgbClr val="F1F5F9">
                <a:alpha val="0"/>
              </a:srgbClr>
            </a:solidFill>
            <a:prstDash val="solid"/>
          </a:ln>
        </p:spPr>
      </p:sp>
      <p:sp>
        <p:nvSpPr>
          <p:cNvPr id="27" name="Shape 20"/>
          <p:cNvSpPr/>
          <p:nvPr/>
        </p:nvSpPr>
        <p:spPr>
          <a:xfrm>
            <a:off x="857707" y="4989881"/>
            <a:ext cx="304495" cy="304495"/>
          </a:xfrm>
          <a:prstGeom prst="ellipse">
            <a:avLst/>
          </a:prstGeom>
          <a:solidFill>
            <a:srgbClr val="ECFDF5"/>
          </a:solidFill>
          <a:ln w="12700">
            <a:solidFill>
              <a:srgbClr val="FFFFFF">
                <a:alpha val="0"/>
              </a:srgbClr>
            </a:solidFill>
            <a:prstDash val="solid"/>
          </a:ln>
        </p:spPr>
      </p:sp>
      <p:pic>
        <p:nvPicPr>
          <p:cNvPr id="28" name="Image 5" descr="preencoded.png">    </p:cNvPr>
          <p:cNvPicPr>
            <a:picLocks noChangeAspect="1"/>
          </p:cNvPicPr>
          <p:nvPr/>
        </p:nvPicPr>
        <p:blipFill>
          <a:blip r:embed="rId6"/>
          <a:srcRect l="0" r="0" t="-43" b="-43"/>
          <a:stretch/>
        </p:blipFill>
        <p:spPr>
          <a:xfrm>
            <a:off x="942746" y="5065776"/>
            <a:ext cx="133502" cy="152705"/>
          </a:xfrm>
          <a:prstGeom prst="rect">
            <a:avLst/>
          </a:prstGeom>
        </p:spPr>
      </p:pic>
      <p:sp>
        <p:nvSpPr>
          <p:cNvPr id="29" name="Text 21"/>
          <p:cNvSpPr txBox="1"/>
          <p:nvPr/>
        </p:nvSpPr>
        <p:spPr>
          <a:xfrm>
            <a:off x="1352398" y="4989881"/>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Map Evidence Sources to Controls</a:t>
            </a:r>
            <a:endParaRPr lang="en-US" sz="1300" dirty="0"/>
          </a:p>
        </p:txBody>
      </p:sp>
      <p:sp>
        <p:nvSpPr>
          <p:cNvPr id="30" name="Text 22"/>
          <p:cNvSpPr txBox="1"/>
          <p:nvPr/>
        </p:nvSpPr>
        <p:spPr>
          <a:xfrm>
            <a:off x="1352398" y="5279746"/>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Identify </a:t>
            </a:r>
            <a:pPr algn="l" indent="0" marL="0">
              <a:buNone/>
            </a:pPr>
            <a:r>
              <a:rPr lang="en-US" sz="1000" i="1" dirty="0">
                <a:solidFill>
                  <a:srgbClr val="64748B"/>
                </a:solidFill>
                <a:latin typeface="Roboto" pitchFamily="34" charset="0"/>
                <a:ea typeface="Roboto" pitchFamily="34" charset="-122"/>
                <a:cs typeface="Roboto" pitchFamily="34" charset="-120"/>
              </a:rPr>
              <a:t>who</a:t>
            </a:r>
            <a:pPr algn="l" indent="0" marL="0">
              <a:buNone/>
            </a:pPr>
            <a:r>
              <a:rPr lang="en-US" sz="1000" dirty="0">
                <a:solidFill>
                  <a:srgbClr val="64748B"/>
                </a:solidFill>
                <a:latin typeface="Roboto" pitchFamily="34" charset="0"/>
                <a:ea typeface="Roboto" pitchFamily="34" charset="-122"/>
                <a:cs typeface="Roboto" pitchFamily="34" charset="-120"/>
              </a:rPr>
              <a:t> owns the data and </a:t>
            </a:r>
            <a:pPr algn="l" indent="0" marL="0">
              <a:buNone/>
            </a:pPr>
            <a:r>
              <a:rPr lang="en-US" sz="1000" i="1" dirty="0">
                <a:solidFill>
                  <a:srgbClr val="64748B"/>
                </a:solidFill>
                <a:latin typeface="Roboto" pitchFamily="34" charset="0"/>
                <a:ea typeface="Roboto" pitchFamily="34" charset="-122"/>
                <a:cs typeface="Roboto" pitchFamily="34" charset="-120"/>
              </a:rPr>
              <a:t>where</a:t>
            </a:r>
            <a:pPr algn="l" indent="0" marL="0">
              <a:buNone/>
            </a:pPr>
            <a:r>
              <a:rPr lang="en-US" sz="1000" dirty="0">
                <a:solidFill>
                  <a:srgbClr val="64748B"/>
                </a:solidFill>
                <a:latin typeface="Roboto" pitchFamily="34" charset="0"/>
                <a:ea typeface="Roboto" pitchFamily="34" charset="-122"/>
                <a:cs typeface="Roboto" pitchFamily="34" charset="-120"/>
              </a:rPr>
              <a:t> it lives before starting. Create a request list mapping controls to specific artifacts (e.g., AU-3 -&gt; SIEM config, CM-6 -&gt; CIS benchmark report).</a:t>
            </a:r>
            <a:endParaRPr lang="en-US" sz="1000" dirty="0"/>
          </a:p>
        </p:txBody>
      </p:sp>
      <p:sp>
        <p:nvSpPr>
          <p:cNvPr id="31" name="Shape 23"/>
          <p:cNvSpPr/>
          <p:nvPr/>
        </p:nvSpPr>
        <p:spPr>
          <a:xfrm>
            <a:off x="857707" y="7091172"/>
            <a:ext cx="6734556" cy="9144"/>
          </a:xfrm>
          <a:prstGeom prst="rect">
            <a:avLst/>
          </a:prstGeom>
          <a:solidFill>
            <a:srgbClr val="F1F5F9"/>
          </a:solidFill>
          <a:ln w="12700">
            <a:solidFill>
              <a:srgbClr val="F1F5F9">
                <a:alpha val="0"/>
              </a:srgbClr>
            </a:solidFill>
            <a:prstDash val="solid"/>
          </a:ln>
        </p:spPr>
      </p:sp>
      <p:sp>
        <p:nvSpPr>
          <p:cNvPr id="32" name="Shape 24"/>
          <p:cNvSpPr/>
          <p:nvPr/>
        </p:nvSpPr>
        <p:spPr>
          <a:xfrm>
            <a:off x="857707" y="6157570"/>
            <a:ext cx="304495" cy="304495"/>
          </a:xfrm>
          <a:prstGeom prst="ellipse">
            <a:avLst/>
          </a:prstGeom>
          <a:solidFill>
            <a:srgbClr val="ECFDF5"/>
          </a:solidFill>
          <a:ln w="12700">
            <a:solidFill>
              <a:srgbClr val="FFFFFF">
                <a:alpha val="0"/>
              </a:srgbClr>
            </a:solidFill>
            <a:prstDash val="solid"/>
          </a:ln>
        </p:spPr>
      </p:sp>
      <p:pic>
        <p:nvPicPr>
          <p:cNvPr id="33" name="Image 6" descr="preencoded.png">    </p:cNvPr>
          <p:cNvPicPr>
            <a:picLocks noChangeAspect="1"/>
          </p:cNvPicPr>
          <p:nvPr/>
        </p:nvPicPr>
        <p:blipFill>
          <a:blip r:embed="rId7"/>
          <a:srcRect l="0" r="0" t="-43" b="-43"/>
          <a:stretch/>
        </p:blipFill>
        <p:spPr>
          <a:xfrm>
            <a:off x="942746" y="6234379"/>
            <a:ext cx="133502" cy="152705"/>
          </a:xfrm>
          <a:prstGeom prst="rect">
            <a:avLst/>
          </a:prstGeom>
        </p:spPr>
      </p:pic>
      <p:sp>
        <p:nvSpPr>
          <p:cNvPr id="34" name="Text 25"/>
          <p:cNvSpPr txBox="1"/>
          <p:nvPr/>
        </p:nvSpPr>
        <p:spPr>
          <a:xfrm>
            <a:off x="1352398" y="6157570"/>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Select Mix of Methods (Examine, Interview, Test)</a:t>
            </a:r>
            <a:endParaRPr lang="en-US" sz="1300" dirty="0"/>
          </a:p>
        </p:txBody>
      </p:sp>
      <p:sp>
        <p:nvSpPr>
          <p:cNvPr id="35" name="Text 26"/>
          <p:cNvSpPr txBox="1"/>
          <p:nvPr/>
        </p:nvSpPr>
        <p:spPr>
          <a:xfrm>
            <a:off x="1352398" y="6447434"/>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Don't rely solely on interviews. Combine methods for higher assurance. For example, </a:t>
            </a:r>
            <a:pPr algn="l" indent="0" marL="0">
              <a:buNone/>
            </a:pPr>
            <a:r>
              <a:rPr lang="en-US" sz="1000" i="1" dirty="0">
                <a:solidFill>
                  <a:srgbClr val="64748B"/>
                </a:solidFill>
                <a:latin typeface="Roboto" pitchFamily="34" charset="0"/>
                <a:ea typeface="Roboto" pitchFamily="34" charset="-122"/>
                <a:cs typeface="Roboto" pitchFamily="34" charset="-120"/>
              </a:rPr>
              <a:t>Interview</a:t>
            </a:r>
            <a:pPr algn="l" indent="0" marL="0">
              <a:buNone/>
            </a:pPr>
            <a:r>
              <a:rPr lang="en-US" sz="1000" dirty="0">
                <a:solidFill>
                  <a:srgbClr val="64748B"/>
                </a:solidFill>
                <a:latin typeface="Roboto" pitchFamily="34" charset="0"/>
                <a:ea typeface="Roboto" pitchFamily="34" charset="-122"/>
                <a:cs typeface="Roboto" pitchFamily="34" charset="-120"/>
              </a:rPr>
              <a:t> an admin about account creation, then </a:t>
            </a:r>
            <a:pPr algn="l" indent="0" marL="0">
              <a:buNone/>
            </a:pPr>
            <a:r>
              <a:rPr lang="en-US" sz="1000" i="1" dirty="0">
                <a:solidFill>
                  <a:srgbClr val="64748B"/>
                </a:solidFill>
                <a:latin typeface="Roboto" pitchFamily="34" charset="0"/>
                <a:ea typeface="Roboto" pitchFamily="34" charset="-122"/>
                <a:cs typeface="Roboto" pitchFamily="34" charset="-120"/>
              </a:rPr>
              <a:t>Examine</a:t>
            </a:r>
            <a:pPr algn="l" indent="0" marL="0">
              <a:buNone/>
            </a:pPr>
            <a:r>
              <a:rPr lang="en-US" sz="1000" dirty="0">
                <a:solidFill>
                  <a:srgbClr val="64748B"/>
                </a:solidFill>
                <a:latin typeface="Roboto" pitchFamily="34" charset="0"/>
                <a:ea typeface="Roboto" pitchFamily="34" charset="-122"/>
                <a:cs typeface="Roboto" pitchFamily="34" charset="-120"/>
              </a:rPr>
              <a:t> the procedure doc, then </a:t>
            </a:r>
            <a:pPr algn="l" indent="0" marL="0">
              <a:buNone/>
            </a:pPr>
            <a:r>
              <a:rPr lang="en-US" sz="1000" i="1" dirty="0">
                <a:solidFill>
                  <a:srgbClr val="64748B"/>
                </a:solidFill>
                <a:latin typeface="Roboto" pitchFamily="34" charset="0"/>
                <a:ea typeface="Roboto" pitchFamily="34" charset="-122"/>
                <a:cs typeface="Roboto" pitchFamily="34" charset="-120"/>
              </a:rPr>
              <a:t>Test</a:t>
            </a:r>
            <a:pPr algn="l" indent="0" marL="0">
              <a:buNone/>
            </a:pPr>
            <a:r>
              <a:rPr lang="en-US" sz="1000" dirty="0">
                <a:solidFill>
                  <a:srgbClr val="64748B"/>
                </a:solidFill>
                <a:latin typeface="Roboto" pitchFamily="34" charset="0"/>
                <a:ea typeface="Roboto" pitchFamily="34" charset="-122"/>
                <a:cs typeface="Roboto" pitchFamily="34" charset="-120"/>
              </a:rPr>
              <a:t> by creating a user.</a:t>
            </a:r>
            <a:endParaRPr lang="en-US" sz="1000" dirty="0"/>
          </a:p>
        </p:txBody>
      </p:sp>
      <p:sp>
        <p:nvSpPr>
          <p:cNvPr id="36" name="Shape 27"/>
          <p:cNvSpPr/>
          <p:nvPr/>
        </p:nvSpPr>
        <p:spPr>
          <a:xfrm>
            <a:off x="857707" y="7326173"/>
            <a:ext cx="304495" cy="304495"/>
          </a:xfrm>
          <a:prstGeom prst="ellipse">
            <a:avLst/>
          </a:prstGeom>
          <a:solidFill>
            <a:srgbClr val="ECFDF5"/>
          </a:solidFill>
          <a:ln w="12700">
            <a:solidFill>
              <a:srgbClr val="FFFFFF">
                <a:alpha val="0"/>
              </a:srgbClr>
            </a:solidFill>
            <a:prstDash val="solid"/>
          </a:ln>
        </p:spPr>
      </p:sp>
      <p:pic>
        <p:nvPicPr>
          <p:cNvPr id="37" name="Image 7" descr="preencoded.png">    </p:cNvPr>
          <p:cNvPicPr>
            <a:picLocks noChangeAspect="1"/>
          </p:cNvPicPr>
          <p:nvPr/>
        </p:nvPicPr>
        <p:blipFill>
          <a:blip r:embed="rId8"/>
          <a:srcRect l="0" r="0" t="-43" b="-43"/>
          <a:stretch/>
        </p:blipFill>
        <p:spPr>
          <a:xfrm>
            <a:off x="942746" y="7402068"/>
            <a:ext cx="133502" cy="152705"/>
          </a:xfrm>
          <a:prstGeom prst="rect">
            <a:avLst/>
          </a:prstGeom>
        </p:spPr>
      </p:pic>
      <p:sp>
        <p:nvSpPr>
          <p:cNvPr id="38" name="Text 28"/>
          <p:cNvSpPr txBox="1"/>
          <p:nvPr/>
        </p:nvSpPr>
        <p:spPr>
          <a:xfrm>
            <a:off x="1352398" y="7326173"/>
            <a:ext cx="6353251" cy="257861"/>
          </a:xfrm>
          <a:prstGeom prst="rect">
            <a:avLst/>
          </a:prstGeom>
          <a:noFill/>
          <a:ln/>
        </p:spPr>
        <p:txBody>
          <a:bodyPr wrap="square" lIns="0" tIns="0" rIns="0" bIns="0" rtlCol="0" anchor="ctr"/>
          <a:lstStyle/>
          <a:p>
            <a:pPr algn="l" indent="0" marL="0">
              <a:buNone/>
            </a:pPr>
            <a:r>
              <a:rPr lang="en-US" sz="1300" b="1" dirty="0">
                <a:solidFill>
                  <a:srgbClr val="1E293B"/>
                </a:solidFill>
                <a:latin typeface="Roboto" pitchFamily="34" charset="0"/>
                <a:ea typeface="Roboto" pitchFamily="34" charset="-122"/>
                <a:cs typeface="Roboto" pitchFamily="34" charset="-120"/>
              </a:rPr>
              <a:t>Establish Rules of Engagement</a:t>
            </a:r>
            <a:endParaRPr lang="en-US" sz="1300" dirty="0"/>
          </a:p>
        </p:txBody>
      </p:sp>
      <p:sp>
        <p:nvSpPr>
          <p:cNvPr id="39" name="Text 29"/>
          <p:cNvSpPr txBox="1"/>
          <p:nvPr/>
        </p:nvSpPr>
        <p:spPr>
          <a:xfrm>
            <a:off x="1352398" y="7615123"/>
            <a:ext cx="6315761" cy="419710"/>
          </a:xfrm>
          <a:prstGeom prst="rect">
            <a:avLst/>
          </a:prstGeom>
          <a:noFill/>
          <a:ln/>
        </p:spPr>
        <p:txBody>
          <a:bodyPr wrap="square" lIns="0" tIns="0" rIns="0" bIns="0" rtlCol="0" anchor="t"/>
          <a:lstStyle/>
          <a:p>
            <a:pPr algn="l" indent="0" marL="0">
              <a:buNone/>
            </a:pPr>
            <a:r>
              <a:rPr lang="en-US" sz="1000" dirty="0">
                <a:solidFill>
                  <a:srgbClr val="64748B"/>
                </a:solidFill>
                <a:latin typeface="Roboto" pitchFamily="34" charset="0"/>
                <a:ea typeface="Roboto" pitchFamily="34" charset="-122"/>
                <a:cs typeface="Roboto" pitchFamily="34" charset="-120"/>
              </a:rPr>
              <a:t>Define testing windows, excluded systems (fragile legacy apps), escalation paths for critical findings, and safety protocols for active testing to prevent operational disruption.</a:t>
            </a:r>
            <a:endParaRPr lang="en-US" sz="1000" dirty="0"/>
          </a:p>
        </p:txBody>
      </p:sp>
      <p:sp>
        <p:nvSpPr>
          <p:cNvPr id="40" name="Shape 30"/>
          <p:cNvSpPr/>
          <p:nvPr/>
        </p:nvSpPr>
        <p:spPr>
          <a:xfrm>
            <a:off x="8255203" y="1429207"/>
            <a:ext cx="3372307" cy="1580998"/>
          </a:xfrm>
          <a:prstGeom prst="roundRect">
            <a:avLst>
              <a:gd name="adj" fmla="val 2787"/>
            </a:avLst>
          </a:prstGeom>
          <a:solidFill>
            <a:srgbClr val="FFFFFF"/>
          </a:solidFill>
          <a:ln w="12700">
            <a:solidFill>
              <a:srgbClr val="E2E8F0"/>
            </a:solidFill>
            <a:prstDash val="solid"/>
          </a:ln>
        </p:spPr>
      </p:sp>
      <p:pic>
        <p:nvPicPr>
          <p:cNvPr id="41" name="Image 8" descr="preencoded.png">    </p:cNvPr>
          <p:cNvPicPr>
            <a:picLocks noChangeAspect="1"/>
          </p:cNvPicPr>
          <p:nvPr/>
        </p:nvPicPr>
        <p:blipFill>
          <a:blip r:embed="rId9"/>
          <a:srcRect l="0" r="0" t="0" b="0"/>
          <a:stretch/>
        </p:blipFill>
        <p:spPr>
          <a:xfrm>
            <a:off x="8492947" y="1705356"/>
            <a:ext cx="152705" cy="152705"/>
          </a:xfrm>
          <a:prstGeom prst="rect">
            <a:avLst/>
          </a:prstGeom>
        </p:spPr>
      </p:pic>
      <p:sp>
        <p:nvSpPr>
          <p:cNvPr id="42" name="Text 31"/>
          <p:cNvSpPr txBox="1"/>
          <p:nvPr/>
        </p:nvSpPr>
        <p:spPr>
          <a:xfrm>
            <a:off x="8721547" y="1666951"/>
            <a:ext cx="1496873" cy="228600"/>
          </a:xfrm>
          <a:prstGeom prst="rect">
            <a:avLst/>
          </a:prstGeom>
          <a:noFill/>
          <a:ln/>
        </p:spPr>
        <p:txBody>
          <a:bodyPr wrap="square" lIns="0" tIns="0" rIns="0" bIns="0" rtlCol="0" anchor="ctr"/>
          <a:lstStyle/>
          <a:p>
            <a:pPr algn="l" indent="0" marL="0">
              <a:buNone/>
            </a:pPr>
            <a:r>
              <a:rPr lang="en-US" sz="1200" b="1" dirty="0">
                <a:solidFill>
                  <a:srgbClr val="1E3A8A"/>
                </a:solidFill>
                <a:latin typeface="Roboto" pitchFamily="34" charset="0"/>
                <a:ea typeface="Roboto" pitchFamily="34" charset="-122"/>
                <a:cs typeface="Roboto" pitchFamily="34" charset="-120"/>
              </a:rPr>
              <a:t>Risk-Based Scope</a:t>
            </a:r>
            <a:endParaRPr lang="en-US" sz="1200" dirty="0"/>
          </a:p>
        </p:txBody>
      </p:sp>
      <p:sp>
        <p:nvSpPr>
          <p:cNvPr id="43" name="Text 32"/>
          <p:cNvSpPr txBox="1"/>
          <p:nvPr/>
        </p:nvSpPr>
        <p:spPr>
          <a:xfrm>
            <a:off x="8492947" y="2009851"/>
            <a:ext cx="2971800" cy="762610"/>
          </a:xfrm>
          <a:prstGeom prst="rect">
            <a:avLst/>
          </a:prstGeom>
          <a:noFill/>
          <a:ln/>
        </p:spPr>
        <p:txBody>
          <a:bodyPr wrap="square" lIns="0" tIns="0" rIns="0" bIns="0" rtlCol="0" anchor="t"/>
          <a:lstStyle/>
          <a:p>
            <a:pPr algn="l" indent="0" marL="0">
              <a:buNone/>
            </a:pPr>
            <a:r>
              <a:rPr lang="en-US" sz="1000" dirty="0">
                <a:solidFill>
                  <a:srgbClr val="1E40AF"/>
                </a:solidFill>
                <a:latin typeface="Roboto" pitchFamily="34" charset="0"/>
                <a:ea typeface="Roboto" pitchFamily="34" charset="-122"/>
                <a:cs typeface="Roboto" pitchFamily="34" charset="-120"/>
              </a:rPr>
              <a:t>Assessment planning should prioritize High Value Assets (HVAs) and controls addressing the most critical threats. Not all controls require equal depth every year.</a:t>
            </a:r>
            <a:endParaRPr lang="en-US" sz="1000" dirty="0"/>
          </a:p>
        </p:txBody>
      </p:sp>
      <p:sp>
        <p:nvSpPr>
          <p:cNvPr id="44" name="Shape 33"/>
          <p:cNvSpPr/>
          <p:nvPr/>
        </p:nvSpPr>
        <p:spPr>
          <a:xfrm>
            <a:off x="8255203" y="3238805"/>
            <a:ext cx="3372307" cy="2980944"/>
          </a:xfrm>
          <a:prstGeom prst="roundRect">
            <a:avLst>
              <a:gd name="adj" fmla="val 784"/>
            </a:avLst>
          </a:prstGeom>
          <a:solidFill>
            <a:srgbClr val="FFFFFF"/>
          </a:solidFill>
          <a:ln w="12700">
            <a:solidFill>
              <a:srgbClr val="E2E8F0"/>
            </a:solidFill>
            <a:prstDash val="solid"/>
          </a:ln>
        </p:spPr>
      </p:sp>
      <p:sp>
        <p:nvSpPr>
          <p:cNvPr id="45" name="Text 34"/>
          <p:cNvSpPr txBox="1"/>
          <p:nvPr/>
        </p:nvSpPr>
        <p:spPr>
          <a:xfrm>
            <a:off x="8492947" y="3476549"/>
            <a:ext cx="3010205"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Roboto" pitchFamily="34" charset="0"/>
                <a:ea typeface="Roboto" pitchFamily="34" charset="-122"/>
                <a:cs typeface="Roboto" pitchFamily="34" charset="-120"/>
              </a:rPr>
              <a:t>Sampling Strategy Factors</a:t>
            </a:r>
            <a:endParaRPr lang="en-US" sz="1200" dirty="0"/>
          </a:p>
        </p:txBody>
      </p:sp>
      <p:sp>
        <p:nvSpPr>
          <p:cNvPr id="46" name="Text 35"/>
          <p:cNvSpPr txBox="1"/>
          <p:nvPr/>
        </p:nvSpPr>
        <p:spPr>
          <a:xfrm>
            <a:off x="8492947" y="3781044"/>
            <a:ext cx="3444545" cy="191110"/>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Consider these when selecting sample sizes:</a:t>
            </a:r>
            <a:endParaRPr lang="en-US" sz="1000" dirty="0"/>
          </a:p>
        </p:txBody>
      </p:sp>
      <p:sp>
        <p:nvSpPr>
          <p:cNvPr id="47" name="Shape 36"/>
          <p:cNvSpPr/>
          <p:nvPr/>
        </p:nvSpPr>
        <p:spPr>
          <a:xfrm>
            <a:off x="8492947" y="4086454"/>
            <a:ext cx="2895905" cy="1514246"/>
          </a:xfrm>
          <a:prstGeom prst="roundRect">
            <a:avLst>
              <a:gd name="adj" fmla="val 2279"/>
            </a:avLst>
          </a:prstGeom>
          <a:solidFill>
            <a:srgbClr val="F8FAFC"/>
          </a:solidFill>
          <a:ln w="12700">
            <a:solidFill>
              <a:srgbClr val="CBD5E1"/>
            </a:solidFill>
            <a:prstDash val="solid"/>
          </a:ln>
        </p:spPr>
      </p:sp>
      <p:sp>
        <p:nvSpPr>
          <p:cNvPr id="48" name="Shape 37"/>
          <p:cNvSpPr/>
          <p:nvPr/>
        </p:nvSpPr>
        <p:spPr>
          <a:xfrm>
            <a:off x="8617306" y="4524451"/>
            <a:ext cx="2648102" cy="9144"/>
          </a:xfrm>
          <a:prstGeom prst="rect">
            <a:avLst/>
          </a:prstGeom>
          <a:solidFill>
            <a:srgbClr val="CBD5E1"/>
          </a:solidFill>
          <a:ln w="12700">
            <a:solidFill>
              <a:srgbClr val="CBD5E1">
                <a:alpha val="0"/>
              </a:srgbClr>
            </a:solidFill>
            <a:prstDash val="solid"/>
          </a:ln>
        </p:spPr>
      </p:sp>
      <p:sp>
        <p:nvSpPr>
          <p:cNvPr id="49" name="Text 38"/>
          <p:cNvSpPr txBox="1"/>
          <p:nvPr/>
        </p:nvSpPr>
        <p:spPr>
          <a:xfrm>
            <a:off x="8617306" y="4267505"/>
            <a:ext cx="737006" cy="200254"/>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Uniformity</a:t>
            </a:r>
            <a:endParaRPr lang="en-US" sz="1000" dirty="0"/>
          </a:p>
        </p:txBody>
      </p:sp>
      <p:sp>
        <p:nvSpPr>
          <p:cNvPr id="50" name="Text 39"/>
          <p:cNvSpPr txBox="1"/>
          <p:nvPr/>
        </p:nvSpPr>
        <p:spPr>
          <a:xfrm>
            <a:off x="9355226" y="4267505"/>
            <a:ext cx="2267712" cy="200254"/>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High uniformity = smaller sample</a:t>
            </a:r>
            <a:endParaRPr lang="en-US" sz="1000" dirty="0"/>
          </a:p>
        </p:txBody>
      </p:sp>
      <p:sp>
        <p:nvSpPr>
          <p:cNvPr id="51" name="Shape 40"/>
          <p:cNvSpPr/>
          <p:nvPr/>
        </p:nvSpPr>
        <p:spPr>
          <a:xfrm>
            <a:off x="8617306" y="4842662"/>
            <a:ext cx="2648102" cy="9144"/>
          </a:xfrm>
          <a:prstGeom prst="rect">
            <a:avLst/>
          </a:prstGeom>
          <a:solidFill>
            <a:srgbClr val="CBD5E1"/>
          </a:solidFill>
          <a:ln w="12700">
            <a:solidFill>
              <a:srgbClr val="CBD5E1">
                <a:alpha val="0"/>
              </a:srgbClr>
            </a:solidFill>
            <a:prstDash val="solid"/>
          </a:ln>
        </p:spPr>
      </p:sp>
      <p:sp>
        <p:nvSpPr>
          <p:cNvPr id="52" name="Text 41"/>
          <p:cNvSpPr txBox="1"/>
          <p:nvPr/>
        </p:nvSpPr>
        <p:spPr>
          <a:xfrm>
            <a:off x="8617306" y="4585716"/>
            <a:ext cx="669341" cy="200254"/>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Criticality</a:t>
            </a:r>
            <a:endParaRPr lang="en-US" sz="1000" dirty="0"/>
          </a:p>
        </p:txBody>
      </p:sp>
      <p:sp>
        <p:nvSpPr>
          <p:cNvPr id="53" name="Text 42"/>
          <p:cNvSpPr txBox="1"/>
          <p:nvPr/>
        </p:nvSpPr>
        <p:spPr>
          <a:xfrm>
            <a:off x="9527134" y="4585716"/>
            <a:ext cx="2063801" cy="200254"/>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Higher impact = larger sample</a:t>
            </a:r>
            <a:endParaRPr lang="en-US" sz="1000" dirty="0"/>
          </a:p>
        </p:txBody>
      </p:sp>
      <p:sp>
        <p:nvSpPr>
          <p:cNvPr id="54" name="Shape 43"/>
          <p:cNvSpPr/>
          <p:nvPr/>
        </p:nvSpPr>
        <p:spPr>
          <a:xfrm>
            <a:off x="8617306" y="5160874"/>
            <a:ext cx="2648102" cy="9144"/>
          </a:xfrm>
          <a:prstGeom prst="rect">
            <a:avLst/>
          </a:prstGeom>
          <a:solidFill>
            <a:srgbClr val="CBD5E1"/>
          </a:solidFill>
          <a:ln w="12700">
            <a:solidFill>
              <a:srgbClr val="CBD5E1">
                <a:alpha val="0"/>
              </a:srgbClr>
            </a:solidFill>
            <a:prstDash val="solid"/>
          </a:ln>
        </p:spPr>
      </p:sp>
      <p:sp>
        <p:nvSpPr>
          <p:cNvPr id="55" name="Text 44"/>
          <p:cNvSpPr txBox="1"/>
          <p:nvPr/>
        </p:nvSpPr>
        <p:spPr>
          <a:xfrm>
            <a:off x="8617306" y="4903927"/>
            <a:ext cx="510235" cy="200254"/>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History</a:t>
            </a:r>
            <a:endParaRPr lang="en-US" sz="1000" dirty="0"/>
          </a:p>
        </p:txBody>
      </p:sp>
      <p:sp>
        <p:nvSpPr>
          <p:cNvPr id="56" name="Text 45"/>
          <p:cNvSpPr txBox="1"/>
          <p:nvPr/>
        </p:nvSpPr>
        <p:spPr>
          <a:xfrm>
            <a:off x="9616745" y="4903927"/>
            <a:ext cx="1961388" cy="200254"/>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Past failures = larger sample</a:t>
            </a:r>
            <a:endParaRPr lang="en-US" sz="1000" dirty="0"/>
          </a:p>
        </p:txBody>
      </p:sp>
      <p:sp>
        <p:nvSpPr>
          <p:cNvPr id="57" name="Text 46"/>
          <p:cNvSpPr txBox="1"/>
          <p:nvPr/>
        </p:nvSpPr>
        <p:spPr>
          <a:xfrm>
            <a:off x="8617306" y="5222138"/>
            <a:ext cx="782726" cy="200254"/>
          </a:xfrm>
          <a:prstGeom prst="rect">
            <a:avLst/>
          </a:prstGeom>
          <a:noFill/>
          <a:ln/>
        </p:spPr>
        <p:txBody>
          <a:bodyPr wrap="square" lIns="0" tIns="0" rIns="0" bIns="0" rtlCol="0" anchor="ctr"/>
          <a:lstStyle/>
          <a:p>
            <a:pPr algn="l" indent="0" marL="0">
              <a:buNone/>
            </a:pPr>
            <a:r>
              <a:rPr lang="en-US" sz="1000" b="1" dirty="0">
                <a:solidFill>
                  <a:srgbClr val="374151"/>
                </a:solidFill>
                <a:latin typeface="Roboto" pitchFamily="34" charset="0"/>
                <a:ea typeface="Roboto" pitchFamily="34" charset="-122"/>
                <a:cs typeface="Roboto" pitchFamily="34" charset="-120"/>
              </a:rPr>
              <a:t>Complexity</a:t>
            </a:r>
            <a:endParaRPr lang="en-US" sz="1000" dirty="0"/>
          </a:p>
        </p:txBody>
      </p:sp>
      <p:sp>
        <p:nvSpPr>
          <p:cNvPr id="58" name="Text 47"/>
          <p:cNvSpPr txBox="1"/>
          <p:nvPr/>
        </p:nvSpPr>
        <p:spPr>
          <a:xfrm>
            <a:off x="9439351" y="5222138"/>
            <a:ext cx="2176272" cy="200254"/>
          </a:xfrm>
          <a:prstGeom prst="rect">
            <a:avLst/>
          </a:prstGeom>
          <a:noFill/>
          <a:ln/>
        </p:spPr>
        <p:txBody>
          <a:bodyPr wrap="square" lIns="0" tIns="0" rIns="0" bIns="0" rtlCol="0" anchor="ctr"/>
          <a:lstStyle/>
          <a:p>
            <a:pPr algn="l" indent="0" marL="0">
              <a:buNone/>
            </a:pPr>
            <a:r>
              <a:rPr lang="en-US" sz="1000" dirty="0">
                <a:solidFill>
                  <a:srgbClr val="4B5563"/>
                </a:solidFill>
                <a:latin typeface="Roboto" pitchFamily="34" charset="0"/>
                <a:ea typeface="Roboto" pitchFamily="34" charset="-122"/>
                <a:cs typeface="Roboto" pitchFamily="34" charset="-120"/>
              </a:rPr>
              <a:t>Complex config = larger sample</a:t>
            </a:r>
            <a:endParaRPr lang="en-US" sz="1000" dirty="0"/>
          </a:p>
        </p:txBody>
      </p:sp>
      <p:sp>
        <p:nvSpPr>
          <p:cNvPr id="59" name="Text 48"/>
          <p:cNvSpPr txBox="1"/>
          <p:nvPr/>
        </p:nvSpPr>
        <p:spPr>
          <a:xfrm>
            <a:off x="8492947" y="5672938"/>
            <a:ext cx="2971800" cy="305410"/>
          </a:xfrm>
          <a:prstGeom prst="rect">
            <a:avLst/>
          </a:prstGeom>
          <a:noFill/>
          <a:ln/>
        </p:spPr>
        <p:txBody>
          <a:bodyPr wrap="square" lIns="0" tIns="0" rIns="0" bIns="0" rtlCol="0" anchor="t"/>
          <a:lstStyle/>
          <a:p>
            <a:pPr algn="l" indent="0" marL="0">
              <a:buNone/>
            </a:pPr>
            <a:r>
              <a:rPr lang="en-US" sz="900" i="1" dirty="0">
                <a:solidFill>
                  <a:srgbClr val="6B7280"/>
                </a:solidFill>
                <a:latin typeface="Roboto" pitchFamily="34" charset="0"/>
                <a:ea typeface="Roboto" pitchFamily="34" charset="-122"/>
                <a:cs typeface="Roboto" pitchFamily="34" charset="-120"/>
              </a:rPr>
              <a:t>*Reference NIST SP 800-53A Appendix D for specific guidance.</a:t>
            </a:r>
            <a:endParaRPr lang="en-US" sz="900" dirty="0"/>
          </a:p>
        </p:txBody>
      </p:sp>
      <p:sp>
        <p:nvSpPr>
          <p:cNvPr id="60" name="Shape 49"/>
          <p:cNvSpPr/>
          <p:nvPr/>
        </p:nvSpPr>
        <p:spPr>
          <a:xfrm>
            <a:off x="8255203" y="6444691"/>
            <a:ext cx="3372307" cy="1352398"/>
          </a:xfrm>
          <a:prstGeom prst="roundRect">
            <a:avLst>
              <a:gd name="adj" fmla="val 3809"/>
            </a:avLst>
          </a:prstGeom>
          <a:solidFill>
            <a:srgbClr val="FFFFFF"/>
          </a:solidFill>
          <a:ln w="12700">
            <a:solidFill>
              <a:srgbClr val="E2E8F0"/>
            </a:solidFill>
            <a:prstDash val="solid"/>
          </a:ln>
        </p:spPr>
      </p:sp>
      <p:pic>
        <p:nvPicPr>
          <p:cNvPr id="61" name="Image 9" descr="preencoded.png">    </p:cNvPr>
          <p:cNvPicPr>
            <a:picLocks noChangeAspect="1"/>
          </p:cNvPicPr>
          <p:nvPr/>
        </p:nvPicPr>
        <p:blipFill>
          <a:blip r:embed="rId10"/>
          <a:srcRect l="0" r="0" t="0" b="0"/>
          <a:stretch/>
        </p:blipFill>
        <p:spPr>
          <a:xfrm>
            <a:off x="8492947" y="6701638"/>
            <a:ext cx="152705" cy="152705"/>
          </a:xfrm>
          <a:prstGeom prst="rect">
            <a:avLst/>
          </a:prstGeom>
        </p:spPr>
      </p:pic>
      <p:sp>
        <p:nvSpPr>
          <p:cNvPr id="62" name="Text 50"/>
          <p:cNvSpPr txBox="1"/>
          <p:nvPr/>
        </p:nvSpPr>
        <p:spPr>
          <a:xfrm>
            <a:off x="8721547" y="6683350"/>
            <a:ext cx="2675534" cy="191110"/>
          </a:xfrm>
          <a:prstGeom prst="rect">
            <a:avLst/>
          </a:prstGeom>
          <a:noFill/>
          <a:ln/>
        </p:spPr>
        <p:txBody>
          <a:bodyPr wrap="square" lIns="0" tIns="0" rIns="0" bIns="0" rtlCol="0" anchor="ctr"/>
          <a:lstStyle/>
          <a:p>
            <a:pPr algn="l" indent="0" marL="0">
              <a:buNone/>
            </a:pPr>
            <a:r>
              <a:rPr lang="en-US" sz="1000" b="1" dirty="0">
                <a:solidFill>
                  <a:srgbClr val="000000"/>
                </a:solidFill>
                <a:latin typeface="Roboto" pitchFamily="34" charset="0"/>
                <a:ea typeface="Roboto" pitchFamily="34" charset="-122"/>
                <a:cs typeface="Roboto" pitchFamily="34" charset="-120"/>
              </a:rPr>
              <a:t>Common Pitfall: "Checklist Mentality"</a:t>
            </a:r>
            <a:endParaRPr lang="en-US" sz="1000" dirty="0"/>
          </a:p>
        </p:txBody>
      </p:sp>
      <p:sp>
        <p:nvSpPr>
          <p:cNvPr id="63" name="Text 51"/>
          <p:cNvSpPr txBox="1"/>
          <p:nvPr/>
        </p:nvSpPr>
        <p:spPr>
          <a:xfrm>
            <a:off x="8492947" y="6949440"/>
            <a:ext cx="2971800" cy="609905"/>
          </a:xfrm>
          <a:prstGeom prst="rect">
            <a:avLst/>
          </a:prstGeom>
          <a:noFill/>
          <a:ln/>
        </p:spPr>
        <p:txBody>
          <a:bodyPr wrap="square" lIns="0" tIns="0" rIns="0" bIns="0" rtlCol="0" anchor="t"/>
          <a:lstStyle/>
          <a:p>
            <a:pPr algn="l" indent="0" marL="0">
              <a:buNone/>
            </a:pPr>
            <a:r>
              <a:rPr lang="en-US" sz="900" dirty="0">
                <a:solidFill>
                  <a:srgbClr val="000000"/>
                </a:solidFill>
                <a:latin typeface="Roboto" pitchFamily="34" charset="0"/>
                <a:ea typeface="Roboto" pitchFamily="34" charset="-122"/>
                <a:cs typeface="Roboto" pitchFamily="34" charset="-120"/>
              </a:rPr>
              <a:t> Avoid treating assessment as merely checking if a document exists. Focus on </a:t>
            </a:r>
            <a:pPr algn="l" indent="0" marL="0">
              <a:buNone/>
            </a:pPr>
            <a:r>
              <a:rPr lang="en-US" sz="900" b="1" dirty="0">
                <a:solidFill>
                  <a:srgbClr val="000000"/>
                </a:solidFill>
                <a:latin typeface="Roboto" pitchFamily="34" charset="0"/>
                <a:ea typeface="Roboto" pitchFamily="34" charset="-122"/>
                <a:cs typeface="Roboto" pitchFamily="34" charset="-120"/>
              </a:rPr>
              <a:t>effectiveness</a:t>
            </a:r>
            <a:pPr algn="l" indent="0" marL="0">
              <a:buNone/>
            </a:pPr>
            <a:r>
              <a:rPr lang="en-US" sz="900" dirty="0">
                <a:solidFill>
                  <a:srgbClr val="000000"/>
                </a:solidFill>
                <a:latin typeface="Roboto" pitchFamily="34" charset="0"/>
                <a:ea typeface="Roboto" pitchFamily="34" charset="-122"/>
                <a:cs typeface="Roboto" pitchFamily="34" charset="-120"/>
              </a:rPr>
              <a:t>: Does the control actually produce the desired security outcome in the live environment? </a:t>
            </a:r>
            <a:endParaRPr lang="en-US" sz="900" dirty="0"/>
          </a:p>
        </p:txBody>
      </p:sp>
      <p:sp>
        <p:nvSpPr>
          <p:cNvPr id="64" name="Shape 52"/>
          <p:cNvSpPr/>
          <p:nvPr/>
        </p:nvSpPr>
        <p:spPr>
          <a:xfrm>
            <a:off x="0" y="8694115"/>
            <a:ext cx="12191695" cy="381305"/>
          </a:xfrm>
          <a:prstGeom prst="rect">
            <a:avLst/>
          </a:prstGeom>
          <a:solidFill>
            <a:srgbClr val="F1F5F9"/>
          </a:solidFill>
          <a:ln/>
        </p:spPr>
      </p:sp>
      <p:sp>
        <p:nvSpPr>
          <p:cNvPr id="65" name="Shape 53"/>
          <p:cNvSpPr/>
          <p:nvPr/>
        </p:nvSpPr>
        <p:spPr>
          <a:xfrm>
            <a:off x="0" y="8694115"/>
            <a:ext cx="12191695" cy="9144"/>
          </a:xfrm>
          <a:prstGeom prst="rect">
            <a:avLst/>
          </a:prstGeom>
          <a:solidFill>
            <a:srgbClr val="E2E8F0"/>
          </a:solidFill>
          <a:ln w="12700">
            <a:solidFill>
              <a:srgbClr val="E2E8F0">
                <a:alpha val="0"/>
              </a:srgbClr>
            </a:solidFill>
            <a:prstDash val="solid"/>
          </a:ln>
        </p:spPr>
      </p:sp>
      <p:sp>
        <p:nvSpPr>
          <p:cNvPr id="66" name="Text 54"/>
          <p:cNvSpPr txBox="1"/>
          <p:nvPr/>
        </p:nvSpPr>
        <p:spPr>
          <a:xfrm>
            <a:off x="571500" y="8797442"/>
            <a:ext cx="226771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NIST SP 800-53 Revision 5 Training</a:t>
            </a:r>
            <a:endParaRPr lang="en-US" sz="900" dirty="0"/>
          </a:p>
        </p:txBody>
      </p:sp>
      <p:sp>
        <p:nvSpPr>
          <p:cNvPr id="67" name="Text 55"/>
          <p:cNvSpPr txBox="1"/>
          <p:nvPr/>
        </p:nvSpPr>
        <p:spPr>
          <a:xfrm>
            <a:off x="11177626" y="8797442"/>
            <a:ext cx="530352" cy="191110"/>
          </a:xfrm>
          <a:prstGeom prst="rect">
            <a:avLst/>
          </a:prstGeom>
          <a:noFill/>
          <a:ln/>
        </p:spPr>
        <p:txBody>
          <a:bodyPr wrap="square" lIns="0" tIns="0" rIns="0" bIns="0" rtlCol="0" anchor="ctr"/>
          <a:lstStyle/>
          <a:p>
            <a:pPr algn="l" indent="0" marL="0">
              <a:buNone/>
            </a:pPr>
            <a:r>
              <a:rPr lang="en-US" sz="900" dirty="0">
                <a:solidFill>
                  <a:srgbClr val="64748B"/>
                </a:solidFill>
                <a:latin typeface="Roboto" pitchFamily="34" charset="0"/>
                <a:ea typeface="Roboto" pitchFamily="34" charset="-122"/>
                <a:cs typeface="Roboto" pitchFamily="34" charset="-120"/>
              </a:rPr>
              <a:t>Page 99</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113</Slides>
  <Notes>113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113</vt:i4>
      </vt:variant>
    </vt:vector>
  </HeadingPairs>
  <TitlesOfParts>
    <vt:vector size="1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vector>
  </TitlesOfParts>
  <Company>Generated by Gen-Spark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Multi-page HTML Content</dc:title>
  <dc:subject>PptxGenJS Presentation</dc:subject>
  <dc:creator>Visual Extract to PPTX Converter</dc:creator>
  <cp:lastModifiedBy>Visual Extract to PPTX Converter</cp:lastModifiedBy>
  <cp:revision>1</cp:revision>
  <dcterms:created xsi:type="dcterms:W3CDTF">2026-02-02T10:58:10Z</dcterms:created>
  <dcterms:modified xsi:type="dcterms:W3CDTF">2026-02-02T10:58:10Z</dcterms:modified>
</cp:coreProperties>
</file>